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4" r:id="rId1"/>
  </p:sldMasterIdLst>
  <p:notesMasterIdLst>
    <p:notesMasterId r:id="rId239"/>
  </p:notesMasterIdLst>
  <p:sldIdLst>
    <p:sldId id="469" r:id="rId2"/>
    <p:sldId id="468" r:id="rId3"/>
    <p:sldId id="474" r:id="rId4"/>
    <p:sldId id="475" r:id="rId5"/>
    <p:sldId id="476" r:id="rId6"/>
    <p:sldId id="477" r:id="rId7"/>
    <p:sldId id="256" r:id="rId8"/>
    <p:sldId id="257" r:id="rId9"/>
    <p:sldId id="258" r:id="rId10"/>
    <p:sldId id="259" r:id="rId11"/>
    <p:sldId id="260" r:id="rId12"/>
    <p:sldId id="261" r:id="rId13"/>
    <p:sldId id="262" r:id="rId14"/>
    <p:sldId id="263" r:id="rId15"/>
    <p:sldId id="264" r:id="rId16"/>
    <p:sldId id="265" r:id="rId17"/>
    <p:sldId id="266" r:id="rId18"/>
    <p:sldId id="471" r:id="rId19"/>
    <p:sldId id="472" r:id="rId20"/>
    <p:sldId id="267" r:id="rId21"/>
    <p:sldId id="268" r:id="rId22"/>
    <p:sldId id="269" r:id="rId23"/>
    <p:sldId id="270" r:id="rId24"/>
    <p:sldId id="271" r:id="rId25"/>
    <p:sldId id="272" r:id="rId26"/>
    <p:sldId id="273" r:id="rId27"/>
    <p:sldId id="274" r:id="rId28"/>
    <p:sldId id="275" r:id="rId29"/>
    <p:sldId id="276" r:id="rId30"/>
    <p:sldId id="277" r:id="rId31"/>
    <p:sldId id="279" r:id="rId32"/>
    <p:sldId id="280" r:id="rId33"/>
    <p:sldId id="281" r:id="rId34"/>
    <p:sldId id="282" r:id="rId35"/>
    <p:sldId id="283" r:id="rId36"/>
    <p:sldId id="284" r:id="rId37"/>
    <p:sldId id="285" r:id="rId38"/>
    <p:sldId id="286" r:id="rId39"/>
    <p:sldId id="287" r:id="rId40"/>
    <p:sldId id="288" r:id="rId41"/>
    <p:sldId id="289" r:id="rId42"/>
    <p:sldId id="290" r:id="rId43"/>
    <p:sldId id="291" r:id="rId44"/>
    <p:sldId id="292" r:id="rId45"/>
    <p:sldId id="293" r:id="rId46"/>
    <p:sldId id="294" r:id="rId47"/>
    <p:sldId id="295" r:id="rId48"/>
    <p:sldId id="296" r:id="rId49"/>
    <p:sldId id="297" r:id="rId50"/>
    <p:sldId id="298" r:id="rId51"/>
    <p:sldId id="299" r:id="rId52"/>
    <p:sldId id="300" r:id="rId53"/>
    <p:sldId id="301" r:id="rId54"/>
    <p:sldId id="302" r:id="rId55"/>
    <p:sldId id="303" r:id="rId56"/>
    <p:sldId id="304" r:id="rId57"/>
    <p:sldId id="305" r:id="rId58"/>
    <p:sldId id="473" r:id="rId59"/>
    <p:sldId id="306" r:id="rId60"/>
    <p:sldId id="307" r:id="rId61"/>
    <p:sldId id="308" r:id="rId62"/>
    <p:sldId id="309" r:id="rId63"/>
    <p:sldId id="310" r:id="rId64"/>
    <p:sldId id="311" r:id="rId65"/>
    <p:sldId id="312" r:id="rId66"/>
    <p:sldId id="313" r:id="rId67"/>
    <p:sldId id="314" r:id="rId68"/>
    <p:sldId id="315" r:id="rId69"/>
    <p:sldId id="316" r:id="rId70"/>
    <p:sldId id="317" r:id="rId71"/>
    <p:sldId id="318" r:id="rId72"/>
    <p:sldId id="319" r:id="rId73"/>
    <p:sldId id="320" r:id="rId74"/>
    <p:sldId id="321" r:id="rId75"/>
    <p:sldId id="322" r:id="rId76"/>
    <p:sldId id="323" r:id="rId77"/>
    <p:sldId id="324" r:id="rId78"/>
    <p:sldId id="325" r:id="rId79"/>
    <p:sldId id="326" r:id="rId80"/>
    <p:sldId id="327" r:id="rId81"/>
    <p:sldId id="328" r:id="rId82"/>
    <p:sldId id="329" r:id="rId83"/>
    <p:sldId id="330" r:id="rId84"/>
    <p:sldId id="331" r:id="rId85"/>
    <p:sldId id="332" r:id="rId86"/>
    <p:sldId id="333" r:id="rId87"/>
    <p:sldId id="334" r:id="rId88"/>
    <p:sldId id="337" r:id="rId89"/>
    <p:sldId id="335" r:id="rId90"/>
    <p:sldId id="336" r:id="rId91"/>
    <p:sldId id="338" r:id="rId92"/>
    <p:sldId id="339" r:id="rId93"/>
    <p:sldId id="340" r:id="rId94"/>
    <p:sldId id="341" r:id="rId95"/>
    <p:sldId id="342" r:id="rId96"/>
    <p:sldId id="343" r:id="rId97"/>
    <p:sldId id="344" r:id="rId98"/>
    <p:sldId id="345" r:id="rId99"/>
    <p:sldId id="346" r:id="rId100"/>
    <p:sldId id="347" r:id="rId101"/>
    <p:sldId id="348" r:id="rId102"/>
    <p:sldId id="349" r:id="rId103"/>
    <p:sldId id="350" r:id="rId104"/>
    <p:sldId id="351" r:id="rId105"/>
    <p:sldId id="352" r:id="rId106"/>
    <p:sldId id="353" r:id="rId107"/>
    <p:sldId id="354" r:id="rId108"/>
    <p:sldId id="355" r:id="rId109"/>
    <p:sldId id="356" r:id="rId110"/>
    <p:sldId id="357" r:id="rId111"/>
    <p:sldId id="358" r:id="rId112"/>
    <p:sldId id="359" r:id="rId113"/>
    <p:sldId id="360" r:id="rId114"/>
    <p:sldId id="361" r:id="rId115"/>
    <p:sldId id="362" r:id="rId116"/>
    <p:sldId id="363" r:id="rId117"/>
    <p:sldId id="364" r:id="rId118"/>
    <p:sldId id="365" r:id="rId119"/>
    <p:sldId id="366" r:id="rId120"/>
    <p:sldId id="367" r:id="rId121"/>
    <p:sldId id="368" r:id="rId122"/>
    <p:sldId id="453" r:id="rId123"/>
    <p:sldId id="369" r:id="rId124"/>
    <p:sldId id="370" r:id="rId125"/>
    <p:sldId id="371" r:id="rId126"/>
    <p:sldId id="372" r:id="rId127"/>
    <p:sldId id="470" r:id="rId128"/>
    <p:sldId id="373" r:id="rId129"/>
    <p:sldId id="374" r:id="rId130"/>
    <p:sldId id="375" r:id="rId131"/>
    <p:sldId id="376" r:id="rId132"/>
    <p:sldId id="377" r:id="rId133"/>
    <p:sldId id="378" r:id="rId134"/>
    <p:sldId id="379" r:id="rId135"/>
    <p:sldId id="380" r:id="rId136"/>
    <p:sldId id="381" r:id="rId137"/>
    <p:sldId id="382" r:id="rId138"/>
    <p:sldId id="383" r:id="rId139"/>
    <p:sldId id="384" r:id="rId140"/>
    <p:sldId id="385" r:id="rId141"/>
    <p:sldId id="386" r:id="rId142"/>
    <p:sldId id="387" r:id="rId143"/>
    <p:sldId id="388" r:id="rId144"/>
    <p:sldId id="389" r:id="rId145"/>
    <p:sldId id="390" r:id="rId146"/>
    <p:sldId id="391" r:id="rId147"/>
    <p:sldId id="392" r:id="rId148"/>
    <p:sldId id="393" r:id="rId149"/>
    <p:sldId id="394" r:id="rId150"/>
    <p:sldId id="395" r:id="rId151"/>
    <p:sldId id="396" r:id="rId152"/>
    <p:sldId id="397" r:id="rId153"/>
    <p:sldId id="398" r:id="rId154"/>
    <p:sldId id="399" r:id="rId155"/>
    <p:sldId id="400" r:id="rId156"/>
    <p:sldId id="401" r:id="rId157"/>
    <p:sldId id="402" r:id="rId158"/>
    <p:sldId id="403" r:id="rId159"/>
    <p:sldId id="404" r:id="rId160"/>
    <p:sldId id="405" r:id="rId161"/>
    <p:sldId id="406" r:id="rId162"/>
    <p:sldId id="407" r:id="rId163"/>
    <p:sldId id="408" r:id="rId164"/>
    <p:sldId id="409" r:id="rId165"/>
    <p:sldId id="410" r:id="rId166"/>
    <p:sldId id="411" r:id="rId167"/>
    <p:sldId id="412" r:id="rId168"/>
    <p:sldId id="413" r:id="rId169"/>
    <p:sldId id="414" r:id="rId170"/>
    <p:sldId id="415" r:id="rId171"/>
    <p:sldId id="416" r:id="rId172"/>
    <p:sldId id="417" r:id="rId173"/>
    <p:sldId id="418" r:id="rId174"/>
    <p:sldId id="419" r:id="rId175"/>
    <p:sldId id="420" r:id="rId176"/>
    <p:sldId id="421" r:id="rId177"/>
    <p:sldId id="422" r:id="rId178"/>
    <p:sldId id="423" r:id="rId179"/>
    <p:sldId id="424" r:id="rId180"/>
    <p:sldId id="425" r:id="rId181"/>
    <p:sldId id="426" r:id="rId182"/>
    <p:sldId id="427" r:id="rId183"/>
    <p:sldId id="428" r:id="rId184"/>
    <p:sldId id="429" r:id="rId185"/>
    <p:sldId id="430" r:id="rId186"/>
    <p:sldId id="431" r:id="rId187"/>
    <p:sldId id="432" r:id="rId188"/>
    <p:sldId id="433" r:id="rId189"/>
    <p:sldId id="434" r:id="rId190"/>
    <p:sldId id="435" r:id="rId191"/>
    <p:sldId id="436" r:id="rId192"/>
    <p:sldId id="437" r:id="rId193"/>
    <p:sldId id="438" r:id="rId194"/>
    <p:sldId id="439" r:id="rId195"/>
    <p:sldId id="440" r:id="rId196"/>
    <p:sldId id="441" r:id="rId197"/>
    <p:sldId id="442" r:id="rId198"/>
    <p:sldId id="443" r:id="rId199"/>
    <p:sldId id="444" r:id="rId200"/>
    <p:sldId id="445" r:id="rId201"/>
    <p:sldId id="446" r:id="rId202"/>
    <p:sldId id="447" r:id="rId203"/>
    <p:sldId id="448" r:id="rId204"/>
    <p:sldId id="449" r:id="rId205"/>
    <p:sldId id="450" r:id="rId206"/>
    <p:sldId id="451" r:id="rId207"/>
    <p:sldId id="452" r:id="rId208"/>
    <p:sldId id="454" r:id="rId209"/>
    <p:sldId id="455" r:id="rId210"/>
    <p:sldId id="456" r:id="rId211"/>
    <p:sldId id="457" r:id="rId212"/>
    <p:sldId id="458" r:id="rId213"/>
    <p:sldId id="459" r:id="rId214"/>
    <p:sldId id="460" r:id="rId215"/>
    <p:sldId id="461" r:id="rId216"/>
    <p:sldId id="462" r:id="rId217"/>
    <p:sldId id="463" r:id="rId218"/>
    <p:sldId id="464" r:id="rId219"/>
    <p:sldId id="465" r:id="rId220"/>
    <p:sldId id="466" r:id="rId221"/>
    <p:sldId id="467" r:id="rId222"/>
    <p:sldId id="478" r:id="rId223"/>
    <p:sldId id="479" r:id="rId224"/>
    <p:sldId id="480" r:id="rId225"/>
    <p:sldId id="481" r:id="rId226"/>
    <p:sldId id="482" r:id="rId227"/>
    <p:sldId id="483" r:id="rId228"/>
    <p:sldId id="484" r:id="rId229"/>
    <p:sldId id="485" r:id="rId230"/>
    <p:sldId id="486" r:id="rId231"/>
    <p:sldId id="487" r:id="rId232"/>
    <p:sldId id="488" r:id="rId233"/>
    <p:sldId id="489" r:id="rId234"/>
    <p:sldId id="490" r:id="rId235"/>
    <p:sldId id="491" r:id="rId236"/>
    <p:sldId id="492" r:id="rId237"/>
    <p:sldId id="493" r:id="rId238"/>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p:cViewPr>
        <p:scale>
          <a:sx n="100" d="100"/>
          <a:sy n="100" d="100"/>
        </p:scale>
        <p:origin x="-869" y="8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notesMaster" Target="notesMasters/notesMaster1.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240" Type="http://schemas.openxmlformats.org/officeDocument/2006/relationships/presProps" Target="presProps.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230" Type="http://schemas.openxmlformats.org/officeDocument/2006/relationships/slide" Target="slides/slide229.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95" Type="http://schemas.openxmlformats.org/officeDocument/2006/relationships/slide" Target="slides/slide194.xml"/><Relationship Id="rId209" Type="http://schemas.openxmlformats.org/officeDocument/2006/relationships/slide" Target="slides/slide208.xml"/><Relationship Id="rId220" Type="http://schemas.openxmlformats.org/officeDocument/2006/relationships/slide" Target="slides/slide219.xml"/><Relationship Id="rId241" Type="http://schemas.openxmlformats.org/officeDocument/2006/relationships/viewProps" Target="view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slide" Target="slides/slide235.xml"/><Relationship Id="rId26" Type="http://schemas.openxmlformats.org/officeDocument/2006/relationships/slide" Target="slides/slide25.xml"/><Relationship Id="rId231" Type="http://schemas.openxmlformats.org/officeDocument/2006/relationships/slide" Target="slides/slide230.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theme" Target="theme/theme1.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tableStyles" Target="tableStyles.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223" Type="http://schemas.openxmlformats.org/officeDocument/2006/relationships/slide" Target="slides/slide222.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5D90F69-0982-4D1C-A8DA-DBCE04C1B822}" type="datetimeFigureOut">
              <a:rPr lang="el-GR" smtClean="0"/>
              <a:t>19/2/2024</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F9C49E9-1032-4094-9E04-76C78A247FA7}" type="slidenum">
              <a:rPr lang="el-GR" smtClean="0"/>
              <a:t>‹#›</a:t>
            </a:fld>
            <a:endParaRPr lang="el-GR"/>
          </a:p>
        </p:txBody>
      </p:sp>
    </p:spTree>
    <p:extLst>
      <p:ext uri="{BB962C8B-B14F-4D97-AF65-F5344CB8AC3E}">
        <p14:creationId xmlns:p14="http://schemas.microsoft.com/office/powerpoint/2010/main" val="17557455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EF9C49E9-1032-4094-9E04-76C78A247FA7}" type="slidenum">
              <a:rPr lang="el-GR" smtClean="0"/>
              <a:t>1</a:t>
            </a:fld>
            <a:endParaRPr lang="el-GR"/>
          </a:p>
        </p:txBody>
      </p:sp>
    </p:spTree>
    <p:extLst>
      <p:ext uri="{BB962C8B-B14F-4D97-AF65-F5344CB8AC3E}">
        <p14:creationId xmlns:p14="http://schemas.microsoft.com/office/powerpoint/2010/main" val="4857152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EF9C49E9-1032-4094-9E04-76C78A247FA7}" type="slidenum">
              <a:rPr lang="el-GR" smtClean="0"/>
              <a:t>140</a:t>
            </a:fld>
            <a:endParaRPr lang="el-GR"/>
          </a:p>
        </p:txBody>
      </p:sp>
    </p:spTree>
    <p:extLst>
      <p:ext uri="{BB962C8B-B14F-4D97-AF65-F5344CB8AC3E}">
        <p14:creationId xmlns:p14="http://schemas.microsoft.com/office/powerpoint/2010/main" val="111090079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sp>
        <p:nvSpPr>
          <p:cNvPr id="10" name="Ορθογώνιο τρίγωνο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Τίτλος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l-GR" smtClean="0"/>
              <a:t>Στυλ κύριου τίτλου</a:t>
            </a:r>
            <a:endParaRPr kumimoji="0" lang="en-US"/>
          </a:p>
        </p:txBody>
      </p:sp>
      <p:sp>
        <p:nvSpPr>
          <p:cNvPr id="17" name="Υπότιτλος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l-GR" smtClean="0"/>
              <a:t>Στυλ κύριου υπότιτλου</a:t>
            </a:r>
            <a:endParaRPr kumimoji="0" lang="en-US"/>
          </a:p>
        </p:txBody>
      </p:sp>
      <p:grpSp>
        <p:nvGrpSpPr>
          <p:cNvPr id="2" name="Ομάδα 1"/>
          <p:cNvGrpSpPr/>
          <p:nvPr/>
        </p:nvGrpSpPr>
        <p:grpSpPr>
          <a:xfrm>
            <a:off x="-3765" y="4953000"/>
            <a:ext cx="9147765" cy="1912088"/>
            <a:chOff x="-3765" y="4832896"/>
            <a:chExt cx="9147765" cy="2032192"/>
          </a:xfrm>
        </p:grpSpPr>
        <p:sp>
          <p:nvSpPr>
            <p:cNvPr id="7" name="Ελεύθερη σχεδίαση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Ελεύθερη σχεδίαση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Ελεύθερη σχεδίαση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Ευθεία γραμμή σύνδεσης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Θέση ημερομηνίας 29"/>
          <p:cNvSpPr>
            <a:spLocks noGrp="1"/>
          </p:cNvSpPr>
          <p:nvPr>
            <p:ph type="dt" sz="half" idx="10"/>
          </p:nvPr>
        </p:nvSpPr>
        <p:spPr/>
        <p:txBody>
          <a:bodyPr/>
          <a:lstStyle>
            <a:lvl1pPr>
              <a:defRPr>
                <a:solidFill>
                  <a:srgbClr val="FFFFFF"/>
                </a:solidFill>
              </a:defRPr>
            </a:lvl1pPr>
            <a:extLst/>
          </a:lstStyle>
          <a:p>
            <a:fld id="{FCBA14DE-ABA2-40B2-88FD-0AD6E085ACAC}" type="datetime1">
              <a:rPr lang="el-GR" smtClean="0"/>
              <a:t>19/2/2024</a:t>
            </a:fld>
            <a:endParaRPr lang="el-GR"/>
          </a:p>
        </p:txBody>
      </p:sp>
      <p:sp>
        <p:nvSpPr>
          <p:cNvPr id="19" name="Θέση υποσέλιδου 18"/>
          <p:cNvSpPr>
            <a:spLocks noGrp="1"/>
          </p:cNvSpPr>
          <p:nvPr>
            <p:ph type="ftr" sz="quarter" idx="11"/>
          </p:nvPr>
        </p:nvSpPr>
        <p:spPr/>
        <p:txBody>
          <a:bodyPr/>
          <a:lstStyle>
            <a:lvl1pPr>
              <a:defRPr>
                <a:solidFill>
                  <a:schemeClr val="accent1">
                    <a:tint val="20000"/>
                  </a:schemeClr>
                </a:solidFill>
              </a:defRPr>
            </a:lvl1pPr>
            <a:extLst/>
          </a:lstStyle>
          <a:p>
            <a:endParaRPr lang="el-GR"/>
          </a:p>
        </p:txBody>
      </p:sp>
      <p:sp>
        <p:nvSpPr>
          <p:cNvPr id="27" name="Θέση αριθμού διαφάνειας 26"/>
          <p:cNvSpPr>
            <a:spLocks noGrp="1"/>
          </p:cNvSpPr>
          <p:nvPr>
            <p:ph type="sldNum" sz="quarter" idx="12"/>
          </p:nvPr>
        </p:nvSpPr>
        <p:spPr/>
        <p:txBody>
          <a:bodyPr/>
          <a:lstStyle>
            <a:lvl1pPr>
              <a:defRPr>
                <a:solidFill>
                  <a:srgbClr val="FFFFFF"/>
                </a:solidFill>
              </a:defRPr>
            </a:lvl1pPr>
            <a:extLst/>
          </a:lstStyle>
          <a:p>
            <a:fld id="{F01C9CC5-AB48-4580-9857-14B09E7A398D}" type="slidenum">
              <a:rPr lang="el-GR" smtClean="0"/>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3" name="Θέση περιεχομένου 2"/>
          <p:cNvSpPr>
            <a:spLocks noGrp="1"/>
          </p:cNvSpPr>
          <p:nvPr>
            <p:ph idx="1"/>
          </p:nvPr>
        </p:nvSpPr>
        <p:spPr/>
        <p:txBody>
          <a:bodyPr/>
          <a:lstStyle>
            <a:extLst/>
          </a:lstStyle>
          <a:p>
            <a:pPr lvl="0" eaLnBrk="1" latinLnBrk="0" hangingPunct="1"/>
            <a:r>
              <a:rPr lang="el-GR" smtClean="0"/>
              <a:t>Στυλ υποδείγματος κειμένου</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Θέση ημερομηνίας 3"/>
          <p:cNvSpPr>
            <a:spLocks noGrp="1"/>
          </p:cNvSpPr>
          <p:nvPr>
            <p:ph type="dt" sz="half" idx="10"/>
          </p:nvPr>
        </p:nvSpPr>
        <p:spPr/>
        <p:txBody>
          <a:bodyPr/>
          <a:lstStyle>
            <a:extLst/>
          </a:lstStyle>
          <a:p>
            <a:fld id="{BCF871FB-049B-4D0F-B437-AC49FA348263}" type="datetime1">
              <a:rPr lang="el-GR" smtClean="0"/>
              <a:t>19/2/2024</a:t>
            </a:fld>
            <a:endParaRPr lang="el-GR"/>
          </a:p>
        </p:txBody>
      </p:sp>
      <p:sp>
        <p:nvSpPr>
          <p:cNvPr id="5" name="Θέση υποσέλιδου 4"/>
          <p:cNvSpPr>
            <a:spLocks noGrp="1"/>
          </p:cNvSpPr>
          <p:nvPr>
            <p:ph type="ftr" sz="quarter" idx="11"/>
          </p:nvPr>
        </p:nvSpPr>
        <p:spPr/>
        <p:txBody>
          <a:bodyPr/>
          <a:lstStyle>
            <a:extLst/>
          </a:lstStyle>
          <a:p>
            <a:endParaRPr lang="el-GR"/>
          </a:p>
        </p:txBody>
      </p:sp>
      <p:sp>
        <p:nvSpPr>
          <p:cNvPr id="6" name="Θέση αριθμού διαφάνειας 5"/>
          <p:cNvSpPr>
            <a:spLocks noGrp="1"/>
          </p:cNvSpPr>
          <p:nvPr>
            <p:ph type="sldNum" sz="quarter" idx="12"/>
          </p:nvPr>
        </p:nvSpPr>
        <p:spPr/>
        <p:txBody>
          <a:bodyPr/>
          <a:lstStyle>
            <a:extLst/>
          </a:lstStyle>
          <a:p>
            <a:fld id="{F01C9CC5-AB48-4580-9857-14B09E7A398D}" type="slidenum">
              <a:rPr lang="el-GR" smtClean="0"/>
              <a:t>‹#›</a:t>
            </a:fld>
            <a:endParaRPr lang="el-GR"/>
          </a:p>
        </p:txBody>
      </p:sp>
      <p:sp>
        <p:nvSpPr>
          <p:cNvPr id="7" name="Τίτλος 6"/>
          <p:cNvSpPr>
            <a:spLocks noGrp="1"/>
          </p:cNvSpPr>
          <p:nvPr>
            <p:ph type="title"/>
          </p:nvPr>
        </p:nvSpPr>
        <p:spPr/>
        <p:txBody>
          <a:bodyPr rtlCol="0"/>
          <a:lstStyle>
            <a:extLst/>
          </a:lstStyle>
          <a:p>
            <a:r>
              <a:rPr kumimoji="0" lang="el-GR" smtClean="0"/>
              <a:t>Στυλ κύριου τίτλου</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bg>
      <p:bgRef idx="1002">
        <a:schemeClr val="bg1"/>
      </p:bgRef>
    </p:bg>
    <p:spTree>
      <p:nvGrpSpPr>
        <p:cNvPr id="1" name=""/>
        <p:cNvGrpSpPr/>
        <p:nvPr/>
      </p:nvGrpSpPr>
      <p:grpSpPr>
        <a:xfrm>
          <a:off x="0" y="0"/>
          <a:ext cx="0" cy="0"/>
          <a:chOff x="0" y="0"/>
          <a:chExt cx="0" cy="0"/>
        </a:xfrm>
      </p:grpSpPr>
      <p:sp>
        <p:nvSpPr>
          <p:cNvPr id="2" name="Τίτλος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l-GR" smtClean="0"/>
              <a:t>Στυλ κύριου τίτλου</a:t>
            </a:r>
            <a:endParaRPr kumimoji="0" lang="en-US"/>
          </a:p>
        </p:txBody>
      </p:sp>
      <p:sp>
        <p:nvSpPr>
          <p:cNvPr id="3" name="Θέση κειμένου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l-GR" smtClean="0"/>
              <a:t>Στυλ υποδείγματος κειμένου</a:t>
            </a:r>
          </a:p>
        </p:txBody>
      </p:sp>
      <p:sp>
        <p:nvSpPr>
          <p:cNvPr id="4" name="Θέση ημερομηνίας 3"/>
          <p:cNvSpPr>
            <a:spLocks noGrp="1"/>
          </p:cNvSpPr>
          <p:nvPr>
            <p:ph type="dt" sz="half" idx="10"/>
          </p:nvPr>
        </p:nvSpPr>
        <p:spPr/>
        <p:txBody>
          <a:bodyPr/>
          <a:lstStyle>
            <a:extLst/>
          </a:lstStyle>
          <a:p>
            <a:fld id="{B661625C-E594-4037-A688-10E24ADF1F41}" type="datetime1">
              <a:rPr lang="el-GR" smtClean="0"/>
              <a:t>19/2/2024</a:t>
            </a:fld>
            <a:endParaRPr lang="el-GR"/>
          </a:p>
        </p:txBody>
      </p:sp>
      <p:sp>
        <p:nvSpPr>
          <p:cNvPr id="5" name="Θέση υποσέλιδου 4"/>
          <p:cNvSpPr>
            <a:spLocks noGrp="1"/>
          </p:cNvSpPr>
          <p:nvPr>
            <p:ph type="ftr" sz="quarter" idx="11"/>
          </p:nvPr>
        </p:nvSpPr>
        <p:spPr/>
        <p:txBody>
          <a:bodyPr/>
          <a:lstStyle>
            <a:extLst/>
          </a:lstStyle>
          <a:p>
            <a:endParaRPr lang="el-GR"/>
          </a:p>
        </p:txBody>
      </p:sp>
      <p:sp>
        <p:nvSpPr>
          <p:cNvPr id="6" name="Θέση αριθμού διαφάνειας 5"/>
          <p:cNvSpPr>
            <a:spLocks noGrp="1"/>
          </p:cNvSpPr>
          <p:nvPr>
            <p:ph type="sldNum" sz="quarter" idx="12"/>
          </p:nvPr>
        </p:nvSpPr>
        <p:spPr/>
        <p:txBody>
          <a:bodyPr/>
          <a:lstStyle>
            <a:extLst/>
          </a:lstStyle>
          <a:p>
            <a:fld id="{F01C9CC5-AB48-4580-9857-14B09E7A398D}" type="slidenum">
              <a:rPr lang="el-GR" smtClean="0"/>
              <a:t>‹#›</a:t>
            </a:fld>
            <a:endParaRPr lang="el-GR"/>
          </a:p>
        </p:txBody>
      </p:sp>
      <p:sp>
        <p:nvSpPr>
          <p:cNvPr id="7" name="Διάσημα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Διάσημα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bg>
      <p:bgRef idx="1002">
        <a:schemeClr val="bg1"/>
      </p:bgRef>
    </p:bg>
    <p:spTree>
      <p:nvGrpSpPr>
        <p:cNvPr id="1" name=""/>
        <p:cNvGrpSpPr/>
        <p:nvPr/>
      </p:nvGrpSpPr>
      <p:grpSpPr>
        <a:xfrm>
          <a:off x="0" y="0"/>
          <a:ext cx="0" cy="0"/>
          <a:chOff x="0" y="0"/>
          <a:chExt cx="0" cy="0"/>
        </a:xfrm>
      </p:grpSpPr>
      <p:sp>
        <p:nvSpPr>
          <p:cNvPr id="3" name="Θέση περιεχομένου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l-GR" smtClean="0"/>
              <a:t>Στυλ υποδείγματος κειμένου</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Θέση περιεχομένου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l-GR" smtClean="0"/>
              <a:t>Στυλ υποδείγματος κειμένου</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5" name="Θέση ημερομηνίας 4"/>
          <p:cNvSpPr>
            <a:spLocks noGrp="1"/>
          </p:cNvSpPr>
          <p:nvPr>
            <p:ph type="dt" sz="half" idx="10"/>
          </p:nvPr>
        </p:nvSpPr>
        <p:spPr/>
        <p:txBody>
          <a:bodyPr/>
          <a:lstStyle>
            <a:extLst/>
          </a:lstStyle>
          <a:p>
            <a:fld id="{00D93EF9-DC1B-4636-82CA-52A8C20A68E1}" type="datetime1">
              <a:rPr lang="el-GR" smtClean="0"/>
              <a:t>19/2/2024</a:t>
            </a:fld>
            <a:endParaRPr lang="el-GR"/>
          </a:p>
        </p:txBody>
      </p:sp>
      <p:sp>
        <p:nvSpPr>
          <p:cNvPr id="6" name="Θέση υποσέλιδου 5"/>
          <p:cNvSpPr>
            <a:spLocks noGrp="1"/>
          </p:cNvSpPr>
          <p:nvPr>
            <p:ph type="ftr" sz="quarter" idx="11"/>
          </p:nvPr>
        </p:nvSpPr>
        <p:spPr/>
        <p:txBody>
          <a:bodyPr/>
          <a:lstStyle>
            <a:extLst/>
          </a:lstStyle>
          <a:p>
            <a:endParaRPr lang="el-GR"/>
          </a:p>
        </p:txBody>
      </p:sp>
      <p:sp>
        <p:nvSpPr>
          <p:cNvPr id="7" name="Θέση αριθμού διαφάνειας 6"/>
          <p:cNvSpPr>
            <a:spLocks noGrp="1"/>
          </p:cNvSpPr>
          <p:nvPr>
            <p:ph type="sldNum" sz="quarter" idx="12"/>
          </p:nvPr>
        </p:nvSpPr>
        <p:spPr/>
        <p:txBody>
          <a:bodyPr/>
          <a:lstStyle>
            <a:extLst/>
          </a:lstStyle>
          <a:p>
            <a:fld id="{F01C9CC5-AB48-4580-9857-14B09E7A398D}" type="slidenum">
              <a:rPr lang="el-GR" smtClean="0"/>
              <a:t>‹#›</a:t>
            </a:fld>
            <a:endParaRPr lang="el-GR"/>
          </a:p>
        </p:txBody>
      </p:sp>
      <p:sp>
        <p:nvSpPr>
          <p:cNvPr id="8" name="Τίτλος 7"/>
          <p:cNvSpPr>
            <a:spLocks noGrp="1"/>
          </p:cNvSpPr>
          <p:nvPr>
            <p:ph type="title"/>
          </p:nvPr>
        </p:nvSpPr>
        <p:spPr/>
        <p:txBody>
          <a:bodyPr rtlCol="0"/>
          <a:lstStyle>
            <a:extLst/>
          </a:lstStyle>
          <a:p>
            <a:r>
              <a:rPr kumimoji="0" lang="el-GR" smtClean="0"/>
              <a:t>Στυλ κύριου τίτλου</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Σύγκριση">
    <p:bg>
      <p:bgRef idx="1003">
        <a:schemeClr val="bg1"/>
      </p:bgRef>
    </p:bg>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273050"/>
            <a:ext cx="8229600" cy="1143000"/>
          </a:xfrm>
        </p:spPr>
        <p:txBody>
          <a:bodyPr anchor="ctr"/>
          <a:lstStyle>
            <a:lvl1pPr>
              <a:defRPr/>
            </a:lvl1pPr>
            <a:extLst/>
          </a:lstStyle>
          <a:p>
            <a:r>
              <a:rPr kumimoji="0" lang="el-GR" smtClean="0"/>
              <a:t>Στυλ κύριου τίτλου</a:t>
            </a:r>
            <a:endParaRPr kumimoji="0" lang="en-US"/>
          </a:p>
        </p:txBody>
      </p:sp>
      <p:sp>
        <p:nvSpPr>
          <p:cNvPr id="3" name="Θέση κειμένου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l-GR" smtClean="0"/>
              <a:t>Στυλ υποδείγματος κειμένου</a:t>
            </a:r>
          </a:p>
        </p:txBody>
      </p:sp>
      <p:sp>
        <p:nvSpPr>
          <p:cNvPr id="4" name="Θέση κειμένου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l-GR" smtClean="0"/>
              <a:t>Στυλ υποδείγματος κειμένου</a:t>
            </a:r>
          </a:p>
        </p:txBody>
      </p:sp>
      <p:sp>
        <p:nvSpPr>
          <p:cNvPr id="5" name="Θέση περιεχομένου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l-GR" smtClean="0"/>
              <a:t>Στυλ υποδείγματος κειμένου</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6" name="Θέση περιεχομένου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l-GR" smtClean="0"/>
              <a:t>Στυλ υποδείγματος κειμένου</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7" name="Θέση ημερομηνίας 6"/>
          <p:cNvSpPr>
            <a:spLocks noGrp="1"/>
          </p:cNvSpPr>
          <p:nvPr>
            <p:ph type="dt" sz="half" idx="10"/>
          </p:nvPr>
        </p:nvSpPr>
        <p:spPr/>
        <p:txBody>
          <a:bodyPr/>
          <a:lstStyle>
            <a:extLst/>
          </a:lstStyle>
          <a:p>
            <a:fld id="{15C5DBE3-3A15-437A-9D94-4C2C5AA9FB4E}" type="datetime1">
              <a:rPr lang="el-GR" smtClean="0"/>
              <a:t>19/2/2024</a:t>
            </a:fld>
            <a:endParaRPr lang="el-GR"/>
          </a:p>
        </p:txBody>
      </p:sp>
      <p:sp>
        <p:nvSpPr>
          <p:cNvPr id="8" name="Θέση υποσέλιδου 7"/>
          <p:cNvSpPr>
            <a:spLocks noGrp="1"/>
          </p:cNvSpPr>
          <p:nvPr>
            <p:ph type="ftr" sz="quarter" idx="11"/>
          </p:nvPr>
        </p:nvSpPr>
        <p:spPr/>
        <p:txBody>
          <a:bodyPr/>
          <a:lstStyle>
            <a:extLst/>
          </a:lstStyle>
          <a:p>
            <a:endParaRPr lang="el-GR"/>
          </a:p>
        </p:txBody>
      </p:sp>
      <p:sp>
        <p:nvSpPr>
          <p:cNvPr id="9" name="Θέση αριθμού διαφάνειας 8"/>
          <p:cNvSpPr>
            <a:spLocks noGrp="1"/>
          </p:cNvSpPr>
          <p:nvPr>
            <p:ph type="sldNum" sz="quarter" idx="12"/>
          </p:nvPr>
        </p:nvSpPr>
        <p:spPr/>
        <p:txBody>
          <a:bodyPr/>
          <a:lstStyle>
            <a:extLst/>
          </a:lstStyle>
          <a:p>
            <a:fld id="{F01C9CC5-AB48-4580-9857-14B09E7A398D}" type="slidenum">
              <a:rPr lang="el-GR" smtClean="0"/>
              <a:t>‹#›</a:t>
            </a:fld>
            <a:endParaRPr lang="el-GR"/>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bg>
      <p:bgRef idx="1002">
        <a:schemeClr val="bg1"/>
      </p:bgRef>
    </p:bg>
    <p:spTree>
      <p:nvGrpSpPr>
        <p:cNvPr id="1" name=""/>
        <p:cNvGrpSpPr/>
        <p:nvPr/>
      </p:nvGrpSpPr>
      <p:grpSpPr>
        <a:xfrm>
          <a:off x="0" y="0"/>
          <a:ext cx="0" cy="0"/>
          <a:chOff x="0" y="0"/>
          <a:chExt cx="0" cy="0"/>
        </a:xfrm>
      </p:grpSpPr>
      <p:sp>
        <p:nvSpPr>
          <p:cNvPr id="3" name="Θέση ημερομηνίας 2"/>
          <p:cNvSpPr>
            <a:spLocks noGrp="1"/>
          </p:cNvSpPr>
          <p:nvPr>
            <p:ph type="dt" sz="half" idx="10"/>
          </p:nvPr>
        </p:nvSpPr>
        <p:spPr/>
        <p:txBody>
          <a:bodyPr/>
          <a:lstStyle>
            <a:extLst/>
          </a:lstStyle>
          <a:p>
            <a:fld id="{B53A2CF3-1142-44B0-B3A5-CC349634AD4E}" type="datetime1">
              <a:rPr lang="el-GR" smtClean="0"/>
              <a:t>19/2/2024</a:t>
            </a:fld>
            <a:endParaRPr lang="el-GR"/>
          </a:p>
        </p:txBody>
      </p:sp>
      <p:sp>
        <p:nvSpPr>
          <p:cNvPr id="4" name="Θέση υποσέλιδου 3"/>
          <p:cNvSpPr>
            <a:spLocks noGrp="1"/>
          </p:cNvSpPr>
          <p:nvPr>
            <p:ph type="ftr" sz="quarter" idx="11"/>
          </p:nvPr>
        </p:nvSpPr>
        <p:spPr/>
        <p:txBody>
          <a:bodyPr/>
          <a:lstStyle>
            <a:extLst/>
          </a:lstStyle>
          <a:p>
            <a:endParaRPr lang="el-GR"/>
          </a:p>
        </p:txBody>
      </p:sp>
      <p:sp>
        <p:nvSpPr>
          <p:cNvPr id="5" name="Θέση αριθμού διαφάνειας 4"/>
          <p:cNvSpPr>
            <a:spLocks noGrp="1"/>
          </p:cNvSpPr>
          <p:nvPr>
            <p:ph type="sldNum" sz="quarter" idx="12"/>
          </p:nvPr>
        </p:nvSpPr>
        <p:spPr/>
        <p:txBody>
          <a:bodyPr/>
          <a:lstStyle>
            <a:extLst/>
          </a:lstStyle>
          <a:p>
            <a:fld id="{F01C9CC5-AB48-4580-9857-14B09E7A398D}" type="slidenum">
              <a:rPr lang="el-GR" smtClean="0"/>
              <a:t>‹#›</a:t>
            </a:fld>
            <a:endParaRPr lang="el-GR"/>
          </a:p>
        </p:txBody>
      </p:sp>
      <p:sp>
        <p:nvSpPr>
          <p:cNvPr id="6" name="Τίτλος 5"/>
          <p:cNvSpPr>
            <a:spLocks noGrp="1"/>
          </p:cNvSpPr>
          <p:nvPr>
            <p:ph type="title"/>
          </p:nvPr>
        </p:nvSpPr>
        <p:spPr/>
        <p:txBody>
          <a:bodyPr rtlCol="0"/>
          <a:lstStyle>
            <a:extLst/>
          </a:lstStyle>
          <a:p>
            <a:r>
              <a:rPr kumimoji="0" lang="el-GR" smtClean="0"/>
              <a:t>Στυλ κύριου τίτλου</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Θέση ημερομηνίας 1"/>
          <p:cNvSpPr>
            <a:spLocks noGrp="1"/>
          </p:cNvSpPr>
          <p:nvPr>
            <p:ph type="dt" sz="half" idx="10"/>
          </p:nvPr>
        </p:nvSpPr>
        <p:spPr/>
        <p:txBody>
          <a:bodyPr/>
          <a:lstStyle>
            <a:extLst/>
          </a:lstStyle>
          <a:p>
            <a:fld id="{0C79EC0C-00E1-4B40-BB4D-842182B17354}" type="datetime1">
              <a:rPr lang="el-GR" smtClean="0"/>
              <a:t>19/2/2024</a:t>
            </a:fld>
            <a:endParaRPr lang="el-GR"/>
          </a:p>
        </p:txBody>
      </p:sp>
      <p:sp>
        <p:nvSpPr>
          <p:cNvPr id="3" name="Θέση υποσέλιδου 2"/>
          <p:cNvSpPr>
            <a:spLocks noGrp="1"/>
          </p:cNvSpPr>
          <p:nvPr>
            <p:ph type="ftr" sz="quarter" idx="11"/>
          </p:nvPr>
        </p:nvSpPr>
        <p:spPr/>
        <p:txBody>
          <a:bodyPr/>
          <a:lstStyle>
            <a:extLst/>
          </a:lstStyle>
          <a:p>
            <a:endParaRPr lang="el-GR"/>
          </a:p>
        </p:txBody>
      </p:sp>
      <p:sp>
        <p:nvSpPr>
          <p:cNvPr id="4" name="Θέση αριθμού διαφάνειας 3"/>
          <p:cNvSpPr>
            <a:spLocks noGrp="1"/>
          </p:cNvSpPr>
          <p:nvPr>
            <p:ph type="sldNum" sz="quarter" idx="12"/>
          </p:nvPr>
        </p:nvSpPr>
        <p:spPr/>
        <p:txBody>
          <a:bodyPr/>
          <a:lstStyle>
            <a:extLst/>
          </a:lstStyle>
          <a:p>
            <a:fld id="{F01C9CC5-AB48-4580-9857-14B09E7A398D}" type="slidenum">
              <a:rPr lang="el-GR" smtClean="0"/>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Περιεχόμενο με λεζάντα">
    <p:bg>
      <p:bgRef idx="1003">
        <a:schemeClr val="bg1"/>
      </p:bgRef>
    </p:bg>
    <p:spTree>
      <p:nvGrpSpPr>
        <p:cNvPr id="1" name=""/>
        <p:cNvGrpSpPr/>
        <p:nvPr/>
      </p:nvGrpSpPr>
      <p:grpSpPr>
        <a:xfrm>
          <a:off x="0" y="0"/>
          <a:ext cx="0" cy="0"/>
          <a:chOff x="0" y="0"/>
          <a:chExt cx="0" cy="0"/>
        </a:xfrm>
      </p:grpSpPr>
      <p:sp>
        <p:nvSpPr>
          <p:cNvPr id="2" name="Τίτλος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l-GR" smtClean="0"/>
              <a:t>Στυλ κύριου τίτλου</a:t>
            </a:r>
            <a:endParaRPr kumimoji="0" lang="en-US"/>
          </a:p>
        </p:txBody>
      </p:sp>
      <p:sp>
        <p:nvSpPr>
          <p:cNvPr id="3" name="Θέση κειμένου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l-GR" smtClean="0"/>
              <a:t>Στυλ υποδείγματος κειμένου</a:t>
            </a:r>
          </a:p>
        </p:txBody>
      </p:sp>
      <p:sp>
        <p:nvSpPr>
          <p:cNvPr id="4" name="Θέση περιεχομένου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l-GR" smtClean="0"/>
              <a:t>Στυλ υποδείγματος κειμένου</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5" name="Θέση ημερομηνίας 4"/>
          <p:cNvSpPr>
            <a:spLocks noGrp="1"/>
          </p:cNvSpPr>
          <p:nvPr>
            <p:ph type="dt" sz="half" idx="10"/>
          </p:nvPr>
        </p:nvSpPr>
        <p:spPr>
          <a:xfrm>
            <a:off x="6727032" y="6407944"/>
            <a:ext cx="1920240" cy="365760"/>
          </a:xfrm>
        </p:spPr>
        <p:txBody>
          <a:bodyPr/>
          <a:lstStyle>
            <a:extLst/>
          </a:lstStyle>
          <a:p>
            <a:fld id="{B8700B86-10D1-43AD-9ACB-F1E6BF5FF804}" type="datetime1">
              <a:rPr lang="el-GR" smtClean="0"/>
              <a:t>19/2/2024</a:t>
            </a:fld>
            <a:endParaRPr lang="el-GR"/>
          </a:p>
        </p:txBody>
      </p:sp>
      <p:sp>
        <p:nvSpPr>
          <p:cNvPr id="6" name="Θέση υποσέλιδου 5"/>
          <p:cNvSpPr>
            <a:spLocks noGrp="1"/>
          </p:cNvSpPr>
          <p:nvPr>
            <p:ph type="ftr" sz="quarter" idx="11"/>
          </p:nvPr>
        </p:nvSpPr>
        <p:spPr/>
        <p:txBody>
          <a:bodyPr/>
          <a:lstStyle>
            <a:extLst/>
          </a:lstStyle>
          <a:p>
            <a:endParaRPr lang="el-GR"/>
          </a:p>
        </p:txBody>
      </p:sp>
      <p:sp>
        <p:nvSpPr>
          <p:cNvPr id="7" name="Θέση αριθμού διαφάνειας 6"/>
          <p:cNvSpPr>
            <a:spLocks noGrp="1"/>
          </p:cNvSpPr>
          <p:nvPr>
            <p:ph type="sldNum" sz="quarter" idx="12"/>
          </p:nvPr>
        </p:nvSpPr>
        <p:spPr/>
        <p:txBody>
          <a:bodyPr/>
          <a:lstStyle>
            <a:extLst/>
          </a:lstStyle>
          <a:p>
            <a:fld id="{F01C9CC5-AB48-4580-9857-14B09E7A398D}" type="slidenum">
              <a:rPr lang="el-GR" smtClean="0"/>
              <a:t>‹#›</a:t>
            </a:fld>
            <a:endParaRPr lang="el-G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Εικόνα με λεζάντα">
    <p:bg>
      <p:bgRef idx="1002">
        <a:schemeClr val="bg1"/>
      </p:bgRef>
    </p:bg>
    <p:spTree>
      <p:nvGrpSpPr>
        <p:cNvPr id="1" name=""/>
        <p:cNvGrpSpPr/>
        <p:nvPr/>
      </p:nvGrpSpPr>
      <p:grpSpPr>
        <a:xfrm>
          <a:off x="0" y="0"/>
          <a:ext cx="0" cy="0"/>
          <a:chOff x="0" y="0"/>
          <a:chExt cx="0" cy="0"/>
        </a:xfrm>
      </p:grpSpPr>
      <p:sp>
        <p:nvSpPr>
          <p:cNvPr id="4" name="Θέση κειμένου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l-GR" smtClean="0"/>
              <a:t>Στυλ υποδείγματος κειμένου</a:t>
            </a:r>
          </a:p>
        </p:txBody>
      </p:sp>
      <p:sp>
        <p:nvSpPr>
          <p:cNvPr id="3" name="Θέση εικόνας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l-GR" smtClean="0"/>
              <a:t>Κάντε κλικ στο εικονίδιο για να προσθέσετε μια εικόνα</a:t>
            </a:r>
            <a:endParaRPr kumimoji="0" lang="en-US" dirty="0"/>
          </a:p>
        </p:txBody>
      </p:sp>
      <p:sp>
        <p:nvSpPr>
          <p:cNvPr id="5" name="Θέση ημερομηνίας 4"/>
          <p:cNvSpPr>
            <a:spLocks noGrp="1"/>
          </p:cNvSpPr>
          <p:nvPr>
            <p:ph type="dt" sz="half" idx="10"/>
          </p:nvPr>
        </p:nvSpPr>
        <p:spPr/>
        <p:txBody>
          <a:bodyPr/>
          <a:lstStyle>
            <a:lvl1pPr>
              <a:defRPr>
                <a:solidFill>
                  <a:schemeClr val="tx1"/>
                </a:solidFill>
              </a:defRPr>
            </a:lvl1pPr>
            <a:extLst/>
          </a:lstStyle>
          <a:p>
            <a:fld id="{94776E4C-75E6-458F-BF5A-CE7E8AF6FA3D}" type="datetime1">
              <a:rPr lang="el-GR" smtClean="0"/>
              <a:t>19/2/2024</a:t>
            </a:fld>
            <a:endParaRPr lang="el-GR"/>
          </a:p>
        </p:txBody>
      </p:sp>
      <p:sp>
        <p:nvSpPr>
          <p:cNvPr id="6" name="Θέση υποσέλιδου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l-GR"/>
          </a:p>
        </p:txBody>
      </p:sp>
      <p:sp>
        <p:nvSpPr>
          <p:cNvPr id="7" name="Θέση αριθμού διαφάνειας 6"/>
          <p:cNvSpPr>
            <a:spLocks noGrp="1"/>
          </p:cNvSpPr>
          <p:nvPr>
            <p:ph type="sldNum" sz="quarter" idx="12"/>
          </p:nvPr>
        </p:nvSpPr>
        <p:spPr/>
        <p:txBody>
          <a:bodyPr/>
          <a:lstStyle>
            <a:lvl1pPr>
              <a:defRPr>
                <a:solidFill>
                  <a:schemeClr val="tx1"/>
                </a:solidFill>
              </a:defRPr>
            </a:lvl1pPr>
            <a:extLst/>
          </a:lstStyle>
          <a:p>
            <a:fld id="{F01C9CC5-AB48-4580-9857-14B09E7A398D}" type="slidenum">
              <a:rPr lang="el-GR" smtClean="0"/>
              <a:t>‹#›</a:t>
            </a:fld>
            <a:endParaRPr lang="el-GR"/>
          </a:p>
        </p:txBody>
      </p:sp>
      <p:sp>
        <p:nvSpPr>
          <p:cNvPr id="2" name="Τίτλος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l-GR" smtClean="0"/>
              <a:t>Στυλ κύριου τίτλου</a:t>
            </a:r>
            <a:endParaRPr kumimoji="0" lang="en-US"/>
          </a:p>
        </p:txBody>
      </p:sp>
      <p:sp>
        <p:nvSpPr>
          <p:cNvPr id="8" name="Ελεύθερη σχεδίαση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Ελεύθερη σχεδίαση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Ορθογώνιο τρίγωνο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Ευθεία γραμμή σύνδεσης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Διάσημα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Διάσημα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extLst/>
          </a:lstStyle>
          <a:p>
            <a:r>
              <a:rPr kumimoji="0" lang="el-GR" smtClean="0"/>
              <a:t>Στυλ κύριου τίτλου</a:t>
            </a:r>
            <a:endParaRPr kumimoji="0" lang="en-US"/>
          </a:p>
        </p:txBody>
      </p:sp>
      <p:sp>
        <p:nvSpPr>
          <p:cNvPr id="3" name="Θέση κατακόρυφου κειμένου 2"/>
          <p:cNvSpPr>
            <a:spLocks noGrp="1"/>
          </p:cNvSpPr>
          <p:nvPr>
            <p:ph type="body" orient="vert" idx="1"/>
          </p:nvPr>
        </p:nvSpPr>
        <p:spPr>
          <a:xfrm>
            <a:off x="457200" y="1481329"/>
            <a:ext cx="8229600" cy="4386071"/>
          </a:xfrm>
        </p:spPr>
        <p:txBody>
          <a:bodyPr vert="eaVert"/>
          <a:lstStyle>
            <a:extLst/>
          </a:lstStyle>
          <a:p>
            <a:pPr lvl="0" eaLnBrk="1" latinLnBrk="0" hangingPunct="1"/>
            <a:r>
              <a:rPr lang="el-GR" smtClean="0"/>
              <a:t>Στυλ υποδείγματος κειμένου</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Θέση ημερομηνίας 3"/>
          <p:cNvSpPr>
            <a:spLocks noGrp="1"/>
          </p:cNvSpPr>
          <p:nvPr>
            <p:ph type="dt" sz="half" idx="10"/>
          </p:nvPr>
        </p:nvSpPr>
        <p:spPr/>
        <p:txBody>
          <a:bodyPr/>
          <a:lstStyle>
            <a:extLst/>
          </a:lstStyle>
          <a:p>
            <a:fld id="{22EA5238-CB3E-4704-A845-015A999CC822}" type="datetime1">
              <a:rPr lang="el-GR" smtClean="0"/>
              <a:t>19/2/2024</a:t>
            </a:fld>
            <a:endParaRPr lang="el-GR"/>
          </a:p>
        </p:txBody>
      </p:sp>
      <p:sp>
        <p:nvSpPr>
          <p:cNvPr id="5" name="Θέση υποσέλιδου 4"/>
          <p:cNvSpPr>
            <a:spLocks noGrp="1"/>
          </p:cNvSpPr>
          <p:nvPr>
            <p:ph type="ftr" sz="quarter" idx="11"/>
          </p:nvPr>
        </p:nvSpPr>
        <p:spPr/>
        <p:txBody>
          <a:bodyPr/>
          <a:lstStyle>
            <a:extLst/>
          </a:lstStyle>
          <a:p>
            <a:endParaRPr lang="el-GR"/>
          </a:p>
        </p:txBody>
      </p:sp>
      <p:sp>
        <p:nvSpPr>
          <p:cNvPr id="6" name="Θέση αριθμού διαφάνειας 5"/>
          <p:cNvSpPr>
            <a:spLocks noGrp="1"/>
          </p:cNvSpPr>
          <p:nvPr>
            <p:ph type="sldNum" sz="quarter" idx="12"/>
          </p:nvPr>
        </p:nvSpPr>
        <p:spPr/>
        <p:txBody>
          <a:bodyPr/>
          <a:lstStyle>
            <a:extLst/>
          </a:lstStyle>
          <a:p>
            <a:fld id="{F01C9CC5-AB48-4580-9857-14B09E7A398D}" type="slidenum">
              <a:rPr lang="el-GR" smtClean="0"/>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844013" y="274640"/>
            <a:ext cx="1777470" cy="5592761"/>
          </a:xfrm>
        </p:spPr>
        <p:txBody>
          <a:bodyPr vert="eaVert"/>
          <a:lstStyle>
            <a:extLst/>
          </a:lstStyle>
          <a:p>
            <a:r>
              <a:rPr kumimoji="0" lang="el-GR" smtClean="0"/>
              <a:t>Στυλ κύριου τίτλου</a:t>
            </a:r>
            <a:endParaRPr kumimoji="0" lang="en-US"/>
          </a:p>
        </p:txBody>
      </p:sp>
      <p:sp>
        <p:nvSpPr>
          <p:cNvPr id="3" name="Θέση κατακόρυφου κειμένου 2"/>
          <p:cNvSpPr>
            <a:spLocks noGrp="1"/>
          </p:cNvSpPr>
          <p:nvPr>
            <p:ph type="body" orient="vert" idx="1"/>
          </p:nvPr>
        </p:nvSpPr>
        <p:spPr>
          <a:xfrm>
            <a:off x="457200" y="274641"/>
            <a:ext cx="6324600" cy="5592760"/>
          </a:xfrm>
        </p:spPr>
        <p:txBody>
          <a:bodyPr vert="eaVert"/>
          <a:lstStyle>
            <a:extLst/>
          </a:lstStyle>
          <a:p>
            <a:pPr lvl="0" eaLnBrk="1" latinLnBrk="0" hangingPunct="1"/>
            <a:r>
              <a:rPr lang="el-GR" smtClean="0"/>
              <a:t>Στυλ υποδείγματος κειμένου</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Θέση ημερομηνίας 3"/>
          <p:cNvSpPr>
            <a:spLocks noGrp="1"/>
          </p:cNvSpPr>
          <p:nvPr>
            <p:ph type="dt" sz="half" idx="10"/>
          </p:nvPr>
        </p:nvSpPr>
        <p:spPr/>
        <p:txBody>
          <a:bodyPr/>
          <a:lstStyle>
            <a:extLst/>
          </a:lstStyle>
          <a:p>
            <a:fld id="{A9692C65-E352-4AB2-99CD-69CA4B4D07AA}" type="datetime1">
              <a:rPr lang="el-GR" smtClean="0"/>
              <a:t>19/2/2024</a:t>
            </a:fld>
            <a:endParaRPr lang="el-GR"/>
          </a:p>
        </p:txBody>
      </p:sp>
      <p:sp>
        <p:nvSpPr>
          <p:cNvPr id="5" name="Θέση υποσέλιδου 4"/>
          <p:cNvSpPr>
            <a:spLocks noGrp="1"/>
          </p:cNvSpPr>
          <p:nvPr>
            <p:ph type="ftr" sz="quarter" idx="11"/>
          </p:nvPr>
        </p:nvSpPr>
        <p:spPr/>
        <p:txBody>
          <a:bodyPr/>
          <a:lstStyle>
            <a:extLst/>
          </a:lstStyle>
          <a:p>
            <a:endParaRPr lang="el-GR"/>
          </a:p>
        </p:txBody>
      </p:sp>
      <p:sp>
        <p:nvSpPr>
          <p:cNvPr id="6" name="Θέση αριθμού διαφάνειας 5"/>
          <p:cNvSpPr>
            <a:spLocks noGrp="1"/>
          </p:cNvSpPr>
          <p:nvPr>
            <p:ph type="sldNum" sz="quarter" idx="12"/>
          </p:nvPr>
        </p:nvSpPr>
        <p:spPr/>
        <p:txBody>
          <a:bodyPr/>
          <a:lstStyle>
            <a:extLst/>
          </a:lstStyle>
          <a:p>
            <a:fld id="{F01C9CC5-AB48-4580-9857-14B09E7A398D}" type="slidenum">
              <a:rPr lang="el-GR" smtClean="0"/>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Ελεύθερη σχεδίαση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Ελεύθερη σχεδίαση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Ορθογώνιο τρίγωνο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Ευθεία γραμμή σύνδεσης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Θέση τίτλου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l-GR" smtClean="0"/>
              <a:t>Στυλ κύριου τίτλου</a:t>
            </a:r>
            <a:endParaRPr kumimoji="0" lang="en-US"/>
          </a:p>
        </p:txBody>
      </p:sp>
      <p:sp>
        <p:nvSpPr>
          <p:cNvPr id="30" name="Θέση κειμένου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l-GR" smtClean="0"/>
              <a:t>Στυλ υποδείγματος κειμένου</a:t>
            </a:r>
          </a:p>
          <a:p>
            <a:pPr lvl="1" eaLnBrk="1" latinLnBrk="0" hangingPunct="1"/>
            <a:r>
              <a:rPr kumimoji="0" lang="el-GR" smtClean="0"/>
              <a:t>Δεύτερου επιπέδου</a:t>
            </a:r>
          </a:p>
          <a:p>
            <a:pPr lvl="2" eaLnBrk="1" latinLnBrk="0" hangingPunct="1"/>
            <a:r>
              <a:rPr kumimoji="0" lang="el-GR" smtClean="0"/>
              <a:t>Τρίτου επιπέδου</a:t>
            </a:r>
          </a:p>
          <a:p>
            <a:pPr lvl="3" eaLnBrk="1" latinLnBrk="0" hangingPunct="1"/>
            <a:r>
              <a:rPr kumimoji="0" lang="el-GR" smtClean="0"/>
              <a:t>Τέταρτου επιπέδου</a:t>
            </a:r>
          </a:p>
          <a:p>
            <a:pPr lvl="4" eaLnBrk="1" latinLnBrk="0" hangingPunct="1"/>
            <a:r>
              <a:rPr kumimoji="0" lang="el-GR" smtClean="0"/>
              <a:t>Πέμπτου επιπέδου</a:t>
            </a:r>
            <a:endParaRPr kumimoji="0" lang="en-US"/>
          </a:p>
        </p:txBody>
      </p:sp>
      <p:sp>
        <p:nvSpPr>
          <p:cNvPr id="10" name="Θέση ημερομηνίας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2EEABEE2-CE46-4E10-9410-29B70ACB0456}" type="datetime1">
              <a:rPr lang="el-GR" smtClean="0"/>
              <a:t>19/2/2024</a:t>
            </a:fld>
            <a:endParaRPr lang="el-GR"/>
          </a:p>
        </p:txBody>
      </p:sp>
      <p:sp>
        <p:nvSpPr>
          <p:cNvPr id="22" name="Θέση υποσέλιδου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l-GR"/>
          </a:p>
        </p:txBody>
      </p:sp>
      <p:sp>
        <p:nvSpPr>
          <p:cNvPr id="18" name="Θέση αριθμού διαφάνειας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F01C9CC5-AB48-4580-9857-14B09E7A398D}" type="slidenum">
              <a:rPr lang="el-GR" smtClean="0"/>
              <a:t>‹#›</a:t>
            </a:fld>
            <a:endParaRPr lang="el-G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3" Type="http://schemas.openxmlformats.org/officeDocument/2006/relationships/slide" Target="slide17.xml"/><Relationship Id="rId18" Type="http://schemas.openxmlformats.org/officeDocument/2006/relationships/slide" Target="slide230.xml"/><Relationship Id="rId26" Type="http://schemas.openxmlformats.org/officeDocument/2006/relationships/slide" Target="slide27.xml"/><Relationship Id="rId39" Type="http://schemas.openxmlformats.org/officeDocument/2006/relationships/slide" Target="slide40.xml"/><Relationship Id="rId21" Type="http://schemas.openxmlformats.org/officeDocument/2006/relationships/slide" Target="slide22.xml"/><Relationship Id="rId34" Type="http://schemas.openxmlformats.org/officeDocument/2006/relationships/slide" Target="slide35.xml"/><Relationship Id="rId42" Type="http://schemas.openxmlformats.org/officeDocument/2006/relationships/slide" Target="slide43.xml"/><Relationship Id="rId47" Type="http://schemas.openxmlformats.org/officeDocument/2006/relationships/slide" Target="slide48.xml"/><Relationship Id="rId50" Type="http://schemas.openxmlformats.org/officeDocument/2006/relationships/slide" Target="slide51.xml"/><Relationship Id="rId55" Type="http://schemas.openxmlformats.org/officeDocument/2006/relationships/slide" Target="slide56.xml"/><Relationship Id="rId7" Type="http://schemas.openxmlformats.org/officeDocument/2006/relationships/slide" Target="slide11.xml"/><Relationship Id="rId2" Type="http://schemas.openxmlformats.org/officeDocument/2006/relationships/slide" Target="slide7.xml"/><Relationship Id="rId16" Type="http://schemas.openxmlformats.org/officeDocument/2006/relationships/slide" Target="slide20.xml"/><Relationship Id="rId29" Type="http://schemas.openxmlformats.org/officeDocument/2006/relationships/slide" Target="slide30.xml"/><Relationship Id="rId11" Type="http://schemas.openxmlformats.org/officeDocument/2006/relationships/slide" Target="slide15.xml"/><Relationship Id="rId24" Type="http://schemas.openxmlformats.org/officeDocument/2006/relationships/slide" Target="slide25.xml"/><Relationship Id="rId32" Type="http://schemas.openxmlformats.org/officeDocument/2006/relationships/slide" Target="slide33.xml"/><Relationship Id="rId37" Type="http://schemas.openxmlformats.org/officeDocument/2006/relationships/slide" Target="slide38.xml"/><Relationship Id="rId40" Type="http://schemas.openxmlformats.org/officeDocument/2006/relationships/slide" Target="slide41.xml"/><Relationship Id="rId45" Type="http://schemas.openxmlformats.org/officeDocument/2006/relationships/slide" Target="slide46.xml"/><Relationship Id="rId53" Type="http://schemas.openxmlformats.org/officeDocument/2006/relationships/slide" Target="slide54.xml"/><Relationship Id="rId58" Type="http://schemas.openxmlformats.org/officeDocument/2006/relationships/slide" Target="slide59.xml"/><Relationship Id="rId5" Type="http://schemas.openxmlformats.org/officeDocument/2006/relationships/slide" Target="slide9.xml"/><Relationship Id="rId19" Type="http://schemas.openxmlformats.org/officeDocument/2006/relationships/slide" Target="slide231.xml"/><Relationship Id="rId4" Type="http://schemas.openxmlformats.org/officeDocument/2006/relationships/slide" Target="slide233.xml"/><Relationship Id="rId9" Type="http://schemas.openxmlformats.org/officeDocument/2006/relationships/slide" Target="slide13.xml"/><Relationship Id="rId14" Type="http://schemas.openxmlformats.org/officeDocument/2006/relationships/slide" Target="slide18.xml"/><Relationship Id="rId22" Type="http://schemas.openxmlformats.org/officeDocument/2006/relationships/slide" Target="slide23.xml"/><Relationship Id="rId27" Type="http://schemas.openxmlformats.org/officeDocument/2006/relationships/slide" Target="slide28.xml"/><Relationship Id="rId30" Type="http://schemas.openxmlformats.org/officeDocument/2006/relationships/slide" Target="slide31.xml"/><Relationship Id="rId35" Type="http://schemas.openxmlformats.org/officeDocument/2006/relationships/slide" Target="slide36.xml"/><Relationship Id="rId43" Type="http://schemas.openxmlformats.org/officeDocument/2006/relationships/slide" Target="slide44.xml"/><Relationship Id="rId48" Type="http://schemas.openxmlformats.org/officeDocument/2006/relationships/slide" Target="slide49.xml"/><Relationship Id="rId56" Type="http://schemas.openxmlformats.org/officeDocument/2006/relationships/slide" Target="slide57.xml"/><Relationship Id="rId8" Type="http://schemas.openxmlformats.org/officeDocument/2006/relationships/slide" Target="slide12.xml"/><Relationship Id="rId51" Type="http://schemas.openxmlformats.org/officeDocument/2006/relationships/slide" Target="slide52.xml"/><Relationship Id="rId3" Type="http://schemas.openxmlformats.org/officeDocument/2006/relationships/slide" Target="slide8.xml"/><Relationship Id="rId12" Type="http://schemas.openxmlformats.org/officeDocument/2006/relationships/slide" Target="slide16.xml"/><Relationship Id="rId17" Type="http://schemas.openxmlformats.org/officeDocument/2006/relationships/slide" Target="slide21.xml"/><Relationship Id="rId25" Type="http://schemas.openxmlformats.org/officeDocument/2006/relationships/slide" Target="slide26.xml"/><Relationship Id="rId33" Type="http://schemas.openxmlformats.org/officeDocument/2006/relationships/slide" Target="slide34.xml"/><Relationship Id="rId38" Type="http://schemas.openxmlformats.org/officeDocument/2006/relationships/slide" Target="slide39.xml"/><Relationship Id="rId46" Type="http://schemas.openxmlformats.org/officeDocument/2006/relationships/slide" Target="slide47.xml"/><Relationship Id="rId59" Type="http://schemas.openxmlformats.org/officeDocument/2006/relationships/slide" Target="slide60.xml"/><Relationship Id="rId20" Type="http://schemas.openxmlformats.org/officeDocument/2006/relationships/slide" Target="slide232.xml"/><Relationship Id="rId41" Type="http://schemas.openxmlformats.org/officeDocument/2006/relationships/slide" Target="slide42.xml"/><Relationship Id="rId54" Type="http://schemas.openxmlformats.org/officeDocument/2006/relationships/slide" Target="slide55.xml"/><Relationship Id="rId1" Type="http://schemas.openxmlformats.org/officeDocument/2006/relationships/slideLayout" Target="../slideLayouts/slideLayout5.xml"/><Relationship Id="rId6" Type="http://schemas.openxmlformats.org/officeDocument/2006/relationships/slide" Target="slide10.xml"/><Relationship Id="rId15" Type="http://schemas.openxmlformats.org/officeDocument/2006/relationships/slide" Target="slide19.xml"/><Relationship Id="rId23" Type="http://schemas.openxmlformats.org/officeDocument/2006/relationships/slide" Target="slide24.xml"/><Relationship Id="rId28" Type="http://schemas.openxmlformats.org/officeDocument/2006/relationships/slide" Target="slide29.xml"/><Relationship Id="rId36" Type="http://schemas.openxmlformats.org/officeDocument/2006/relationships/slide" Target="slide37.xml"/><Relationship Id="rId49" Type="http://schemas.openxmlformats.org/officeDocument/2006/relationships/slide" Target="slide50.xml"/><Relationship Id="rId57" Type="http://schemas.openxmlformats.org/officeDocument/2006/relationships/slide" Target="slide58.xml"/><Relationship Id="rId10" Type="http://schemas.openxmlformats.org/officeDocument/2006/relationships/slide" Target="slide14.xml"/><Relationship Id="rId31" Type="http://schemas.openxmlformats.org/officeDocument/2006/relationships/slide" Target="slide32.xml"/><Relationship Id="rId44" Type="http://schemas.openxmlformats.org/officeDocument/2006/relationships/slide" Target="slide45.xml"/><Relationship Id="rId52" Type="http://schemas.openxmlformats.org/officeDocument/2006/relationships/slide" Target="slide53.xml"/></Relationships>
</file>

<file path=ppt/slides/_rels/slide4.xml.rels><?xml version="1.0" encoding="UTF-8" standalone="yes"?>
<Relationships xmlns="http://schemas.openxmlformats.org/package/2006/relationships"><Relationship Id="rId13" Type="http://schemas.openxmlformats.org/officeDocument/2006/relationships/slide" Target="slide68.xml"/><Relationship Id="rId18" Type="http://schemas.openxmlformats.org/officeDocument/2006/relationships/slide" Target="slide73.xml"/><Relationship Id="rId26" Type="http://schemas.openxmlformats.org/officeDocument/2006/relationships/slide" Target="slide81.xml"/><Relationship Id="rId39" Type="http://schemas.openxmlformats.org/officeDocument/2006/relationships/slide" Target="slide94.xml"/><Relationship Id="rId21" Type="http://schemas.openxmlformats.org/officeDocument/2006/relationships/slide" Target="slide76.xml"/><Relationship Id="rId34" Type="http://schemas.openxmlformats.org/officeDocument/2006/relationships/slide" Target="slide89.xml"/><Relationship Id="rId42" Type="http://schemas.openxmlformats.org/officeDocument/2006/relationships/slide" Target="slide97.xml"/><Relationship Id="rId47" Type="http://schemas.openxmlformats.org/officeDocument/2006/relationships/slide" Target="slide102.xml"/><Relationship Id="rId50" Type="http://schemas.openxmlformats.org/officeDocument/2006/relationships/slide" Target="slide105.xml"/><Relationship Id="rId55" Type="http://schemas.openxmlformats.org/officeDocument/2006/relationships/slide" Target="slide110.xml"/><Relationship Id="rId63" Type="http://schemas.openxmlformats.org/officeDocument/2006/relationships/slide" Target="slide118.xml"/><Relationship Id="rId7" Type="http://schemas.openxmlformats.org/officeDocument/2006/relationships/slide" Target="slide236.xml"/><Relationship Id="rId2" Type="http://schemas.openxmlformats.org/officeDocument/2006/relationships/slide" Target="slide61.xml"/><Relationship Id="rId16" Type="http://schemas.openxmlformats.org/officeDocument/2006/relationships/slide" Target="slide71.xml"/><Relationship Id="rId29" Type="http://schemas.openxmlformats.org/officeDocument/2006/relationships/slide" Target="slide84.xml"/><Relationship Id="rId11" Type="http://schemas.openxmlformats.org/officeDocument/2006/relationships/slide" Target="slide66.xml"/><Relationship Id="rId24" Type="http://schemas.openxmlformats.org/officeDocument/2006/relationships/slide" Target="slide79.xml"/><Relationship Id="rId32" Type="http://schemas.openxmlformats.org/officeDocument/2006/relationships/slide" Target="slide87.xml"/><Relationship Id="rId37" Type="http://schemas.openxmlformats.org/officeDocument/2006/relationships/slide" Target="slide92.xml"/><Relationship Id="rId40" Type="http://schemas.openxmlformats.org/officeDocument/2006/relationships/slide" Target="slide95.xml"/><Relationship Id="rId45" Type="http://schemas.openxmlformats.org/officeDocument/2006/relationships/slide" Target="slide100.xml"/><Relationship Id="rId53" Type="http://schemas.openxmlformats.org/officeDocument/2006/relationships/slide" Target="slide108.xml"/><Relationship Id="rId58" Type="http://schemas.openxmlformats.org/officeDocument/2006/relationships/slide" Target="slide113.xml"/><Relationship Id="rId5" Type="http://schemas.openxmlformats.org/officeDocument/2006/relationships/slide" Target="slide234.xml"/><Relationship Id="rId61" Type="http://schemas.openxmlformats.org/officeDocument/2006/relationships/slide" Target="slide116.xml"/><Relationship Id="rId19" Type="http://schemas.openxmlformats.org/officeDocument/2006/relationships/slide" Target="slide74.xml"/><Relationship Id="rId14" Type="http://schemas.openxmlformats.org/officeDocument/2006/relationships/slide" Target="slide69.xml"/><Relationship Id="rId22" Type="http://schemas.openxmlformats.org/officeDocument/2006/relationships/slide" Target="slide77.xml"/><Relationship Id="rId27" Type="http://schemas.openxmlformats.org/officeDocument/2006/relationships/slide" Target="slide82.xml"/><Relationship Id="rId30" Type="http://schemas.openxmlformats.org/officeDocument/2006/relationships/slide" Target="slide85.xml"/><Relationship Id="rId35" Type="http://schemas.openxmlformats.org/officeDocument/2006/relationships/slide" Target="slide90.xml"/><Relationship Id="rId43" Type="http://schemas.openxmlformats.org/officeDocument/2006/relationships/slide" Target="slide98.xml"/><Relationship Id="rId48" Type="http://schemas.openxmlformats.org/officeDocument/2006/relationships/slide" Target="slide103.xml"/><Relationship Id="rId56" Type="http://schemas.openxmlformats.org/officeDocument/2006/relationships/slide" Target="slide111.xml"/><Relationship Id="rId8" Type="http://schemas.openxmlformats.org/officeDocument/2006/relationships/slide" Target="slide237.xml"/><Relationship Id="rId51" Type="http://schemas.openxmlformats.org/officeDocument/2006/relationships/slide" Target="slide106.xml"/><Relationship Id="rId3" Type="http://schemas.openxmlformats.org/officeDocument/2006/relationships/slide" Target="slide62.xml"/><Relationship Id="rId12" Type="http://schemas.openxmlformats.org/officeDocument/2006/relationships/slide" Target="slide67.xml"/><Relationship Id="rId17" Type="http://schemas.openxmlformats.org/officeDocument/2006/relationships/slide" Target="slide72.xml"/><Relationship Id="rId25" Type="http://schemas.openxmlformats.org/officeDocument/2006/relationships/slide" Target="slide80.xml"/><Relationship Id="rId33" Type="http://schemas.openxmlformats.org/officeDocument/2006/relationships/slide" Target="slide88.xml"/><Relationship Id="rId38" Type="http://schemas.openxmlformats.org/officeDocument/2006/relationships/slide" Target="slide93.xml"/><Relationship Id="rId46" Type="http://schemas.openxmlformats.org/officeDocument/2006/relationships/slide" Target="slide101.xml"/><Relationship Id="rId59" Type="http://schemas.openxmlformats.org/officeDocument/2006/relationships/slide" Target="slide114.xml"/><Relationship Id="rId20" Type="http://schemas.openxmlformats.org/officeDocument/2006/relationships/slide" Target="slide75.xml"/><Relationship Id="rId41" Type="http://schemas.openxmlformats.org/officeDocument/2006/relationships/slide" Target="slide96.xml"/><Relationship Id="rId54" Type="http://schemas.openxmlformats.org/officeDocument/2006/relationships/slide" Target="slide109.xml"/><Relationship Id="rId62" Type="http://schemas.openxmlformats.org/officeDocument/2006/relationships/slide" Target="slide117.xml"/><Relationship Id="rId1" Type="http://schemas.openxmlformats.org/officeDocument/2006/relationships/slideLayout" Target="../slideLayouts/slideLayout5.xml"/><Relationship Id="rId6" Type="http://schemas.openxmlformats.org/officeDocument/2006/relationships/slide" Target="slide235.xml"/><Relationship Id="rId15" Type="http://schemas.openxmlformats.org/officeDocument/2006/relationships/slide" Target="slide70.xml"/><Relationship Id="rId23" Type="http://schemas.openxmlformats.org/officeDocument/2006/relationships/slide" Target="slide78.xml"/><Relationship Id="rId28" Type="http://schemas.openxmlformats.org/officeDocument/2006/relationships/slide" Target="slide83.xml"/><Relationship Id="rId36" Type="http://schemas.openxmlformats.org/officeDocument/2006/relationships/slide" Target="slide91.xml"/><Relationship Id="rId49" Type="http://schemas.openxmlformats.org/officeDocument/2006/relationships/slide" Target="slide104.xml"/><Relationship Id="rId57" Type="http://schemas.openxmlformats.org/officeDocument/2006/relationships/slide" Target="slide112.xml"/><Relationship Id="rId10" Type="http://schemas.openxmlformats.org/officeDocument/2006/relationships/slide" Target="slide65.xml"/><Relationship Id="rId31" Type="http://schemas.openxmlformats.org/officeDocument/2006/relationships/slide" Target="slide86.xml"/><Relationship Id="rId44" Type="http://schemas.openxmlformats.org/officeDocument/2006/relationships/slide" Target="slide99.xml"/><Relationship Id="rId52" Type="http://schemas.openxmlformats.org/officeDocument/2006/relationships/slide" Target="slide107.xml"/><Relationship Id="rId60" Type="http://schemas.openxmlformats.org/officeDocument/2006/relationships/slide" Target="slide115.xml"/><Relationship Id="rId4" Type="http://schemas.openxmlformats.org/officeDocument/2006/relationships/slide" Target="slide63.xml"/><Relationship Id="rId9" Type="http://schemas.openxmlformats.org/officeDocument/2006/relationships/slide" Target="slide64.xml"/></Relationships>
</file>

<file path=ppt/slides/_rels/slide5.xml.rels><?xml version="1.0" encoding="UTF-8" standalone="yes"?>
<Relationships xmlns="http://schemas.openxmlformats.org/package/2006/relationships"><Relationship Id="rId13" Type="http://schemas.openxmlformats.org/officeDocument/2006/relationships/slide" Target="slide130.xml"/><Relationship Id="rId18" Type="http://schemas.openxmlformats.org/officeDocument/2006/relationships/slide" Target="slide135.xml"/><Relationship Id="rId26" Type="http://schemas.openxmlformats.org/officeDocument/2006/relationships/slide" Target="slide142.xml"/><Relationship Id="rId39" Type="http://schemas.openxmlformats.org/officeDocument/2006/relationships/slide" Target="slide155.xml"/><Relationship Id="rId21" Type="http://schemas.openxmlformats.org/officeDocument/2006/relationships/slide" Target="slide138.xml"/><Relationship Id="rId34" Type="http://schemas.openxmlformats.org/officeDocument/2006/relationships/slide" Target="slide150.xml"/><Relationship Id="rId42" Type="http://schemas.openxmlformats.org/officeDocument/2006/relationships/slide" Target="slide158.xml"/><Relationship Id="rId47" Type="http://schemas.openxmlformats.org/officeDocument/2006/relationships/slide" Target="slide163.xml"/><Relationship Id="rId50" Type="http://schemas.openxmlformats.org/officeDocument/2006/relationships/slide" Target="slide166.xml"/><Relationship Id="rId55" Type="http://schemas.openxmlformats.org/officeDocument/2006/relationships/slide" Target="slide171.xml"/><Relationship Id="rId7" Type="http://schemas.openxmlformats.org/officeDocument/2006/relationships/slide" Target="slide124.xml"/><Relationship Id="rId2" Type="http://schemas.openxmlformats.org/officeDocument/2006/relationships/slide" Target="slide119.xml"/><Relationship Id="rId16" Type="http://schemas.openxmlformats.org/officeDocument/2006/relationships/slide" Target="slide133.xml"/><Relationship Id="rId29" Type="http://schemas.openxmlformats.org/officeDocument/2006/relationships/slide" Target="slide145.xml"/><Relationship Id="rId11" Type="http://schemas.openxmlformats.org/officeDocument/2006/relationships/slide" Target="slide128.xml"/><Relationship Id="rId24" Type="http://schemas.openxmlformats.org/officeDocument/2006/relationships/slide" Target="slide229.xml"/><Relationship Id="rId32" Type="http://schemas.openxmlformats.org/officeDocument/2006/relationships/slide" Target="slide148.xml"/><Relationship Id="rId37" Type="http://schemas.openxmlformats.org/officeDocument/2006/relationships/slide" Target="slide153.xml"/><Relationship Id="rId40" Type="http://schemas.openxmlformats.org/officeDocument/2006/relationships/slide" Target="slide156.xml"/><Relationship Id="rId45" Type="http://schemas.openxmlformats.org/officeDocument/2006/relationships/slide" Target="slide161.xml"/><Relationship Id="rId53" Type="http://schemas.openxmlformats.org/officeDocument/2006/relationships/slide" Target="slide169.xml"/><Relationship Id="rId5" Type="http://schemas.openxmlformats.org/officeDocument/2006/relationships/slide" Target="slide122.xml"/><Relationship Id="rId10" Type="http://schemas.openxmlformats.org/officeDocument/2006/relationships/slide" Target="slide127.xml"/><Relationship Id="rId19" Type="http://schemas.openxmlformats.org/officeDocument/2006/relationships/slide" Target="slide136.xml"/><Relationship Id="rId31" Type="http://schemas.openxmlformats.org/officeDocument/2006/relationships/slide" Target="slide147.xml"/><Relationship Id="rId44" Type="http://schemas.openxmlformats.org/officeDocument/2006/relationships/slide" Target="slide160.xml"/><Relationship Id="rId52" Type="http://schemas.openxmlformats.org/officeDocument/2006/relationships/slide" Target="slide168.xml"/><Relationship Id="rId4" Type="http://schemas.openxmlformats.org/officeDocument/2006/relationships/slide" Target="slide121.xml"/><Relationship Id="rId9" Type="http://schemas.openxmlformats.org/officeDocument/2006/relationships/slide" Target="slide126.xml"/><Relationship Id="rId14" Type="http://schemas.openxmlformats.org/officeDocument/2006/relationships/slide" Target="slide131.xml"/><Relationship Id="rId22" Type="http://schemas.openxmlformats.org/officeDocument/2006/relationships/slide" Target="slide139.xml"/><Relationship Id="rId27" Type="http://schemas.openxmlformats.org/officeDocument/2006/relationships/slide" Target="slide143.xml"/><Relationship Id="rId30" Type="http://schemas.openxmlformats.org/officeDocument/2006/relationships/slide" Target="slide146.xml"/><Relationship Id="rId35" Type="http://schemas.openxmlformats.org/officeDocument/2006/relationships/slide" Target="slide151.xml"/><Relationship Id="rId43" Type="http://schemas.openxmlformats.org/officeDocument/2006/relationships/slide" Target="slide159.xml"/><Relationship Id="rId48" Type="http://schemas.openxmlformats.org/officeDocument/2006/relationships/slide" Target="slide164.xml"/><Relationship Id="rId56" Type="http://schemas.openxmlformats.org/officeDocument/2006/relationships/slide" Target="slide172.xml"/><Relationship Id="rId8" Type="http://schemas.openxmlformats.org/officeDocument/2006/relationships/slide" Target="slide125.xml"/><Relationship Id="rId51" Type="http://schemas.openxmlformats.org/officeDocument/2006/relationships/slide" Target="slide167.xml"/><Relationship Id="rId3" Type="http://schemas.openxmlformats.org/officeDocument/2006/relationships/slide" Target="slide120.xml"/><Relationship Id="rId12" Type="http://schemas.openxmlformats.org/officeDocument/2006/relationships/slide" Target="slide129.xml"/><Relationship Id="rId17" Type="http://schemas.openxmlformats.org/officeDocument/2006/relationships/slide" Target="slide134.xml"/><Relationship Id="rId25" Type="http://schemas.openxmlformats.org/officeDocument/2006/relationships/slide" Target="slide141.xml"/><Relationship Id="rId33" Type="http://schemas.openxmlformats.org/officeDocument/2006/relationships/slide" Target="slide149.xml"/><Relationship Id="rId38" Type="http://schemas.openxmlformats.org/officeDocument/2006/relationships/slide" Target="slide154.xml"/><Relationship Id="rId46" Type="http://schemas.openxmlformats.org/officeDocument/2006/relationships/slide" Target="slide162.xml"/><Relationship Id="rId20" Type="http://schemas.openxmlformats.org/officeDocument/2006/relationships/slide" Target="slide137.xml"/><Relationship Id="rId41" Type="http://schemas.openxmlformats.org/officeDocument/2006/relationships/slide" Target="slide157.xml"/><Relationship Id="rId54" Type="http://schemas.openxmlformats.org/officeDocument/2006/relationships/slide" Target="slide170.xml"/><Relationship Id="rId1" Type="http://schemas.openxmlformats.org/officeDocument/2006/relationships/slideLayout" Target="../slideLayouts/slideLayout5.xml"/><Relationship Id="rId6" Type="http://schemas.openxmlformats.org/officeDocument/2006/relationships/slide" Target="slide123.xml"/><Relationship Id="rId15" Type="http://schemas.openxmlformats.org/officeDocument/2006/relationships/slide" Target="slide132.xml"/><Relationship Id="rId23" Type="http://schemas.openxmlformats.org/officeDocument/2006/relationships/slide" Target="slide140.xml"/><Relationship Id="rId28" Type="http://schemas.openxmlformats.org/officeDocument/2006/relationships/slide" Target="slide144.xml"/><Relationship Id="rId36" Type="http://schemas.openxmlformats.org/officeDocument/2006/relationships/slide" Target="slide152.xml"/><Relationship Id="rId49" Type="http://schemas.openxmlformats.org/officeDocument/2006/relationships/slide" Target="slide165.xml"/></Relationships>
</file>

<file path=ppt/slides/_rels/slide6.xml.rels><?xml version="1.0" encoding="UTF-8" standalone="yes"?>
<Relationships xmlns="http://schemas.openxmlformats.org/package/2006/relationships"><Relationship Id="rId13" Type="http://schemas.openxmlformats.org/officeDocument/2006/relationships/slide" Target="slide184.xml"/><Relationship Id="rId18" Type="http://schemas.openxmlformats.org/officeDocument/2006/relationships/slide" Target="slide189.xml"/><Relationship Id="rId26" Type="http://schemas.openxmlformats.org/officeDocument/2006/relationships/slide" Target="slide208.xml"/><Relationship Id="rId39" Type="http://schemas.openxmlformats.org/officeDocument/2006/relationships/slide" Target="slide207.xml"/><Relationship Id="rId21" Type="http://schemas.openxmlformats.org/officeDocument/2006/relationships/slide" Target="slide192.xml"/><Relationship Id="rId34" Type="http://schemas.openxmlformats.org/officeDocument/2006/relationships/slide" Target="slide202.xml"/><Relationship Id="rId42" Type="http://schemas.openxmlformats.org/officeDocument/2006/relationships/slide" Target="slide223.xml"/><Relationship Id="rId47" Type="http://schemas.openxmlformats.org/officeDocument/2006/relationships/slide" Target="slide213.xml"/><Relationship Id="rId50" Type="http://schemas.openxmlformats.org/officeDocument/2006/relationships/slide" Target="slide216.xml"/><Relationship Id="rId55" Type="http://schemas.openxmlformats.org/officeDocument/2006/relationships/slide" Target="slide221.xml"/><Relationship Id="rId7" Type="http://schemas.openxmlformats.org/officeDocument/2006/relationships/slide" Target="slide178.xml"/><Relationship Id="rId2" Type="http://schemas.openxmlformats.org/officeDocument/2006/relationships/slide" Target="slide173.xml"/><Relationship Id="rId16" Type="http://schemas.openxmlformats.org/officeDocument/2006/relationships/slide" Target="slide187.xml"/><Relationship Id="rId29" Type="http://schemas.openxmlformats.org/officeDocument/2006/relationships/slide" Target="slide228.xml"/><Relationship Id="rId11" Type="http://schemas.openxmlformats.org/officeDocument/2006/relationships/slide" Target="slide182.xml"/><Relationship Id="rId24" Type="http://schemas.openxmlformats.org/officeDocument/2006/relationships/slide" Target="slide195.xml"/><Relationship Id="rId32" Type="http://schemas.openxmlformats.org/officeDocument/2006/relationships/slide" Target="slide200.xml"/><Relationship Id="rId37" Type="http://schemas.openxmlformats.org/officeDocument/2006/relationships/slide" Target="slide205.xml"/><Relationship Id="rId40" Type="http://schemas.openxmlformats.org/officeDocument/2006/relationships/slide" Target="slide209.xml"/><Relationship Id="rId45" Type="http://schemas.openxmlformats.org/officeDocument/2006/relationships/slide" Target="slide211.xml"/><Relationship Id="rId53" Type="http://schemas.openxmlformats.org/officeDocument/2006/relationships/slide" Target="slide219.xml"/><Relationship Id="rId5" Type="http://schemas.openxmlformats.org/officeDocument/2006/relationships/slide" Target="slide176.xml"/><Relationship Id="rId10" Type="http://schemas.openxmlformats.org/officeDocument/2006/relationships/slide" Target="slide181.xml"/><Relationship Id="rId19" Type="http://schemas.openxmlformats.org/officeDocument/2006/relationships/slide" Target="slide190.xml"/><Relationship Id="rId31" Type="http://schemas.openxmlformats.org/officeDocument/2006/relationships/slide" Target="slide199.xml"/><Relationship Id="rId44" Type="http://schemas.openxmlformats.org/officeDocument/2006/relationships/slide" Target="slide210.xml"/><Relationship Id="rId52" Type="http://schemas.openxmlformats.org/officeDocument/2006/relationships/slide" Target="slide218.xml"/><Relationship Id="rId4" Type="http://schemas.openxmlformats.org/officeDocument/2006/relationships/slide" Target="slide175.xml"/><Relationship Id="rId9" Type="http://schemas.openxmlformats.org/officeDocument/2006/relationships/slide" Target="slide180.xml"/><Relationship Id="rId14" Type="http://schemas.openxmlformats.org/officeDocument/2006/relationships/slide" Target="slide185.xml"/><Relationship Id="rId22" Type="http://schemas.openxmlformats.org/officeDocument/2006/relationships/slide" Target="slide193.xml"/><Relationship Id="rId27" Type="http://schemas.openxmlformats.org/officeDocument/2006/relationships/slide" Target="slide197.xml"/><Relationship Id="rId30" Type="http://schemas.openxmlformats.org/officeDocument/2006/relationships/slide" Target="slide198.xml"/><Relationship Id="rId35" Type="http://schemas.openxmlformats.org/officeDocument/2006/relationships/slide" Target="slide203.xml"/><Relationship Id="rId43" Type="http://schemas.openxmlformats.org/officeDocument/2006/relationships/slide" Target="slide226.xml"/><Relationship Id="rId48" Type="http://schemas.openxmlformats.org/officeDocument/2006/relationships/slide" Target="slide214.xml"/><Relationship Id="rId8" Type="http://schemas.openxmlformats.org/officeDocument/2006/relationships/slide" Target="slide179.xml"/><Relationship Id="rId51" Type="http://schemas.openxmlformats.org/officeDocument/2006/relationships/slide" Target="slide217.xml"/><Relationship Id="rId3" Type="http://schemas.openxmlformats.org/officeDocument/2006/relationships/slide" Target="slide174.xml"/><Relationship Id="rId12" Type="http://schemas.openxmlformats.org/officeDocument/2006/relationships/slide" Target="slide183.xml"/><Relationship Id="rId17" Type="http://schemas.openxmlformats.org/officeDocument/2006/relationships/slide" Target="slide188.xml"/><Relationship Id="rId25" Type="http://schemas.openxmlformats.org/officeDocument/2006/relationships/slide" Target="slide196.xml"/><Relationship Id="rId33" Type="http://schemas.openxmlformats.org/officeDocument/2006/relationships/slide" Target="slide201.xml"/><Relationship Id="rId38" Type="http://schemas.openxmlformats.org/officeDocument/2006/relationships/slide" Target="slide206.xml"/><Relationship Id="rId46" Type="http://schemas.openxmlformats.org/officeDocument/2006/relationships/slide" Target="slide212.xml"/><Relationship Id="rId20" Type="http://schemas.openxmlformats.org/officeDocument/2006/relationships/slide" Target="slide191.xml"/><Relationship Id="rId41" Type="http://schemas.openxmlformats.org/officeDocument/2006/relationships/slide" Target="slide222.xml"/><Relationship Id="rId54" Type="http://schemas.openxmlformats.org/officeDocument/2006/relationships/slide" Target="slide220.xml"/><Relationship Id="rId1" Type="http://schemas.openxmlformats.org/officeDocument/2006/relationships/slideLayout" Target="../slideLayouts/slideLayout5.xml"/><Relationship Id="rId6" Type="http://schemas.openxmlformats.org/officeDocument/2006/relationships/slide" Target="slide177.xml"/><Relationship Id="rId15" Type="http://schemas.openxmlformats.org/officeDocument/2006/relationships/slide" Target="slide186.xml"/><Relationship Id="rId23" Type="http://schemas.openxmlformats.org/officeDocument/2006/relationships/slide" Target="slide194.xml"/><Relationship Id="rId28" Type="http://schemas.openxmlformats.org/officeDocument/2006/relationships/slide" Target="slide227.xml"/><Relationship Id="rId36" Type="http://schemas.openxmlformats.org/officeDocument/2006/relationships/slide" Target="slide204.xml"/><Relationship Id="rId49" Type="http://schemas.openxmlformats.org/officeDocument/2006/relationships/slide" Target="slide21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t="12071" b="3266"/>
          <a:stretch/>
        </p:blipFill>
        <p:spPr bwMode="auto">
          <a:xfrm>
            <a:off x="0" y="548681"/>
            <a:ext cx="9144000" cy="63093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Τίτλος 1"/>
          <p:cNvSpPr>
            <a:spLocks noGrp="1"/>
          </p:cNvSpPr>
          <p:nvPr>
            <p:ph type="title"/>
          </p:nvPr>
        </p:nvSpPr>
        <p:spPr>
          <a:xfrm>
            <a:off x="457200" y="0"/>
            <a:ext cx="8229600" cy="620688"/>
          </a:xfrm>
        </p:spPr>
        <p:txBody>
          <a:bodyPr>
            <a:normAutofit/>
          </a:bodyPr>
          <a:lstStyle/>
          <a:p>
            <a:r>
              <a:rPr lang="el-GR" sz="2400" b="1" smtClean="0">
                <a:solidFill>
                  <a:srgbClr val="0070C0"/>
                </a:solidFill>
              </a:rPr>
              <a:t>ΠΕΙΡΑΜΑΤΙΚΟ ΛΥΚΕΙΟ ΠΑΝΕΠΙΣΤΗΜΙΟΥ ΠΑΤΡΩΝ</a:t>
            </a:r>
            <a:endParaRPr lang="el-GR" sz="2400" b="1">
              <a:solidFill>
                <a:srgbClr val="0070C0"/>
              </a:solidFill>
            </a:endParaRPr>
          </a:p>
        </p:txBody>
      </p:sp>
      <p:sp>
        <p:nvSpPr>
          <p:cNvPr id="3" name="Θέση αριθμού διαφάνειας 2"/>
          <p:cNvSpPr>
            <a:spLocks noGrp="1"/>
          </p:cNvSpPr>
          <p:nvPr>
            <p:ph type="sldNum" sz="quarter" idx="12"/>
          </p:nvPr>
        </p:nvSpPr>
        <p:spPr/>
        <p:txBody>
          <a:bodyPr/>
          <a:lstStyle/>
          <a:p>
            <a:fld id="{F01C9CC5-AB48-4580-9857-14B09E7A398D}" type="slidenum">
              <a:rPr lang="el-GR" smtClean="0"/>
              <a:t>1</a:t>
            </a:fld>
            <a:endParaRPr lang="el-GR"/>
          </a:p>
        </p:txBody>
      </p:sp>
    </p:spTree>
    <p:extLst>
      <p:ext uri="{BB962C8B-B14F-4D97-AF65-F5344CB8AC3E}">
        <p14:creationId xmlns:p14="http://schemas.microsoft.com/office/powerpoint/2010/main" val="41242124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Θέση περιεχομένου 3"/>
          <p:cNvSpPr>
            <a:spLocks noGrp="1"/>
          </p:cNvSpPr>
          <p:nvPr>
            <p:ph idx="1"/>
          </p:nvPr>
        </p:nvSpPr>
        <p:spPr>
          <a:xfrm>
            <a:off x="457200" y="548680"/>
            <a:ext cx="8229600" cy="5577483"/>
          </a:xfrm>
        </p:spPr>
        <p:txBody>
          <a:bodyPr>
            <a:normAutofit/>
          </a:bodyPr>
          <a:lstStyle/>
          <a:p>
            <a:pPr marL="0" indent="0" algn="ctr">
              <a:buNone/>
            </a:pPr>
            <a:r>
              <a:rPr lang="el-GR" sz="2000" b="1" smtClean="0">
                <a:solidFill>
                  <a:srgbClr val="C00000"/>
                </a:solidFill>
              </a:rPr>
              <a:t>«</a:t>
            </a:r>
            <a:r>
              <a:rPr lang="el-GR" sz="2000" b="1">
                <a:solidFill>
                  <a:srgbClr val="C00000"/>
                </a:solidFill>
              </a:rPr>
              <a:t>Σου μιλώ για τον τόπο μου» απ’ άκρου εις άκρον της χώρας μας</a:t>
            </a:r>
            <a:r>
              <a:rPr lang="el-GR" sz="2000" b="1" smtClean="0">
                <a:solidFill>
                  <a:srgbClr val="C00000"/>
                </a:solidFill>
              </a:rPr>
              <a:t>…</a:t>
            </a:r>
            <a:endParaRPr lang="el-GR" sz="2000">
              <a:solidFill>
                <a:srgbClr val="002060"/>
              </a:solidFill>
            </a:endParaRPr>
          </a:p>
          <a:p>
            <a:pPr marL="0" indent="0" algn="just">
              <a:buNone/>
            </a:pPr>
            <a:r>
              <a:rPr lang="el-GR" sz="1500">
                <a:solidFill>
                  <a:srgbClr val="002060"/>
                </a:solidFill>
              </a:rPr>
              <a:t> «Χίλιες γλώσσες κραίνει» η μαθητική οπτική, χαρά και μελέτη, η εκπαιδευτική καθοδήγηση, η αγάπη για την τοπική ιστορία, εθιμοτυπία και ιδιαιτερότητα. Τα έργα ανθρώπων, οι άνθρωποι – φάροι για τις τοπικές κοινωνίες, οι προγονικές θυσίες, οι ποικίλες παρακαταθήκες, η σύγχρονη πολιτισμική εκδοχή, η ζωντανή μετάληψη και εκφορά της παλαιάς δωρεάς, θυσίας ή απλώς παρουσίας, το σύγχρονο ήδη ενσωματωμένο στις ράγες του παλαιού, ΟΛΑ μετατράπηκαν σε πνευματική έκρηξη των 394 ανά τη χώρα σχολικών κοινοτήτων του Δικτύου «ΕΛΑ ΝΑ ΣΟΥ ΜΙΛΗΣΩ ΓΙΑ ΤΟΝ ΤΟΠΟ ΜΟΥ». </a:t>
            </a:r>
          </a:p>
          <a:p>
            <a:pPr marL="0" indent="0" algn="just">
              <a:buNone/>
            </a:pPr>
            <a:r>
              <a:rPr lang="el-GR" sz="1500">
                <a:solidFill>
                  <a:srgbClr val="002060"/>
                </a:solidFill>
              </a:rPr>
              <a:t>Πλέον, η εκτίναξη της γεωγραφικής, ποιοτικής και ποσοτικής συμμετοχής αποτελεί αδιάψευστο γεγονός, το οποίο περιληπτικά παρατίθεται στον παρόντα Τόμο</a:t>
            </a:r>
            <a:r>
              <a:rPr lang="el-GR" sz="1500" smtClean="0">
                <a:solidFill>
                  <a:srgbClr val="002060"/>
                </a:solidFill>
              </a:rPr>
              <a:t>, ο οποίος </a:t>
            </a:r>
            <a:r>
              <a:rPr lang="el-GR" sz="1500">
                <a:solidFill>
                  <a:srgbClr val="002060"/>
                </a:solidFill>
              </a:rPr>
              <a:t>περιλαμβάνει τις περιλήψεις των Γυμνασίων του Δικτύου </a:t>
            </a:r>
            <a:r>
              <a:rPr lang="el-GR" sz="1500" smtClean="0">
                <a:solidFill>
                  <a:srgbClr val="002060"/>
                </a:solidFill>
              </a:rPr>
              <a:t>με αλφαβητική καταχώρηση.</a:t>
            </a:r>
            <a:endParaRPr lang="el-GR" sz="1500">
              <a:solidFill>
                <a:srgbClr val="002060"/>
              </a:solidFill>
            </a:endParaRPr>
          </a:p>
          <a:p>
            <a:pPr marL="0" indent="0" algn="just">
              <a:buNone/>
            </a:pPr>
            <a:r>
              <a:rPr lang="el-GR" sz="1500" smtClean="0">
                <a:solidFill>
                  <a:srgbClr val="002060"/>
                </a:solidFill>
              </a:rPr>
              <a:t> </a:t>
            </a:r>
            <a:endParaRPr lang="el-GR" sz="1500">
              <a:solidFill>
                <a:srgbClr val="002060"/>
              </a:solidFill>
            </a:endParaRPr>
          </a:p>
          <a:p>
            <a:pPr marL="0" indent="0" algn="just">
              <a:buNone/>
            </a:pPr>
            <a:r>
              <a:rPr lang="el-GR" sz="1500">
                <a:solidFill>
                  <a:srgbClr val="002060"/>
                </a:solidFill>
              </a:rPr>
              <a:t>Ας συντονιστούμε στο βλέμμα του άλλου και όλοι ας χαρούμε τη γειτονική μας ετερότητα, την ιδαιτερότητα, και την ομορφιά της χώρας, των ανθρώπων, της μαθητικής μας νεολαίας.</a:t>
            </a:r>
          </a:p>
          <a:p>
            <a:pPr marL="0" indent="0" algn="ctr">
              <a:buNone/>
            </a:pPr>
            <a:r>
              <a:rPr lang="el-GR" sz="1500" smtClean="0">
                <a:solidFill>
                  <a:srgbClr val="002060"/>
                </a:solidFill>
              </a:rPr>
              <a:t>Κυριακουλόπουλος </a:t>
            </a:r>
            <a:r>
              <a:rPr lang="el-GR" sz="1500">
                <a:solidFill>
                  <a:srgbClr val="002060"/>
                </a:solidFill>
              </a:rPr>
              <a:t>Ευάγγελος</a:t>
            </a:r>
          </a:p>
          <a:p>
            <a:pPr marL="0" indent="0">
              <a:buNone/>
            </a:pPr>
            <a:endParaRPr lang="el-GR" sz="200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393790"/>
            <a:ext cx="9144000" cy="1464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Θέση αριθμού διαφάνειας 1"/>
          <p:cNvSpPr>
            <a:spLocks noGrp="1"/>
          </p:cNvSpPr>
          <p:nvPr>
            <p:ph type="sldNum" sz="quarter" idx="12"/>
          </p:nvPr>
        </p:nvSpPr>
        <p:spPr/>
        <p:txBody>
          <a:bodyPr/>
          <a:lstStyle/>
          <a:p>
            <a:fld id="{F01C9CC5-AB48-4580-9857-14B09E7A398D}" type="slidenum">
              <a:rPr lang="el-GR" smtClean="0"/>
              <a:t>2</a:t>
            </a:fld>
            <a:endParaRPr lang="el-GR"/>
          </a:p>
        </p:txBody>
      </p:sp>
    </p:spTree>
    <p:extLst>
      <p:ext uri="{BB962C8B-B14F-4D97-AF65-F5344CB8AC3E}">
        <p14:creationId xmlns:p14="http://schemas.microsoft.com/office/powerpoint/2010/main" val="16811013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title"/>
          </p:nvPr>
        </p:nvSpPr>
        <p:spPr>
          <a:xfrm>
            <a:off x="457200" y="273050"/>
            <a:ext cx="8229600" cy="635670"/>
          </a:xfrm>
        </p:spPr>
        <p:txBody>
          <a:bodyPr>
            <a:normAutofit/>
          </a:bodyPr>
          <a:lstStyle/>
          <a:p>
            <a:pPr algn="ctr"/>
            <a:r>
              <a:rPr lang="el-GR" sz="2000" b="0" smtClean="0">
                <a:effectLst/>
              </a:rPr>
              <a:t>ΠΙΝΑΚΑΣ</a:t>
            </a:r>
            <a:r>
              <a:rPr lang="el-GR" sz="2000" b="0" smtClean="0"/>
              <a:t> ΠΕΡΙΕΧΟΜΕΝΩΝ</a:t>
            </a:r>
            <a:endParaRPr lang="el-GR" sz="2000" b="0"/>
          </a:p>
        </p:txBody>
      </p:sp>
      <p:sp>
        <p:nvSpPr>
          <p:cNvPr id="5" name="Θέση περιεχομένου 4"/>
          <p:cNvSpPr>
            <a:spLocks noGrp="1"/>
          </p:cNvSpPr>
          <p:nvPr>
            <p:ph sz="quarter" idx="2"/>
          </p:nvPr>
        </p:nvSpPr>
        <p:spPr>
          <a:xfrm>
            <a:off x="827584" y="980728"/>
            <a:ext cx="3669804" cy="5184576"/>
          </a:xfrm>
        </p:spPr>
        <p:txBody>
          <a:bodyPr>
            <a:normAutofit fontScale="92500" lnSpcReduction="20000"/>
          </a:bodyPr>
          <a:lstStyle/>
          <a:p>
            <a:pPr marL="0" indent="0">
              <a:lnSpc>
                <a:spcPct val="110000"/>
              </a:lnSpc>
              <a:buNone/>
            </a:pPr>
            <a:r>
              <a:rPr lang="el-GR" sz="1100">
                <a:hlinkClick r:id="rId2" action="ppaction://hlinksldjump"/>
              </a:rPr>
              <a:t>1ο ΓΥΜΝΑΣΙΟ </a:t>
            </a:r>
            <a:r>
              <a:rPr lang="el-GR" sz="1100" smtClean="0">
                <a:hlinkClick r:id="rId2" action="ppaction://hlinksldjump"/>
              </a:rPr>
              <a:t>ΑΡΓΥΡΟΥΠΟΛΗΣ</a:t>
            </a:r>
            <a:r>
              <a:rPr lang="el-GR" sz="1100" smtClean="0"/>
              <a:t> 7</a:t>
            </a:r>
            <a:endParaRPr lang="el-GR" sz="1100">
              <a:hlinkClick r:id="rId3" action="ppaction://hlinksldjump"/>
            </a:endParaRPr>
          </a:p>
          <a:p>
            <a:pPr marL="0" indent="0">
              <a:lnSpc>
                <a:spcPct val="110000"/>
              </a:lnSpc>
              <a:buNone/>
            </a:pPr>
            <a:r>
              <a:rPr lang="el-GR" sz="1100" smtClean="0">
                <a:hlinkClick r:id="rId4" action="ppaction://hlinksldjump"/>
              </a:rPr>
              <a:t>1Ο ΓΥΜΝΑΣΙΟ ΑΣΠΡΟΠΥΡΓΟΥ </a:t>
            </a:r>
            <a:r>
              <a:rPr lang="el-GR" sz="1100" smtClean="0"/>
              <a:t>233</a:t>
            </a:r>
            <a:endParaRPr lang="el-GR" sz="1100" smtClean="0">
              <a:hlinkClick r:id="rId3" action="ppaction://hlinksldjump"/>
            </a:endParaRPr>
          </a:p>
          <a:p>
            <a:pPr marL="0" indent="0">
              <a:lnSpc>
                <a:spcPct val="110000"/>
              </a:lnSpc>
              <a:buNone/>
            </a:pPr>
            <a:r>
              <a:rPr lang="el-GR" sz="1100" smtClean="0">
                <a:hlinkClick r:id="rId3" action="ppaction://hlinksldjump"/>
              </a:rPr>
              <a:t>1ο </a:t>
            </a:r>
            <a:r>
              <a:rPr lang="el-GR" sz="1100">
                <a:hlinkClick r:id="rId3" action="ppaction://hlinksldjump"/>
              </a:rPr>
              <a:t>ΓΥΜΝΑΣΙΟ </a:t>
            </a:r>
            <a:r>
              <a:rPr lang="el-GR" sz="1100" smtClean="0">
                <a:hlinkClick r:id="rId3" action="ppaction://hlinksldjump"/>
              </a:rPr>
              <a:t>ΒΕΡΟΙΑΣ</a:t>
            </a:r>
            <a:r>
              <a:rPr lang="el-GR" sz="1100"/>
              <a:t> 8</a:t>
            </a:r>
          </a:p>
          <a:p>
            <a:pPr marL="0" indent="0">
              <a:lnSpc>
                <a:spcPct val="110000"/>
              </a:lnSpc>
              <a:buNone/>
            </a:pPr>
            <a:r>
              <a:rPr lang="el-GR" sz="1100">
                <a:hlinkClick r:id="rId5" action="ppaction://hlinksldjump"/>
              </a:rPr>
              <a:t>1ο ΓΥΜΝΑΣΙΟ </a:t>
            </a:r>
            <a:r>
              <a:rPr lang="el-GR" sz="1100" smtClean="0">
                <a:hlinkClick r:id="rId5" action="ppaction://hlinksldjump"/>
              </a:rPr>
              <a:t>ΒΥΡΩΝΑ</a:t>
            </a:r>
            <a:r>
              <a:rPr lang="el-GR" sz="1100"/>
              <a:t> 9</a:t>
            </a:r>
          </a:p>
          <a:p>
            <a:pPr marL="0" indent="0">
              <a:lnSpc>
                <a:spcPct val="110000"/>
              </a:lnSpc>
              <a:buNone/>
            </a:pPr>
            <a:r>
              <a:rPr lang="el-GR" sz="1100">
                <a:hlinkClick r:id="rId6" action="ppaction://hlinksldjump"/>
              </a:rPr>
              <a:t>1ο ΓΥΜΝΑΣΙΟ ΖΑΚΥΝΘΟΥ </a:t>
            </a:r>
            <a:r>
              <a:rPr lang="el-GR" sz="1100" smtClean="0"/>
              <a:t>10</a:t>
            </a:r>
            <a:endParaRPr lang="el-GR" sz="1100"/>
          </a:p>
          <a:p>
            <a:pPr marL="0" indent="0">
              <a:lnSpc>
                <a:spcPct val="110000"/>
              </a:lnSpc>
              <a:buNone/>
            </a:pPr>
            <a:r>
              <a:rPr lang="el-GR" sz="1100">
                <a:hlinkClick r:id="rId7" action="ppaction://hlinksldjump"/>
              </a:rPr>
              <a:t>1ο ΓΥΜΝΑΣΙΟ ΖΑΚΥΝΘΟΥ </a:t>
            </a:r>
            <a:r>
              <a:rPr lang="el-GR" sz="1100" smtClean="0"/>
              <a:t>11</a:t>
            </a:r>
            <a:endParaRPr lang="el-GR" sz="1100"/>
          </a:p>
          <a:p>
            <a:pPr marL="0" indent="0">
              <a:lnSpc>
                <a:spcPct val="110000"/>
              </a:lnSpc>
              <a:buNone/>
            </a:pPr>
            <a:r>
              <a:rPr lang="el-GR" sz="1100">
                <a:hlinkClick r:id="rId8" action="ppaction://hlinksldjump"/>
              </a:rPr>
              <a:t>1ο ΓΥΜΝΑΣΙΟ </a:t>
            </a:r>
            <a:r>
              <a:rPr lang="el-GR" sz="1100" smtClean="0">
                <a:hlinkClick r:id="rId8" action="ppaction://hlinksldjump"/>
              </a:rPr>
              <a:t>ΗΛΙΟΥΠΟΛΗΣ</a:t>
            </a:r>
            <a:r>
              <a:rPr lang="el-GR" sz="1100"/>
              <a:t> </a:t>
            </a:r>
            <a:r>
              <a:rPr lang="el-GR" sz="1100" smtClean="0"/>
              <a:t>12</a:t>
            </a:r>
            <a:endParaRPr lang="el-GR" sz="1100"/>
          </a:p>
          <a:p>
            <a:pPr marL="0" indent="0">
              <a:lnSpc>
                <a:spcPct val="110000"/>
              </a:lnSpc>
              <a:buNone/>
            </a:pPr>
            <a:r>
              <a:rPr lang="el-GR" sz="1100">
                <a:hlinkClick r:id="rId9" action="ppaction://hlinksldjump"/>
              </a:rPr>
              <a:t>1ο ΓΥΜΝΑΣΙΟ </a:t>
            </a:r>
            <a:r>
              <a:rPr lang="el-GR" sz="1100" smtClean="0">
                <a:hlinkClick r:id="rId9" action="ppaction://hlinksldjump"/>
              </a:rPr>
              <a:t>ΚΑΠΑΝΔΡΙΤΙΟΥ</a:t>
            </a:r>
            <a:r>
              <a:rPr lang="el-GR" sz="1100"/>
              <a:t> </a:t>
            </a:r>
            <a:r>
              <a:rPr lang="el-GR" sz="1100" smtClean="0"/>
              <a:t>13</a:t>
            </a:r>
            <a:endParaRPr lang="el-GR" sz="1100"/>
          </a:p>
          <a:p>
            <a:pPr marL="0" indent="0">
              <a:lnSpc>
                <a:spcPct val="110000"/>
              </a:lnSpc>
              <a:buNone/>
            </a:pPr>
            <a:r>
              <a:rPr lang="el-GR" sz="1100">
                <a:hlinkClick r:id="rId10" action="ppaction://hlinksldjump"/>
              </a:rPr>
              <a:t>1ο ΓΥΜΝΑΣΙΟ ΚΟΖΑΝΗΣ </a:t>
            </a:r>
            <a:r>
              <a:rPr lang="el-GR" sz="1100" smtClean="0"/>
              <a:t>14</a:t>
            </a:r>
            <a:endParaRPr lang="el-GR" sz="1100"/>
          </a:p>
          <a:p>
            <a:pPr marL="0" indent="0">
              <a:lnSpc>
                <a:spcPct val="110000"/>
              </a:lnSpc>
              <a:buNone/>
            </a:pPr>
            <a:r>
              <a:rPr lang="el-GR" sz="1100">
                <a:hlinkClick r:id="rId11" action="ppaction://hlinksldjump"/>
              </a:rPr>
              <a:t>1ο ΓΥΜΝΑΣΙΟ ΚΟΖΑΝΗΣ </a:t>
            </a:r>
            <a:r>
              <a:rPr lang="el-GR" sz="1100" smtClean="0"/>
              <a:t>15</a:t>
            </a:r>
            <a:endParaRPr lang="el-GR" sz="1100"/>
          </a:p>
          <a:p>
            <a:pPr marL="0" indent="0">
              <a:lnSpc>
                <a:spcPct val="110000"/>
              </a:lnSpc>
              <a:buNone/>
            </a:pPr>
            <a:r>
              <a:rPr lang="el-GR" sz="1100">
                <a:hlinkClick r:id="rId12" action="ppaction://hlinksldjump"/>
              </a:rPr>
              <a:t>1ο ΓΥΜΝΑΣΙΟ ΚΟΖΑΝΗΣ </a:t>
            </a:r>
            <a:r>
              <a:rPr lang="el-GR" sz="1100" smtClean="0"/>
              <a:t>16</a:t>
            </a:r>
            <a:endParaRPr lang="el-GR" sz="1100"/>
          </a:p>
          <a:p>
            <a:pPr marL="0" indent="0">
              <a:lnSpc>
                <a:spcPct val="110000"/>
              </a:lnSpc>
              <a:buNone/>
            </a:pPr>
            <a:r>
              <a:rPr lang="el-GR" sz="1100">
                <a:hlinkClick r:id="rId13" action="ppaction://hlinksldjump"/>
              </a:rPr>
              <a:t>1ο ΓΥΜΝΑΣΙΟ </a:t>
            </a:r>
            <a:r>
              <a:rPr lang="el-GR" sz="1100" smtClean="0">
                <a:hlinkClick r:id="rId13" action="ppaction://hlinksldjump"/>
              </a:rPr>
              <a:t>ΚΟΜΟΤΗΝΗΣ</a:t>
            </a:r>
            <a:r>
              <a:rPr lang="el-GR" sz="1100" smtClean="0"/>
              <a:t> 17</a:t>
            </a:r>
            <a:endParaRPr lang="el-GR" sz="1100"/>
          </a:p>
          <a:p>
            <a:pPr marL="0" indent="0">
              <a:lnSpc>
                <a:spcPct val="110000"/>
              </a:lnSpc>
              <a:buNone/>
            </a:pPr>
            <a:r>
              <a:rPr lang="el-GR" sz="1100">
                <a:hlinkClick r:id="rId14" action="ppaction://hlinksldjump"/>
              </a:rPr>
              <a:t>1ο ΓΥΜΝΑΣΙΟ ΛΕΥΚΑΔΑΣ</a:t>
            </a:r>
            <a:r>
              <a:rPr lang="el-GR" sz="1100"/>
              <a:t> </a:t>
            </a:r>
            <a:r>
              <a:rPr lang="el-GR" sz="1100" smtClean="0"/>
              <a:t>18</a:t>
            </a:r>
            <a:endParaRPr lang="el-GR" sz="1100"/>
          </a:p>
          <a:p>
            <a:pPr marL="0" indent="0">
              <a:lnSpc>
                <a:spcPct val="110000"/>
              </a:lnSpc>
              <a:buNone/>
            </a:pPr>
            <a:r>
              <a:rPr lang="el-GR" sz="1100">
                <a:hlinkClick r:id="rId15" action="ppaction://hlinksldjump"/>
              </a:rPr>
              <a:t>1ο ΓΥΜΝΑΣΙΟ ΛΕΥΚΑΔΑΣ</a:t>
            </a:r>
            <a:r>
              <a:rPr lang="el-GR" sz="1100"/>
              <a:t> </a:t>
            </a:r>
            <a:r>
              <a:rPr lang="el-GR" sz="1100" smtClean="0"/>
              <a:t>19</a:t>
            </a:r>
            <a:endParaRPr lang="el-GR" sz="1100"/>
          </a:p>
          <a:p>
            <a:pPr marL="0" indent="0">
              <a:lnSpc>
                <a:spcPct val="110000"/>
              </a:lnSpc>
              <a:buNone/>
            </a:pPr>
            <a:r>
              <a:rPr lang="el-GR" sz="1100">
                <a:hlinkClick r:id="rId16" action="ppaction://hlinksldjump"/>
              </a:rPr>
              <a:t>1ο ΓΥΜΝΑΣΙΟ ΝΑΟΥΣΑΣ </a:t>
            </a:r>
            <a:r>
              <a:rPr lang="el-GR" sz="1100" smtClean="0"/>
              <a:t> 20</a:t>
            </a:r>
            <a:endParaRPr lang="el-GR" sz="1100"/>
          </a:p>
          <a:p>
            <a:pPr marL="0" indent="0">
              <a:lnSpc>
                <a:spcPct val="110000"/>
              </a:lnSpc>
              <a:buNone/>
            </a:pPr>
            <a:r>
              <a:rPr lang="el-GR" sz="1100">
                <a:hlinkClick r:id="rId17" action="ppaction://hlinksldjump"/>
              </a:rPr>
              <a:t>1ο ΓΥΜΝΑΣΙΟ </a:t>
            </a:r>
            <a:r>
              <a:rPr lang="el-GR" sz="1100" smtClean="0">
                <a:hlinkClick r:id="rId17" action="ppaction://hlinksldjump"/>
              </a:rPr>
              <a:t>ΝΑΟΥΣΑΣ </a:t>
            </a:r>
            <a:r>
              <a:rPr lang="el-GR" sz="1100" smtClean="0"/>
              <a:t> 21</a:t>
            </a:r>
          </a:p>
          <a:p>
            <a:pPr marL="0" indent="0">
              <a:lnSpc>
                <a:spcPct val="110000"/>
              </a:lnSpc>
              <a:buNone/>
            </a:pPr>
            <a:r>
              <a:rPr lang="el-GR" sz="1100" smtClean="0">
                <a:hlinkClick r:id="rId18" action="ppaction://hlinksldjump"/>
              </a:rPr>
              <a:t>10 ΓΥΜΝΑΣΙΟ ΝΕΑΠΟΛΗΣ</a:t>
            </a:r>
            <a:r>
              <a:rPr lang="el-GR" sz="1100" smtClean="0"/>
              <a:t> </a:t>
            </a:r>
            <a:r>
              <a:rPr lang="el-GR" sz="1100" smtClean="0">
                <a:hlinkClick r:id="rId18" action="ppaction://hlinksldjump"/>
              </a:rPr>
              <a:t>&amp; 1Ο ΕΠΑΛ ΒΟΙΩΝ 230</a:t>
            </a:r>
            <a:endParaRPr lang="el-GR" sz="1100" smtClean="0"/>
          </a:p>
          <a:p>
            <a:pPr marL="0" indent="0">
              <a:lnSpc>
                <a:spcPct val="110000"/>
              </a:lnSpc>
              <a:buNone/>
            </a:pPr>
            <a:r>
              <a:rPr lang="el-GR" sz="1100">
                <a:hlinkClick r:id="rId19" action="ppaction://hlinksldjump"/>
              </a:rPr>
              <a:t>10 ΓΥΜΝΑΣΙΟ </a:t>
            </a:r>
            <a:r>
              <a:rPr lang="el-GR" sz="1100" smtClean="0">
                <a:hlinkClick r:id="rId19" action="ppaction://hlinksldjump"/>
              </a:rPr>
              <a:t>ΝΕΑΠΟΛΗΣ</a:t>
            </a:r>
            <a:r>
              <a:rPr lang="el-GR" sz="1100" smtClean="0"/>
              <a:t> &amp; </a:t>
            </a:r>
            <a:r>
              <a:rPr lang="el-GR" sz="1100" smtClean="0">
                <a:hlinkClick r:id="rId19" action="ppaction://hlinksldjump"/>
              </a:rPr>
              <a:t>1Ο ΕΠΑΛ ΒΟΙΩΝ 231</a:t>
            </a:r>
            <a:endParaRPr lang="el-GR" sz="1100"/>
          </a:p>
          <a:p>
            <a:pPr marL="0" indent="0">
              <a:lnSpc>
                <a:spcPct val="110000"/>
              </a:lnSpc>
              <a:buNone/>
            </a:pPr>
            <a:r>
              <a:rPr lang="el-GR" sz="1100">
                <a:hlinkClick r:id="rId20" action="ppaction://hlinksldjump"/>
              </a:rPr>
              <a:t>10 ΓΥΜΝΑΣΙΟ </a:t>
            </a:r>
            <a:r>
              <a:rPr lang="el-GR" sz="1100" smtClean="0">
                <a:hlinkClick r:id="rId20" action="ppaction://hlinksldjump"/>
              </a:rPr>
              <a:t>ΝΕΑΠΟΛΗΣ</a:t>
            </a:r>
            <a:r>
              <a:rPr lang="el-GR" sz="1100" smtClean="0"/>
              <a:t> &amp; </a:t>
            </a:r>
            <a:r>
              <a:rPr lang="el-GR" sz="1100" smtClean="0">
                <a:hlinkClick r:id="rId20" action="ppaction://hlinksldjump"/>
              </a:rPr>
              <a:t>1Ο ΕΠΑΛ ΒΟΙΩΝ 232</a:t>
            </a:r>
            <a:endParaRPr lang="el-GR" sz="1100"/>
          </a:p>
          <a:p>
            <a:pPr marL="0" indent="0">
              <a:lnSpc>
                <a:spcPct val="110000"/>
              </a:lnSpc>
              <a:buNone/>
            </a:pPr>
            <a:r>
              <a:rPr lang="el-GR" sz="1100" smtClean="0">
                <a:hlinkClick r:id="rId21" action="ppaction://hlinksldjump"/>
              </a:rPr>
              <a:t>1ο </a:t>
            </a:r>
            <a:r>
              <a:rPr lang="el-GR" sz="1100">
                <a:hlinkClick r:id="rId21" action="ppaction://hlinksldjump"/>
              </a:rPr>
              <a:t>ΓΥΜΝΑΣΙΟ </a:t>
            </a:r>
            <a:r>
              <a:rPr lang="el-GR" sz="1100" smtClean="0">
                <a:hlinkClick r:id="rId21" action="ppaction://hlinksldjump"/>
              </a:rPr>
              <a:t>ΡΑΦΗΝΑΣ</a:t>
            </a:r>
            <a:r>
              <a:rPr lang="el-GR" sz="1100"/>
              <a:t> </a:t>
            </a:r>
            <a:r>
              <a:rPr lang="el-GR" sz="1100" smtClean="0"/>
              <a:t>22</a:t>
            </a:r>
            <a:endParaRPr lang="el-GR" sz="1100"/>
          </a:p>
          <a:p>
            <a:pPr marL="0" indent="0">
              <a:lnSpc>
                <a:spcPct val="110000"/>
              </a:lnSpc>
              <a:buNone/>
            </a:pPr>
            <a:r>
              <a:rPr lang="el-GR" sz="1100">
                <a:hlinkClick r:id="rId22" action="ppaction://hlinksldjump"/>
              </a:rPr>
              <a:t>1ο ΓΥΜΝΑΣΙΟ ΣΠΑΡΤΗΣ</a:t>
            </a:r>
            <a:r>
              <a:rPr lang="el-GR" sz="1100"/>
              <a:t> </a:t>
            </a:r>
            <a:r>
              <a:rPr lang="el-GR" sz="1100" smtClean="0"/>
              <a:t>23</a:t>
            </a:r>
            <a:endParaRPr lang="el-GR" sz="1100"/>
          </a:p>
          <a:p>
            <a:pPr marL="0" indent="0">
              <a:lnSpc>
                <a:spcPct val="110000"/>
              </a:lnSpc>
              <a:buNone/>
            </a:pPr>
            <a:r>
              <a:rPr lang="el-GR" sz="1100">
                <a:hlinkClick r:id="rId23" action="ppaction://hlinksldjump"/>
              </a:rPr>
              <a:t>1ο ΓΥΜΝΑΣΙΟ ΣΠΑΡΤΗΣ</a:t>
            </a:r>
            <a:r>
              <a:rPr lang="el-GR" sz="1100"/>
              <a:t> </a:t>
            </a:r>
            <a:r>
              <a:rPr lang="el-GR" sz="1100" smtClean="0"/>
              <a:t>24</a:t>
            </a:r>
            <a:endParaRPr lang="el-GR" sz="1100"/>
          </a:p>
          <a:p>
            <a:pPr marL="0" indent="0">
              <a:lnSpc>
                <a:spcPct val="110000"/>
              </a:lnSpc>
              <a:buNone/>
            </a:pPr>
            <a:r>
              <a:rPr lang="el-GR" sz="1100">
                <a:hlinkClick r:id="rId24" action="ppaction://hlinksldjump"/>
              </a:rPr>
              <a:t>1ο ΓΥΜΝΑΣΙΟ ΣΠΑΡΤΗΣ</a:t>
            </a:r>
            <a:r>
              <a:rPr lang="el-GR" sz="1100"/>
              <a:t> </a:t>
            </a:r>
            <a:r>
              <a:rPr lang="el-GR" sz="1100" smtClean="0"/>
              <a:t>25</a:t>
            </a:r>
            <a:endParaRPr lang="el-GR" sz="1100"/>
          </a:p>
          <a:p>
            <a:pPr marL="0" indent="0">
              <a:lnSpc>
                <a:spcPct val="110000"/>
              </a:lnSpc>
              <a:buNone/>
            </a:pPr>
            <a:r>
              <a:rPr lang="el-GR" sz="1100">
                <a:hlinkClick r:id="rId25" action="ppaction://hlinksldjump"/>
              </a:rPr>
              <a:t>1ο ΓΥΜΝΑΣΙΟ ΣΠΑΡΤΗΣ</a:t>
            </a:r>
            <a:r>
              <a:rPr lang="el-GR" sz="1100"/>
              <a:t> </a:t>
            </a:r>
            <a:r>
              <a:rPr lang="el-GR" sz="1100" smtClean="0"/>
              <a:t>26</a:t>
            </a:r>
            <a:endParaRPr lang="el-GR" sz="1100"/>
          </a:p>
          <a:p>
            <a:pPr marL="0" indent="0">
              <a:lnSpc>
                <a:spcPct val="110000"/>
              </a:lnSpc>
              <a:buNone/>
            </a:pPr>
            <a:r>
              <a:rPr lang="el-GR" sz="1100">
                <a:hlinkClick r:id="rId26" action="ppaction://hlinksldjump"/>
              </a:rPr>
              <a:t>1ο ΓΥΜΝΑΣΙΟ ΦΛΩΡΙΝΑΣ</a:t>
            </a:r>
            <a:r>
              <a:rPr lang="el-GR" sz="1100"/>
              <a:t> </a:t>
            </a:r>
            <a:r>
              <a:rPr lang="el-GR" sz="1100" smtClean="0"/>
              <a:t>27</a:t>
            </a:r>
            <a:endParaRPr lang="el-GR" sz="1100"/>
          </a:p>
          <a:p>
            <a:pPr marL="0" indent="0">
              <a:lnSpc>
                <a:spcPct val="110000"/>
              </a:lnSpc>
              <a:buNone/>
            </a:pPr>
            <a:r>
              <a:rPr lang="el-GR" sz="1100">
                <a:hlinkClick r:id="rId27" action="ppaction://hlinksldjump"/>
              </a:rPr>
              <a:t>1ο ΓΥΜΝΑΣΙΟ ΦΛΩΡΙΝΑΣ</a:t>
            </a:r>
            <a:r>
              <a:rPr lang="el-GR" sz="1100"/>
              <a:t> </a:t>
            </a:r>
            <a:r>
              <a:rPr lang="el-GR" sz="1100" smtClean="0"/>
              <a:t>28</a:t>
            </a:r>
            <a:endParaRPr lang="el-GR" sz="1100"/>
          </a:p>
        </p:txBody>
      </p:sp>
      <p:sp>
        <p:nvSpPr>
          <p:cNvPr id="6" name="Θέση περιεχομένου 5"/>
          <p:cNvSpPr>
            <a:spLocks noGrp="1"/>
          </p:cNvSpPr>
          <p:nvPr>
            <p:ph sz="quarter" idx="4"/>
          </p:nvPr>
        </p:nvSpPr>
        <p:spPr>
          <a:xfrm>
            <a:off x="4645025" y="908720"/>
            <a:ext cx="4041775" cy="5040560"/>
          </a:xfrm>
        </p:spPr>
        <p:txBody>
          <a:bodyPr anchor="t" anchorCtr="0">
            <a:noAutofit/>
          </a:bodyPr>
          <a:lstStyle/>
          <a:p>
            <a:pPr marL="0" indent="0">
              <a:lnSpc>
                <a:spcPct val="110000"/>
              </a:lnSpc>
              <a:buNone/>
            </a:pPr>
            <a:r>
              <a:rPr lang="el-GR" sz="1000">
                <a:hlinkClick r:id="rId28" action="ppaction://hlinksldjump"/>
              </a:rPr>
              <a:t>1ο ΓΥΜΝΑΣΙΟ ΧΑΛΚΙΔΑΣ</a:t>
            </a:r>
            <a:r>
              <a:rPr lang="el-GR" sz="1000"/>
              <a:t> 29</a:t>
            </a:r>
          </a:p>
          <a:p>
            <a:pPr marL="0" indent="0">
              <a:lnSpc>
                <a:spcPct val="110000"/>
              </a:lnSpc>
              <a:buNone/>
            </a:pPr>
            <a:r>
              <a:rPr lang="el-GR" sz="1000" smtClean="0">
                <a:hlinkClick r:id="rId29" action="ppaction://hlinksldjump"/>
              </a:rPr>
              <a:t>1ο </a:t>
            </a:r>
            <a:r>
              <a:rPr lang="el-GR" sz="1000">
                <a:hlinkClick r:id="rId29" action="ppaction://hlinksldjump"/>
              </a:rPr>
              <a:t>ΓΥΜΝΑΣΙΟ ΧΑΛΚΙΔΑΣ</a:t>
            </a:r>
            <a:r>
              <a:rPr lang="el-GR" sz="1000"/>
              <a:t> 30</a:t>
            </a:r>
          </a:p>
          <a:p>
            <a:pPr marL="0" indent="0">
              <a:lnSpc>
                <a:spcPct val="110000"/>
              </a:lnSpc>
              <a:buNone/>
            </a:pPr>
            <a:r>
              <a:rPr lang="el-GR" sz="1000" smtClean="0">
                <a:hlinkClick r:id="rId30" action="ppaction://hlinksldjump"/>
              </a:rPr>
              <a:t>1ο </a:t>
            </a:r>
            <a:r>
              <a:rPr lang="el-GR" sz="1000">
                <a:hlinkClick r:id="rId30" action="ppaction://hlinksldjump"/>
              </a:rPr>
              <a:t>ΠΕΙΡΑΜΑΤΙΚΟ ΓΥΜΝΑΣΙΟ ΑΜΑΡΟΥΣΙΟΥ </a:t>
            </a:r>
            <a:r>
              <a:rPr lang="el-GR" sz="1000"/>
              <a:t>31</a:t>
            </a:r>
          </a:p>
          <a:p>
            <a:pPr marL="0" indent="0">
              <a:lnSpc>
                <a:spcPct val="110000"/>
              </a:lnSpc>
              <a:buNone/>
            </a:pPr>
            <a:r>
              <a:rPr lang="el-GR" sz="1000" smtClean="0">
                <a:hlinkClick r:id="rId31" action="ppaction://hlinksldjump"/>
              </a:rPr>
              <a:t>1ο </a:t>
            </a:r>
            <a:r>
              <a:rPr lang="el-GR" sz="1000">
                <a:hlinkClick r:id="rId31" action="ppaction://hlinksldjump"/>
              </a:rPr>
              <a:t>ΠΕΙΡΑΜΑΤΙΚΟ ΓΥΜΝΑΣΙΟ ΑΜΑΡΟΥΣΙΟΥ </a:t>
            </a:r>
            <a:r>
              <a:rPr lang="el-GR" sz="1000"/>
              <a:t>32</a:t>
            </a:r>
          </a:p>
          <a:p>
            <a:pPr marL="0" indent="0">
              <a:lnSpc>
                <a:spcPct val="110000"/>
              </a:lnSpc>
              <a:buNone/>
            </a:pPr>
            <a:r>
              <a:rPr lang="el-GR" sz="1000">
                <a:hlinkClick r:id="rId32" action="ppaction://hlinksldjump"/>
              </a:rPr>
              <a:t>1ο ΠΕΙΡΑΜΑΤΙΚΟ ΓΥΜΝΑΣΙΟ ΑΜΑΡΟΥΣΙΟΥ </a:t>
            </a:r>
            <a:r>
              <a:rPr lang="el-GR" sz="1000"/>
              <a:t>33</a:t>
            </a:r>
          </a:p>
          <a:p>
            <a:pPr marL="0" indent="0">
              <a:buNone/>
            </a:pPr>
            <a:r>
              <a:rPr lang="el-GR" sz="1000" smtClean="0">
                <a:hlinkClick r:id="rId33" action="ppaction://hlinksldjump"/>
              </a:rPr>
              <a:t>1ο </a:t>
            </a:r>
            <a:r>
              <a:rPr lang="el-GR" sz="1000">
                <a:hlinkClick r:id="rId33" action="ppaction://hlinksldjump"/>
              </a:rPr>
              <a:t>ΠΕΙΡΑΜΑΤΙΚΟ ΓΥΜΝΑΣΙΟ ΚΑΡΔΙΤΣΑΣ </a:t>
            </a:r>
            <a:r>
              <a:rPr lang="el-GR" sz="1000"/>
              <a:t> </a:t>
            </a:r>
            <a:r>
              <a:rPr lang="el-GR" sz="1000" smtClean="0"/>
              <a:t>34</a:t>
            </a:r>
            <a:endParaRPr lang="el-GR" sz="1000"/>
          </a:p>
          <a:p>
            <a:pPr marL="0" indent="0">
              <a:buNone/>
            </a:pPr>
            <a:r>
              <a:rPr lang="el-GR" sz="1000">
                <a:hlinkClick r:id="rId34" action="ppaction://hlinksldjump"/>
              </a:rPr>
              <a:t>1ο ΠΕΙΡΑΜΑΤΙΚΟ ΓΥΜΝΑΣΙΟ ΚΑΡΔΙΤΣΑΣ </a:t>
            </a:r>
            <a:r>
              <a:rPr lang="el-GR" sz="1000"/>
              <a:t> </a:t>
            </a:r>
            <a:r>
              <a:rPr lang="el-GR" sz="1000" smtClean="0"/>
              <a:t>35</a:t>
            </a:r>
            <a:endParaRPr lang="el-GR" sz="1000"/>
          </a:p>
          <a:p>
            <a:pPr marL="0" indent="0">
              <a:buNone/>
            </a:pPr>
            <a:r>
              <a:rPr lang="el-GR" sz="1000">
                <a:hlinkClick r:id="rId35" action="ppaction://hlinksldjump"/>
              </a:rPr>
              <a:t>1ο ΠΕΙΡΑΜΑΤΙΚΟ ΓΥΜΝΑΣΙΟ ΛΑΡΙΣΑΣ </a:t>
            </a:r>
            <a:r>
              <a:rPr lang="el-GR" sz="1000"/>
              <a:t> </a:t>
            </a:r>
            <a:r>
              <a:rPr lang="el-GR" sz="1000" smtClean="0"/>
              <a:t>36</a:t>
            </a:r>
            <a:endParaRPr lang="el-GR" sz="1000"/>
          </a:p>
          <a:p>
            <a:pPr marL="0" indent="0">
              <a:buNone/>
            </a:pPr>
            <a:r>
              <a:rPr lang="el-GR" sz="1000">
                <a:hlinkClick r:id="rId36" action="ppaction://hlinksldjump"/>
              </a:rPr>
              <a:t>1ο ΠΕΙΡΑΜΑΤΙΚΟ ΓΥΜΝΑΣΙΟ ΛΑΡΙΣΑΣ </a:t>
            </a:r>
            <a:r>
              <a:rPr lang="el-GR" sz="1000"/>
              <a:t> </a:t>
            </a:r>
            <a:r>
              <a:rPr lang="el-GR" sz="1000" smtClean="0"/>
              <a:t>37</a:t>
            </a:r>
            <a:endParaRPr lang="el-GR" sz="1000"/>
          </a:p>
          <a:p>
            <a:pPr marL="0" indent="0">
              <a:buNone/>
            </a:pPr>
            <a:r>
              <a:rPr lang="el-GR" sz="1000">
                <a:hlinkClick r:id="rId37" action="ppaction://hlinksldjump"/>
              </a:rPr>
              <a:t>1ο ΠΕΙΡΑΜΑΤΙΚΟ ΓΥΜΝΑΣΙΟ ΛΑΡΙΣΑΣ </a:t>
            </a:r>
            <a:r>
              <a:rPr lang="el-GR" sz="1000"/>
              <a:t> </a:t>
            </a:r>
            <a:r>
              <a:rPr lang="el-GR" sz="1000" smtClean="0"/>
              <a:t>38</a:t>
            </a:r>
            <a:endParaRPr lang="el-GR" sz="1000"/>
          </a:p>
          <a:p>
            <a:pPr marL="0" indent="0">
              <a:buNone/>
            </a:pPr>
            <a:r>
              <a:rPr lang="el-GR" sz="1000">
                <a:hlinkClick r:id="rId38" action="ppaction://hlinksldjump"/>
              </a:rPr>
              <a:t>1ο ΠΕΙΡΑΜΑΤΙΚΟ ΓΥΜΝΑΣΙΟ ΛΑΡΙΣΑΣ </a:t>
            </a:r>
            <a:r>
              <a:rPr lang="el-GR" sz="1000"/>
              <a:t> </a:t>
            </a:r>
            <a:r>
              <a:rPr lang="el-GR" sz="1000" smtClean="0"/>
              <a:t>39</a:t>
            </a:r>
            <a:endParaRPr lang="el-GR" sz="1000"/>
          </a:p>
          <a:p>
            <a:pPr marL="0" indent="0">
              <a:buNone/>
            </a:pPr>
            <a:r>
              <a:rPr lang="el-GR" sz="1000">
                <a:hlinkClick r:id="rId39" action="ppaction://hlinksldjump"/>
              </a:rPr>
              <a:t>1ο ΠΕΙΡΑΜΑΤΙΚΟ ΓΥΜΝΑΣΙΟ ΝΕΑΣ </a:t>
            </a:r>
            <a:r>
              <a:rPr lang="el-GR" sz="1000" smtClean="0">
                <a:hlinkClick r:id="rId39" action="ppaction://hlinksldjump"/>
              </a:rPr>
              <a:t>ΙΩΝΙΑΣ</a:t>
            </a:r>
            <a:r>
              <a:rPr lang="el-GR" sz="1000"/>
              <a:t> </a:t>
            </a:r>
            <a:r>
              <a:rPr lang="el-GR" sz="1000" smtClean="0"/>
              <a:t>40</a:t>
            </a:r>
            <a:endParaRPr lang="el-GR" sz="1000"/>
          </a:p>
          <a:p>
            <a:pPr marL="0" indent="0">
              <a:buNone/>
            </a:pPr>
            <a:r>
              <a:rPr lang="el-GR" sz="1000">
                <a:hlinkClick r:id="rId40" action="ppaction://hlinksldjump"/>
              </a:rPr>
              <a:t>1ο ΠΡΟΤΥΠΟ ΓΥΜΝΑΣΙΟ </a:t>
            </a:r>
            <a:r>
              <a:rPr lang="el-GR" sz="1000" smtClean="0">
                <a:hlinkClick r:id="rId40" action="ppaction://hlinksldjump"/>
              </a:rPr>
              <a:t>ΘΕΣΣΑΛΟΝΙΚΗΣ</a:t>
            </a:r>
            <a:r>
              <a:rPr lang="el-GR" sz="1000"/>
              <a:t> </a:t>
            </a:r>
            <a:r>
              <a:rPr lang="el-GR" sz="1000" smtClean="0"/>
              <a:t> 41</a:t>
            </a:r>
            <a:endParaRPr lang="el-GR" sz="1000"/>
          </a:p>
          <a:p>
            <a:pPr marL="0" indent="0">
              <a:buNone/>
            </a:pPr>
            <a:r>
              <a:rPr lang="el-GR" sz="1000">
                <a:hlinkClick r:id="rId41" action="ppaction://hlinksldjump"/>
              </a:rPr>
              <a:t>1ο ΠΡΟΤΥΠΟ ΓΥΜΝΑΣΙΟ </a:t>
            </a:r>
            <a:r>
              <a:rPr lang="el-GR" sz="1000" smtClean="0">
                <a:hlinkClick r:id="rId41" action="ppaction://hlinksldjump"/>
              </a:rPr>
              <a:t>ΙΛΙΟΥ &amp; ΓΥΜΝ. ΠΑΡΑΛΙΑΣ ΤΥΡΟΥ 42</a:t>
            </a:r>
            <a:endParaRPr lang="el-GR" sz="1000"/>
          </a:p>
          <a:p>
            <a:pPr marL="0" indent="0">
              <a:buNone/>
            </a:pPr>
            <a:r>
              <a:rPr lang="el-GR" sz="1000">
                <a:hlinkClick r:id="rId42" action="ppaction://hlinksldjump"/>
              </a:rPr>
              <a:t>1ο ΠΡΟΤΥΠΟ ΓΥΜΝΑΣΙΟ ΙΛΙΟΥ </a:t>
            </a:r>
            <a:r>
              <a:rPr lang="el-GR" sz="1000" smtClean="0">
                <a:hlinkClick r:id="rId42" action="ppaction://hlinksldjump"/>
              </a:rPr>
              <a:t>2</a:t>
            </a:r>
            <a:r>
              <a:rPr lang="el-GR" sz="1000" smtClean="0"/>
              <a:t> 43</a:t>
            </a:r>
            <a:endParaRPr lang="el-GR" sz="1000"/>
          </a:p>
          <a:p>
            <a:pPr marL="0" indent="0">
              <a:buNone/>
            </a:pPr>
            <a:r>
              <a:rPr lang="el-GR" sz="1000">
                <a:hlinkClick r:id="rId43" action="ppaction://hlinksldjump"/>
              </a:rPr>
              <a:t>1ο ΠΡΟΤΥΠΟ ΓΥΜΝΑΣΙΟ ΠΡΕΒΕΖΑΣ </a:t>
            </a:r>
            <a:r>
              <a:rPr lang="el-GR" sz="1000" smtClean="0">
                <a:hlinkClick r:id="rId43" action="ppaction://hlinksldjump"/>
              </a:rPr>
              <a:t>1</a:t>
            </a:r>
            <a:r>
              <a:rPr lang="el-GR" sz="1000" smtClean="0"/>
              <a:t> 44</a:t>
            </a:r>
            <a:endParaRPr lang="el-GR" sz="1000"/>
          </a:p>
          <a:p>
            <a:pPr marL="0" indent="0">
              <a:buNone/>
            </a:pPr>
            <a:r>
              <a:rPr lang="el-GR" sz="1000">
                <a:hlinkClick r:id="rId44" action="ppaction://hlinksldjump"/>
              </a:rPr>
              <a:t>1ο ΠΡΟΤΥΠΟ ΓΥΜΝΑΣΙΟ ΠΡΕΒΕΖΑΣ </a:t>
            </a:r>
            <a:r>
              <a:rPr lang="el-GR" sz="1000" smtClean="0">
                <a:hlinkClick r:id="rId44" action="ppaction://hlinksldjump"/>
              </a:rPr>
              <a:t>2</a:t>
            </a:r>
            <a:r>
              <a:rPr lang="el-GR" sz="1000" smtClean="0"/>
              <a:t> 45</a:t>
            </a:r>
            <a:endParaRPr lang="el-GR" sz="1000"/>
          </a:p>
          <a:p>
            <a:pPr marL="0" indent="0">
              <a:buNone/>
            </a:pPr>
            <a:r>
              <a:rPr lang="el-GR" sz="1000">
                <a:hlinkClick r:id="rId45" action="ppaction://hlinksldjump"/>
              </a:rPr>
              <a:t>2ο ΓΥΜΝΑΣΙΟ ΑΓΙΟΥ </a:t>
            </a:r>
            <a:r>
              <a:rPr lang="el-GR" sz="1000" smtClean="0">
                <a:hlinkClick r:id="rId45" action="ppaction://hlinksldjump"/>
              </a:rPr>
              <a:t>ΝΙΚΟΛΑΟΥ</a:t>
            </a:r>
            <a:r>
              <a:rPr lang="el-GR" sz="1000" smtClean="0"/>
              <a:t> 46</a:t>
            </a:r>
            <a:endParaRPr lang="el-GR" sz="1000"/>
          </a:p>
          <a:p>
            <a:pPr marL="0" indent="0">
              <a:buNone/>
            </a:pPr>
            <a:r>
              <a:rPr lang="el-GR" sz="1000">
                <a:hlinkClick r:id="rId46" action="ppaction://hlinksldjump"/>
              </a:rPr>
              <a:t>2ο ΓΥΜΝΑΣΙΟ </a:t>
            </a:r>
            <a:r>
              <a:rPr lang="el-GR" sz="1000" smtClean="0">
                <a:hlinkClick r:id="rId46" action="ppaction://hlinksldjump"/>
              </a:rPr>
              <a:t>ΑΓΡΙΝΙΟΥ</a:t>
            </a:r>
            <a:r>
              <a:rPr lang="el-GR" sz="1000" smtClean="0"/>
              <a:t> 47</a:t>
            </a:r>
            <a:endParaRPr lang="el-GR" sz="1000"/>
          </a:p>
          <a:p>
            <a:pPr marL="0" indent="0">
              <a:buNone/>
            </a:pPr>
            <a:r>
              <a:rPr lang="el-GR" sz="1000">
                <a:hlinkClick r:id="rId47" action="ppaction://hlinksldjump"/>
              </a:rPr>
              <a:t>2ο ΓΥΜΝΑΣΙΟ </a:t>
            </a:r>
            <a:r>
              <a:rPr lang="el-GR" sz="1000" smtClean="0">
                <a:hlinkClick r:id="rId47" action="ppaction://hlinksldjump"/>
              </a:rPr>
              <a:t>ΑΙΓΙΟΥ</a:t>
            </a:r>
            <a:r>
              <a:rPr lang="el-GR" sz="1000" smtClean="0"/>
              <a:t> 48</a:t>
            </a:r>
            <a:endParaRPr lang="el-GR" sz="1000"/>
          </a:p>
          <a:p>
            <a:pPr marL="0" indent="0">
              <a:buNone/>
            </a:pPr>
            <a:r>
              <a:rPr lang="el-GR" sz="1000">
                <a:hlinkClick r:id="rId48" action="ppaction://hlinksldjump"/>
              </a:rPr>
              <a:t>2ο ΓΥΜΝΑΣΙΟ ΑΜΑΛΙΑΔΑΣ </a:t>
            </a:r>
            <a:r>
              <a:rPr lang="el-GR" sz="1000" smtClean="0">
                <a:hlinkClick r:id="rId48" action="ppaction://hlinksldjump"/>
              </a:rPr>
              <a:t>1</a:t>
            </a:r>
            <a:r>
              <a:rPr lang="el-GR" sz="1000" smtClean="0"/>
              <a:t> 49</a:t>
            </a:r>
            <a:endParaRPr lang="el-GR" sz="1000"/>
          </a:p>
          <a:p>
            <a:pPr marL="0" indent="0">
              <a:buNone/>
            </a:pPr>
            <a:r>
              <a:rPr lang="el-GR" sz="1000">
                <a:hlinkClick r:id="rId49" action="ppaction://hlinksldjump"/>
              </a:rPr>
              <a:t>2ο ΓΥΜΝΑΣΙΟ ΑΜΑΛΙΑΔΑΣ </a:t>
            </a:r>
            <a:r>
              <a:rPr lang="el-GR" sz="1000" smtClean="0">
                <a:hlinkClick r:id="rId49" action="ppaction://hlinksldjump"/>
              </a:rPr>
              <a:t>2</a:t>
            </a:r>
            <a:r>
              <a:rPr lang="el-GR" sz="1000" smtClean="0"/>
              <a:t> 50</a:t>
            </a:r>
            <a:endParaRPr lang="el-GR" sz="1000"/>
          </a:p>
          <a:p>
            <a:pPr marL="0" indent="0">
              <a:buNone/>
            </a:pPr>
            <a:r>
              <a:rPr lang="el-GR" sz="1000">
                <a:hlinkClick r:id="rId50" action="ppaction://hlinksldjump"/>
              </a:rPr>
              <a:t>2ο ΓΥΜΝΑΣΙΟ ΕΥΟΣΜΟΥ </a:t>
            </a:r>
            <a:r>
              <a:rPr lang="el-GR" sz="1000" smtClean="0">
                <a:hlinkClick r:id="rId50" action="ppaction://hlinksldjump"/>
              </a:rPr>
              <a:t>1</a:t>
            </a:r>
            <a:r>
              <a:rPr lang="el-GR" sz="1000" smtClean="0"/>
              <a:t> 51</a:t>
            </a:r>
            <a:endParaRPr lang="el-GR" sz="1000"/>
          </a:p>
          <a:p>
            <a:pPr marL="0" indent="0">
              <a:buNone/>
            </a:pPr>
            <a:r>
              <a:rPr lang="el-GR" sz="1000">
                <a:hlinkClick r:id="rId51" action="ppaction://hlinksldjump"/>
              </a:rPr>
              <a:t>2ο ΓΥΜΝΑΣΙΟ ΕΥΟΣΜΟΥ </a:t>
            </a:r>
            <a:r>
              <a:rPr lang="el-GR" sz="1000" smtClean="0">
                <a:hlinkClick r:id="rId51" action="ppaction://hlinksldjump"/>
              </a:rPr>
              <a:t>2</a:t>
            </a:r>
            <a:r>
              <a:rPr lang="el-GR" sz="1000" smtClean="0"/>
              <a:t> 52</a:t>
            </a:r>
            <a:endParaRPr lang="el-GR" sz="1000"/>
          </a:p>
          <a:p>
            <a:pPr marL="0" indent="0">
              <a:buNone/>
            </a:pPr>
            <a:r>
              <a:rPr lang="el-GR" sz="1000">
                <a:hlinkClick r:id="rId52" action="ppaction://hlinksldjump"/>
              </a:rPr>
              <a:t>2ο ΓΥΜΝΑΣΙΟ ΕΥΟΣΜΟΥ </a:t>
            </a:r>
            <a:r>
              <a:rPr lang="el-GR" sz="1000" smtClean="0">
                <a:hlinkClick r:id="rId52" action="ppaction://hlinksldjump"/>
              </a:rPr>
              <a:t>3</a:t>
            </a:r>
            <a:r>
              <a:rPr lang="el-GR" sz="1000" smtClean="0"/>
              <a:t> 53</a:t>
            </a:r>
            <a:endParaRPr lang="el-GR" sz="1000"/>
          </a:p>
          <a:p>
            <a:pPr marL="0" indent="0">
              <a:buNone/>
            </a:pPr>
            <a:r>
              <a:rPr lang="el-GR" sz="1000">
                <a:hlinkClick r:id="rId53" action="ppaction://hlinksldjump"/>
              </a:rPr>
              <a:t>2ο ΓΥΜΝΑΣΙΟ </a:t>
            </a:r>
            <a:r>
              <a:rPr lang="el-GR" sz="1000" smtClean="0">
                <a:hlinkClick r:id="rId53" action="ppaction://hlinksldjump"/>
              </a:rPr>
              <a:t>ΙΩΑΝΝΙΝΩΝ</a:t>
            </a:r>
            <a:r>
              <a:rPr lang="el-GR" sz="1000" smtClean="0"/>
              <a:t> 54</a:t>
            </a:r>
            <a:endParaRPr lang="el-GR" sz="1000"/>
          </a:p>
          <a:p>
            <a:pPr marL="0" indent="0">
              <a:buNone/>
            </a:pPr>
            <a:r>
              <a:rPr lang="el-GR" sz="1000">
                <a:hlinkClick r:id="rId54" action="ppaction://hlinksldjump"/>
              </a:rPr>
              <a:t>2ο ΓΥΜΝΑΣΙΟ </a:t>
            </a:r>
            <a:r>
              <a:rPr lang="el-GR" sz="1000" smtClean="0">
                <a:hlinkClick r:id="rId54" action="ppaction://hlinksldjump"/>
              </a:rPr>
              <a:t>ΜΕΣΣΗΝΗΣ</a:t>
            </a:r>
            <a:r>
              <a:rPr lang="el-GR" sz="1000" smtClean="0"/>
              <a:t> 55</a:t>
            </a:r>
            <a:endParaRPr lang="el-GR" sz="1000"/>
          </a:p>
          <a:p>
            <a:pPr marL="0" indent="0">
              <a:buNone/>
            </a:pPr>
            <a:r>
              <a:rPr lang="el-GR" sz="1000">
                <a:hlinkClick r:id="rId55" action="ppaction://hlinksldjump"/>
              </a:rPr>
              <a:t>2ο ΓΥΜΝΑΣΙΟ ΜΕΤΑΜΟΡΦΩΣΗΣ ΑΤΤΙΚΗΣ </a:t>
            </a:r>
            <a:r>
              <a:rPr lang="el-GR" sz="1000" smtClean="0">
                <a:hlinkClick r:id="rId55" action="ppaction://hlinksldjump"/>
              </a:rPr>
              <a:t>1</a:t>
            </a:r>
            <a:r>
              <a:rPr lang="el-GR" sz="1000" smtClean="0"/>
              <a:t> 56</a:t>
            </a:r>
            <a:endParaRPr lang="el-GR" sz="1000"/>
          </a:p>
          <a:p>
            <a:pPr marL="0" indent="0">
              <a:buNone/>
            </a:pPr>
            <a:r>
              <a:rPr lang="el-GR" sz="1000">
                <a:hlinkClick r:id="rId56" action="ppaction://hlinksldjump"/>
              </a:rPr>
              <a:t>2ο ΓΥΜΝΑΣΙΟ ΜΕΤΑΜΟΡΦΩΣΗΣ ΑΤΤΙΚΗΣ </a:t>
            </a:r>
            <a:r>
              <a:rPr lang="el-GR" sz="1000" smtClean="0">
                <a:hlinkClick r:id="rId56" action="ppaction://hlinksldjump"/>
              </a:rPr>
              <a:t>2</a:t>
            </a:r>
            <a:r>
              <a:rPr lang="el-GR" sz="1000" smtClean="0"/>
              <a:t> 57</a:t>
            </a:r>
            <a:endParaRPr lang="el-GR" sz="1000"/>
          </a:p>
          <a:p>
            <a:pPr marL="0" indent="0">
              <a:buNone/>
            </a:pPr>
            <a:r>
              <a:rPr lang="el-GR" sz="1000">
                <a:hlinkClick r:id="rId57" action="ppaction://hlinksldjump"/>
              </a:rPr>
              <a:t>2ο ΓΥΜΝΑΣΙΟ </a:t>
            </a:r>
            <a:r>
              <a:rPr lang="el-GR" sz="1000" smtClean="0">
                <a:hlinkClick r:id="rId57" action="ppaction://hlinksldjump"/>
              </a:rPr>
              <a:t>ΠΥΡΓΟΥ</a:t>
            </a:r>
            <a:r>
              <a:rPr lang="el-GR" sz="1000" smtClean="0"/>
              <a:t> 58</a:t>
            </a:r>
            <a:endParaRPr lang="el-GR" sz="1000"/>
          </a:p>
          <a:p>
            <a:pPr marL="0" indent="0">
              <a:buNone/>
            </a:pPr>
            <a:r>
              <a:rPr lang="el-GR" sz="1000">
                <a:hlinkClick r:id="rId58" action="ppaction://hlinksldjump"/>
              </a:rPr>
              <a:t>2ο ΓΥΜΝΑΣΙΟ </a:t>
            </a:r>
            <a:r>
              <a:rPr lang="el-GR" sz="1000" smtClean="0">
                <a:hlinkClick r:id="rId58" action="ppaction://hlinksldjump"/>
              </a:rPr>
              <a:t>ΣΑΛΑΜΙΝΑΣ</a:t>
            </a:r>
            <a:r>
              <a:rPr lang="el-GR" sz="1000" smtClean="0"/>
              <a:t> 59</a:t>
            </a:r>
            <a:endParaRPr lang="el-GR" sz="1000"/>
          </a:p>
          <a:p>
            <a:pPr marL="0" indent="0">
              <a:buNone/>
            </a:pPr>
            <a:r>
              <a:rPr lang="el-GR" sz="1000">
                <a:hlinkClick r:id="rId59" action="ppaction://hlinksldjump"/>
              </a:rPr>
              <a:t>2ο ΠΕΙΡΑΜΑΤΙΚΟ ΓΥΜΝΑΣΙΟ ΡΟΔΟΥ </a:t>
            </a:r>
            <a:r>
              <a:rPr lang="el-GR" sz="1000" smtClean="0">
                <a:hlinkClick r:id="rId59" action="ppaction://hlinksldjump"/>
              </a:rPr>
              <a:t>1</a:t>
            </a:r>
            <a:r>
              <a:rPr lang="el-GR" sz="1000" smtClean="0"/>
              <a:t> 60</a:t>
            </a:r>
            <a:endParaRPr lang="el-GR" sz="1000"/>
          </a:p>
          <a:p>
            <a:pPr marL="0" indent="0">
              <a:buNone/>
            </a:pPr>
            <a:endParaRPr lang="el-GR" sz="1000"/>
          </a:p>
        </p:txBody>
      </p:sp>
      <p:sp>
        <p:nvSpPr>
          <p:cNvPr id="4" name="Θέση αριθμού διαφάνειας 3"/>
          <p:cNvSpPr>
            <a:spLocks noGrp="1"/>
          </p:cNvSpPr>
          <p:nvPr>
            <p:ph type="sldNum" sz="quarter" idx="12"/>
          </p:nvPr>
        </p:nvSpPr>
        <p:spPr/>
        <p:txBody>
          <a:bodyPr/>
          <a:lstStyle/>
          <a:p>
            <a:fld id="{F01C9CC5-AB48-4580-9857-14B09E7A398D}" type="slidenum">
              <a:rPr lang="el-GR" smtClean="0"/>
              <a:t>3</a:t>
            </a:fld>
            <a:endParaRPr lang="el-GR"/>
          </a:p>
        </p:txBody>
      </p:sp>
    </p:spTree>
    <p:extLst>
      <p:ext uri="{BB962C8B-B14F-4D97-AF65-F5344CB8AC3E}">
        <p14:creationId xmlns:p14="http://schemas.microsoft.com/office/powerpoint/2010/main" val="35196661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p:cNvSpPr>
            <a:spLocks noGrp="1"/>
          </p:cNvSpPr>
          <p:nvPr>
            <p:ph type="title"/>
          </p:nvPr>
        </p:nvSpPr>
        <p:spPr/>
        <p:txBody>
          <a:bodyPr>
            <a:normAutofit/>
          </a:bodyPr>
          <a:lstStyle/>
          <a:p>
            <a:pPr algn="ctr"/>
            <a:r>
              <a:rPr lang="el-GR" sz="2000" b="1" smtClean="0"/>
              <a:t>ΠΙΝΑΚΑΣ </a:t>
            </a:r>
            <a:r>
              <a:rPr lang="el-GR" sz="2000" b="1" smtClean="0">
                <a:effectLst/>
              </a:rPr>
              <a:t>ΠΕΡΙΕΧΟΜΕΝΩΝ</a:t>
            </a:r>
            <a:endParaRPr lang="el-GR" sz="2000" b="1">
              <a:effectLst/>
            </a:endParaRPr>
          </a:p>
        </p:txBody>
      </p:sp>
      <p:sp>
        <p:nvSpPr>
          <p:cNvPr id="3" name="Θέση περιεχομένου 2"/>
          <p:cNvSpPr>
            <a:spLocks noGrp="1"/>
          </p:cNvSpPr>
          <p:nvPr>
            <p:ph sz="quarter" idx="2"/>
          </p:nvPr>
        </p:nvSpPr>
        <p:spPr>
          <a:xfrm>
            <a:off x="457200" y="1444294"/>
            <a:ext cx="4040188" cy="4865026"/>
          </a:xfrm>
        </p:spPr>
        <p:txBody>
          <a:bodyPr>
            <a:normAutofit fontScale="85000" lnSpcReduction="20000"/>
          </a:bodyPr>
          <a:lstStyle/>
          <a:p>
            <a:pPr marL="0" indent="0">
              <a:buNone/>
            </a:pPr>
            <a:r>
              <a:rPr lang="el-GR" sz="1100">
                <a:hlinkClick r:id="rId2" action="ppaction://hlinksldjump"/>
              </a:rPr>
              <a:t>2ο ΠΕΙΡΑΜΑΤΙΚΟ ΓΥΜΝΑΣΙΟ ΡΟΔΟΥ </a:t>
            </a:r>
            <a:r>
              <a:rPr lang="el-GR" sz="1100" smtClean="0">
                <a:hlinkClick r:id="rId2" action="ppaction://hlinksldjump"/>
              </a:rPr>
              <a:t>2</a:t>
            </a:r>
            <a:r>
              <a:rPr lang="el-GR" sz="1100" smtClean="0"/>
              <a:t> 61</a:t>
            </a:r>
            <a:endParaRPr lang="el-GR" sz="1100"/>
          </a:p>
          <a:p>
            <a:pPr marL="0" indent="0">
              <a:buNone/>
            </a:pPr>
            <a:r>
              <a:rPr lang="el-GR" sz="1100">
                <a:hlinkClick r:id="rId3" action="ppaction://hlinksldjump"/>
              </a:rPr>
              <a:t>2ο ΠΕΙΡΑΜΑΤΙΚΟ ΓΥΜΝΑΣΙΟ ΡΟΔΟΥ </a:t>
            </a:r>
            <a:r>
              <a:rPr lang="el-GR" sz="1100" smtClean="0">
                <a:hlinkClick r:id="rId3" action="ppaction://hlinksldjump"/>
              </a:rPr>
              <a:t>3</a:t>
            </a:r>
            <a:r>
              <a:rPr lang="el-GR" sz="1100" smtClean="0"/>
              <a:t> 62</a:t>
            </a:r>
            <a:endParaRPr lang="el-GR" sz="1100"/>
          </a:p>
          <a:p>
            <a:pPr marL="0" indent="0">
              <a:buNone/>
            </a:pPr>
            <a:r>
              <a:rPr lang="el-GR" sz="1100">
                <a:hlinkClick r:id="rId4" action="ppaction://hlinksldjump"/>
              </a:rPr>
              <a:t>2ο ΠΕΙΡΑΜΑΤΙΚΟ ΓΥΜΝΑΣΙΟ ΡΟΔΟΥ </a:t>
            </a:r>
            <a:r>
              <a:rPr lang="el-GR" sz="1100" smtClean="0">
                <a:hlinkClick r:id="rId4" action="ppaction://hlinksldjump"/>
              </a:rPr>
              <a:t>4</a:t>
            </a:r>
            <a:r>
              <a:rPr lang="el-GR" sz="1100" smtClean="0"/>
              <a:t> 63</a:t>
            </a:r>
          </a:p>
          <a:p>
            <a:pPr marL="0" indent="0">
              <a:buNone/>
            </a:pPr>
            <a:r>
              <a:rPr lang="el-GR" sz="1100" smtClean="0">
                <a:hlinkClick r:id="rId5" action="ppaction://hlinksldjump"/>
              </a:rPr>
              <a:t>3Ο ΓΥΜΝΑΣΙΟ ΘΗΒΑΣ</a:t>
            </a:r>
            <a:endParaRPr lang="el-GR" sz="1100" smtClean="0"/>
          </a:p>
          <a:p>
            <a:pPr marL="0" indent="0">
              <a:buNone/>
            </a:pPr>
            <a:r>
              <a:rPr lang="el-GR" sz="1100" smtClean="0">
                <a:hlinkClick r:id="rId6" action="ppaction://hlinksldjump"/>
              </a:rPr>
              <a:t>3Ο ΓΥΜΝΑΣΙΟ ΘΗΒΑΣ</a:t>
            </a:r>
            <a:endParaRPr lang="el-GR" sz="1100" smtClean="0"/>
          </a:p>
          <a:p>
            <a:pPr marL="0" indent="0">
              <a:buNone/>
            </a:pPr>
            <a:r>
              <a:rPr lang="el-GR" sz="1100" smtClean="0">
                <a:hlinkClick r:id="rId7" action="ppaction://hlinksldjump"/>
              </a:rPr>
              <a:t>30 ΓΥΜΝΑΣΙΟ ΘΗΒΑΣ</a:t>
            </a:r>
            <a:endParaRPr lang="el-GR" sz="1100" smtClean="0"/>
          </a:p>
          <a:p>
            <a:pPr marL="0" indent="0">
              <a:buNone/>
            </a:pPr>
            <a:r>
              <a:rPr lang="el-GR" sz="1100" smtClean="0">
                <a:hlinkClick r:id="rId8" action="ppaction://hlinksldjump"/>
              </a:rPr>
              <a:t>30 ΓΥΜΝΑΣΙΟ ΘΗΒΑΣ</a:t>
            </a:r>
            <a:endParaRPr lang="el-GR" sz="1100"/>
          </a:p>
          <a:p>
            <a:pPr marL="0" indent="0">
              <a:buNone/>
            </a:pPr>
            <a:r>
              <a:rPr lang="el-GR" sz="1100">
                <a:hlinkClick r:id="rId9" action="ppaction://hlinksldjump"/>
              </a:rPr>
              <a:t>3ο ΓΥΜΝΑΣΙΟ </a:t>
            </a:r>
            <a:r>
              <a:rPr lang="el-GR" sz="1100" smtClean="0">
                <a:hlinkClick r:id="rId9" action="ppaction://hlinksldjump"/>
              </a:rPr>
              <a:t>ΣΑΛΑΜΙΝΑΣ</a:t>
            </a:r>
            <a:r>
              <a:rPr lang="el-GR" sz="1100" smtClean="0"/>
              <a:t> 64</a:t>
            </a:r>
            <a:endParaRPr lang="el-GR" sz="1100"/>
          </a:p>
          <a:p>
            <a:pPr marL="0" indent="0">
              <a:buNone/>
            </a:pPr>
            <a:r>
              <a:rPr lang="el-GR" sz="1100">
                <a:hlinkClick r:id="rId10" action="ppaction://hlinksldjump"/>
              </a:rPr>
              <a:t>3ο ΓΥΜΝΑΣΙΟ ΣΕΡΡΩΝ </a:t>
            </a:r>
            <a:r>
              <a:rPr lang="el-GR" sz="1100" smtClean="0">
                <a:hlinkClick r:id="rId10" action="ppaction://hlinksldjump"/>
              </a:rPr>
              <a:t>1</a:t>
            </a:r>
            <a:r>
              <a:rPr lang="el-GR" sz="1100" smtClean="0"/>
              <a:t> 65</a:t>
            </a:r>
            <a:endParaRPr lang="el-GR" sz="1100"/>
          </a:p>
          <a:p>
            <a:pPr marL="0" indent="0">
              <a:buNone/>
            </a:pPr>
            <a:r>
              <a:rPr lang="el-GR" sz="1100">
                <a:hlinkClick r:id="rId11" action="ppaction://hlinksldjump"/>
              </a:rPr>
              <a:t>3ο ΓΥΜΝΑΣΙΟ ΣΕΡΡΩΝ </a:t>
            </a:r>
            <a:r>
              <a:rPr lang="el-GR" sz="1100" smtClean="0">
                <a:hlinkClick r:id="rId11" action="ppaction://hlinksldjump"/>
              </a:rPr>
              <a:t>2</a:t>
            </a:r>
            <a:r>
              <a:rPr lang="el-GR" sz="1100" smtClean="0"/>
              <a:t> 66</a:t>
            </a:r>
            <a:endParaRPr lang="el-GR" sz="1100"/>
          </a:p>
          <a:p>
            <a:pPr marL="0" indent="0">
              <a:buNone/>
            </a:pPr>
            <a:r>
              <a:rPr lang="el-GR" sz="1100">
                <a:hlinkClick r:id="rId12" action="ppaction://hlinksldjump"/>
              </a:rPr>
              <a:t>3ο ΓΥΜΝΑΣΙΟ </a:t>
            </a:r>
            <a:r>
              <a:rPr lang="el-GR" sz="1100" smtClean="0">
                <a:hlinkClick r:id="rId12" action="ppaction://hlinksldjump"/>
              </a:rPr>
              <a:t>ΧΑΛΚΙΔΑΣ</a:t>
            </a:r>
            <a:r>
              <a:rPr lang="el-GR" sz="1100" smtClean="0"/>
              <a:t> 67</a:t>
            </a:r>
            <a:endParaRPr lang="el-GR" sz="1100"/>
          </a:p>
          <a:p>
            <a:pPr marL="0" indent="0">
              <a:buNone/>
            </a:pPr>
            <a:r>
              <a:rPr lang="el-GR" sz="1100">
                <a:hlinkClick r:id="rId13" action="ppaction://hlinksldjump"/>
              </a:rPr>
              <a:t>4ο ΓΥΜΝΑΣΙΟ </a:t>
            </a:r>
            <a:r>
              <a:rPr lang="el-GR" sz="1100" smtClean="0">
                <a:hlinkClick r:id="rId13" action="ppaction://hlinksldjump"/>
              </a:rPr>
              <a:t>ΕΥΟΣΜΟΥ</a:t>
            </a:r>
            <a:r>
              <a:rPr lang="el-GR" sz="1100" smtClean="0"/>
              <a:t> 68</a:t>
            </a:r>
            <a:endParaRPr lang="el-GR" sz="1100"/>
          </a:p>
          <a:p>
            <a:pPr marL="0" indent="0">
              <a:buNone/>
            </a:pPr>
            <a:r>
              <a:rPr lang="el-GR" sz="1100">
                <a:hlinkClick r:id="rId14" action="ppaction://hlinksldjump"/>
              </a:rPr>
              <a:t>4ο ΓΥΜΝΑΣΙΟ ΖΩΓΡΑΦΟΥ </a:t>
            </a:r>
            <a:r>
              <a:rPr lang="el-GR" sz="1100" smtClean="0">
                <a:hlinkClick r:id="rId14" action="ppaction://hlinksldjump"/>
              </a:rPr>
              <a:t>1</a:t>
            </a:r>
            <a:r>
              <a:rPr lang="el-GR" sz="1100" smtClean="0"/>
              <a:t> 69</a:t>
            </a:r>
            <a:endParaRPr lang="el-GR" sz="1100"/>
          </a:p>
          <a:p>
            <a:pPr marL="0" indent="0">
              <a:buNone/>
            </a:pPr>
            <a:r>
              <a:rPr lang="el-GR" sz="1100">
                <a:hlinkClick r:id="rId15" action="ppaction://hlinksldjump"/>
              </a:rPr>
              <a:t>4ο ΓΥΜΝΑΣΙΟ ΖΩΓΡΑΦΟΥ </a:t>
            </a:r>
            <a:r>
              <a:rPr lang="el-GR" sz="1100" smtClean="0">
                <a:hlinkClick r:id="rId15" action="ppaction://hlinksldjump"/>
              </a:rPr>
              <a:t>2</a:t>
            </a:r>
            <a:r>
              <a:rPr lang="el-GR" sz="1100" smtClean="0"/>
              <a:t> 70</a:t>
            </a:r>
            <a:endParaRPr lang="el-GR" sz="1100"/>
          </a:p>
          <a:p>
            <a:pPr marL="0" indent="0">
              <a:buNone/>
            </a:pPr>
            <a:r>
              <a:rPr lang="el-GR" sz="1100">
                <a:hlinkClick r:id="rId16" action="ppaction://hlinksldjump"/>
              </a:rPr>
              <a:t>4ο ΓΥΜΝΑΣΙΟ </a:t>
            </a:r>
            <a:r>
              <a:rPr lang="el-GR" sz="1100" smtClean="0">
                <a:hlinkClick r:id="rId16" action="ppaction://hlinksldjump"/>
              </a:rPr>
              <a:t>ΚΟΡΙΝΘΟΥ</a:t>
            </a:r>
            <a:r>
              <a:rPr lang="el-GR" sz="1100" smtClean="0"/>
              <a:t> 71</a:t>
            </a:r>
            <a:endParaRPr lang="el-GR" sz="1100"/>
          </a:p>
          <a:p>
            <a:pPr marL="0" indent="0">
              <a:buNone/>
            </a:pPr>
            <a:r>
              <a:rPr lang="el-GR" sz="1100">
                <a:hlinkClick r:id="rId17" action="ppaction://hlinksldjump"/>
              </a:rPr>
              <a:t>4ο ΓΥΜΝΑΣΙΟ ΞΑΝΘΗΣ </a:t>
            </a:r>
            <a:r>
              <a:rPr lang="el-GR" sz="1100" smtClean="0">
                <a:hlinkClick r:id="rId17" action="ppaction://hlinksldjump"/>
              </a:rPr>
              <a:t>1</a:t>
            </a:r>
            <a:r>
              <a:rPr lang="el-GR" sz="1100" smtClean="0"/>
              <a:t> 72</a:t>
            </a:r>
            <a:endParaRPr lang="el-GR" sz="1100"/>
          </a:p>
          <a:p>
            <a:pPr marL="0" indent="0">
              <a:buNone/>
            </a:pPr>
            <a:r>
              <a:rPr lang="el-GR" sz="1100">
                <a:hlinkClick r:id="rId18" action="ppaction://hlinksldjump"/>
              </a:rPr>
              <a:t>4ο ΓΥΜΝΑΣΙΟ ΞΑΝΘΗΣ </a:t>
            </a:r>
            <a:r>
              <a:rPr lang="el-GR" sz="1100" smtClean="0">
                <a:hlinkClick r:id="rId18" action="ppaction://hlinksldjump"/>
              </a:rPr>
              <a:t>2</a:t>
            </a:r>
            <a:r>
              <a:rPr lang="el-GR" sz="1100" smtClean="0"/>
              <a:t> 73</a:t>
            </a:r>
            <a:endParaRPr lang="el-GR" sz="1100"/>
          </a:p>
          <a:p>
            <a:pPr marL="0" indent="0">
              <a:buNone/>
            </a:pPr>
            <a:r>
              <a:rPr lang="el-GR" sz="1100">
                <a:hlinkClick r:id="rId19" action="ppaction://hlinksldjump"/>
              </a:rPr>
              <a:t>4ο ΓΥΜΝΑΣΙΟ ΠΥΡΓΟΥ  1</a:t>
            </a:r>
            <a:r>
              <a:rPr lang="el-GR" sz="1100"/>
              <a:t> </a:t>
            </a:r>
            <a:r>
              <a:rPr lang="el-GR" sz="1100" smtClean="0"/>
              <a:t>74</a:t>
            </a:r>
            <a:endParaRPr lang="el-GR" sz="1100"/>
          </a:p>
          <a:p>
            <a:pPr marL="0" indent="0">
              <a:buNone/>
            </a:pPr>
            <a:r>
              <a:rPr lang="el-GR" sz="1100">
                <a:hlinkClick r:id="rId20" action="ppaction://hlinksldjump"/>
              </a:rPr>
              <a:t>4ο ΓΥΜΝΑΣΙΟ ΠΥΡΓΟΥ  1</a:t>
            </a:r>
            <a:r>
              <a:rPr lang="el-GR" sz="1100"/>
              <a:t> </a:t>
            </a:r>
            <a:r>
              <a:rPr lang="el-GR" sz="1100" smtClean="0"/>
              <a:t>75</a:t>
            </a:r>
          </a:p>
          <a:p>
            <a:pPr marL="0" indent="0">
              <a:buNone/>
            </a:pPr>
            <a:r>
              <a:rPr lang="el-GR" sz="1100" smtClean="0">
                <a:hlinkClick r:id="rId21" action="ppaction://hlinksldjump"/>
              </a:rPr>
              <a:t>5ο </a:t>
            </a:r>
            <a:r>
              <a:rPr lang="el-GR" sz="1100">
                <a:hlinkClick r:id="rId21" action="ppaction://hlinksldjump"/>
              </a:rPr>
              <a:t>ΓΥΜΝΑΣΙΟ ΑΧΑΡΝΩΝ </a:t>
            </a:r>
            <a:r>
              <a:rPr lang="el-GR" sz="1100" smtClean="0">
                <a:hlinkClick r:id="rId21" action="ppaction://hlinksldjump"/>
              </a:rPr>
              <a:t>1</a:t>
            </a:r>
            <a:r>
              <a:rPr lang="el-GR" sz="1100" smtClean="0"/>
              <a:t> 76</a:t>
            </a:r>
            <a:endParaRPr lang="el-GR" sz="1100"/>
          </a:p>
          <a:p>
            <a:pPr marL="0" indent="0">
              <a:buNone/>
            </a:pPr>
            <a:r>
              <a:rPr lang="el-GR" sz="1100">
                <a:hlinkClick r:id="rId22" action="ppaction://hlinksldjump"/>
              </a:rPr>
              <a:t>5ο ΓΥΜΝΑΣΙΟ ΑΧΑΡΝΩΝ </a:t>
            </a:r>
            <a:r>
              <a:rPr lang="el-GR" sz="1100" smtClean="0">
                <a:hlinkClick r:id="rId22" action="ppaction://hlinksldjump"/>
              </a:rPr>
              <a:t>2</a:t>
            </a:r>
            <a:r>
              <a:rPr lang="el-GR" sz="1100" smtClean="0"/>
              <a:t> 77</a:t>
            </a:r>
            <a:endParaRPr lang="el-GR" sz="1100"/>
          </a:p>
          <a:p>
            <a:pPr marL="0" indent="0">
              <a:buNone/>
            </a:pPr>
            <a:r>
              <a:rPr lang="el-GR" sz="1100">
                <a:hlinkClick r:id="rId23" action="ppaction://hlinksldjump"/>
              </a:rPr>
              <a:t>5ο ΓΥΜΝΑΣΙΟ ΠΑΛΑΙΟΥ ΦΑΛΗΡΟΥ </a:t>
            </a:r>
            <a:r>
              <a:rPr lang="el-GR" sz="1100" smtClean="0">
                <a:hlinkClick r:id="rId23" action="ppaction://hlinksldjump"/>
              </a:rPr>
              <a:t>1</a:t>
            </a:r>
            <a:r>
              <a:rPr lang="el-GR" sz="1100" smtClean="0"/>
              <a:t> 78</a:t>
            </a:r>
            <a:endParaRPr lang="el-GR" sz="1100"/>
          </a:p>
          <a:p>
            <a:pPr marL="0" indent="0">
              <a:buNone/>
            </a:pPr>
            <a:r>
              <a:rPr lang="el-GR" sz="1100">
                <a:hlinkClick r:id="rId24" action="ppaction://hlinksldjump"/>
              </a:rPr>
              <a:t>5ο ΓΥΜΝΑΣΙΟ ΠΑΛΑΙΟΥ ΦΑΛΗΡΟΥ </a:t>
            </a:r>
            <a:r>
              <a:rPr lang="el-GR" sz="1100" smtClean="0">
                <a:hlinkClick r:id="rId24" action="ppaction://hlinksldjump"/>
              </a:rPr>
              <a:t>2</a:t>
            </a:r>
            <a:r>
              <a:rPr lang="el-GR" sz="1100" smtClean="0"/>
              <a:t> 79</a:t>
            </a:r>
            <a:endParaRPr lang="el-GR" sz="1100"/>
          </a:p>
          <a:p>
            <a:pPr marL="0" indent="0">
              <a:buNone/>
            </a:pPr>
            <a:r>
              <a:rPr lang="el-GR" sz="1100">
                <a:hlinkClick r:id="rId25" action="ppaction://hlinksldjump"/>
              </a:rPr>
              <a:t>5ο ΓΥΜΝΑΣΙΟ </a:t>
            </a:r>
            <a:r>
              <a:rPr lang="el-GR" sz="1100" smtClean="0">
                <a:hlinkClick r:id="rId25" action="ppaction://hlinksldjump"/>
              </a:rPr>
              <a:t>ΠΤΟΛΕΜΑΙΔΑΣ</a:t>
            </a:r>
            <a:r>
              <a:rPr lang="el-GR" sz="1100" smtClean="0"/>
              <a:t> 80</a:t>
            </a:r>
            <a:endParaRPr lang="el-GR" sz="1100"/>
          </a:p>
          <a:p>
            <a:pPr marL="0" indent="0">
              <a:buNone/>
            </a:pPr>
            <a:r>
              <a:rPr lang="el-GR" sz="1100">
                <a:hlinkClick r:id="rId26" action="ppaction://hlinksldjump"/>
              </a:rPr>
              <a:t>5ο ΓΥΜΝΑΣΙΟ ΡΟΔΟΥ </a:t>
            </a:r>
            <a:r>
              <a:rPr lang="el-GR" sz="1100" smtClean="0">
                <a:hlinkClick r:id="rId26" action="ppaction://hlinksldjump"/>
              </a:rPr>
              <a:t>1</a:t>
            </a:r>
            <a:r>
              <a:rPr lang="el-GR" sz="1100" smtClean="0"/>
              <a:t> 81</a:t>
            </a:r>
            <a:endParaRPr lang="el-GR" sz="1100"/>
          </a:p>
          <a:p>
            <a:pPr marL="0" indent="0">
              <a:buNone/>
            </a:pPr>
            <a:r>
              <a:rPr lang="el-GR" sz="1100">
                <a:hlinkClick r:id="rId27" action="ppaction://hlinksldjump"/>
              </a:rPr>
              <a:t>5ο ΓΥΜΝΑΣΙΟ ΡΟΔΟΥ </a:t>
            </a:r>
            <a:r>
              <a:rPr lang="el-GR" sz="1100" smtClean="0">
                <a:hlinkClick r:id="rId27" action="ppaction://hlinksldjump"/>
              </a:rPr>
              <a:t>2</a:t>
            </a:r>
            <a:r>
              <a:rPr lang="el-GR" sz="1100" smtClean="0"/>
              <a:t> 82</a:t>
            </a:r>
            <a:endParaRPr lang="el-GR" sz="1100"/>
          </a:p>
          <a:p>
            <a:pPr marL="0" indent="0">
              <a:buNone/>
            </a:pPr>
            <a:r>
              <a:rPr lang="el-GR" sz="1100">
                <a:hlinkClick r:id="rId28" action="ppaction://hlinksldjump"/>
              </a:rPr>
              <a:t>5ο ΠΕΙΡΑΜΑΤΙΚΟ ΓΥΜΝΑΣΙΟ ΚΟΜΟΤΗΝΗΣ </a:t>
            </a:r>
            <a:r>
              <a:rPr lang="el-GR" sz="1100" smtClean="0">
                <a:hlinkClick r:id="rId28" action="ppaction://hlinksldjump"/>
              </a:rPr>
              <a:t>1</a:t>
            </a:r>
            <a:r>
              <a:rPr lang="el-GR" sz="1100" smtClean="0"/>
              <a:t> 83</a:t>
            </a:r>
            <a:endParaRPr lang="el-GR" sz="1100"/>
          </a:p>
          <a:p>
            <a:pPr marL="0" indent="0">
              <a:buNone/>
            </a:pPr>
            <a:r>
              <a:rPr lang="el-GR" sz="1100">
                <a:hlinkClick r:id="rId29" action="ppaction://hlinksldjump"/>
              </a:rPr>
              <a:t>5ο ΠΕΙΡΑΜΑΤΙΚΟ ΓΥΜΝΑΣΙΟ ΚΟΜΟΤΗΝΗΣ </a:t>
            </a:r>
            <a:r>
              <a:rPr lang="el-GR" sz="1100" smtClean="0">
                <a:hlinkClick r:id="rId29" action="ppaction://hlinksldjump"/>
              </a:rPr>
              <a:t>2</a:t>
            </a:r>
            <a:r>
              <a:rPr lang="el-GR" sz="1100" smtClean="0"/>
              <a:t> 84</a:t>
            </a:r>
            <a:endParaRPr lang="el-GR" sz="1100"/>
          </a:p>
          <a:p>
            <a:pPr marL="0" indent="0">
              <a:buNone/>
            </a:pPr>
            <a:r>
              <a:rPr lang="el-GR" sz="1100">
                <a:hlinkClick r:id="rId30" action="ppaction://hlinksldjump"/>
              </a:rPr>
              <a:t>6ο ΓΥΜΝΑΣΙΟ </a:t>
            </a:r>
            <a:r>
              <a:rPr lang="el-GR" sz="1100" smtClean="0">
                <a:hlinkClick r:id="rId30" action="ppaction://hlinksldjump"/>
              </a:rPr>
              <a:t>ΑΓΡΙΝΙΟΥ</a:t>
            </a:r>
            <a:r>
              <a:rPr lang="el-GR" sz="1100" smtClean="0"/>
              <a:t> 85</a:t>
            </a:r>
            <a:endParaRPr lang="el-GR" sz="1100"/>
          </a:p>
          <a:p>
            <a:pPr marL="0" indent="0">
              <a:buNone/>
            </a:pPr>
            <a:r>
              <a:rPr lang="el-GR" sz="1100">
                <a:hlinkClick r:id="rId31" action="ppaction://hlinksldjump"/>
              </a:rPr>
              <a:t>6ο ΓΥΜΝΑΣΙΟ ΝΕΑΣ ΙΩΝΙΑΣ ΑΤΤΙΚΗΣ </a:t>
            </a:r>
            <a:r>
              <a:rPr lang="el-GR" sz="1100" smtClean="0">
                <a:hlinkClick r:id="rId31" action="ppaction://hlinksldjump"/>
              </a:rPr>
              <a:t>1</a:t>
            </a:r>
            <a:r>
              <a:rPr lang="el-GR" sz="1100" smtClean="0"/>
              <a:t> 86</a:t>
            </a:r>
            <a:endParaRPr lang="el-GR" sz="1100"/>
          </a:p>
          <a:p>
            <a:pPr marL="0" indent="0">
              <a:buNone/>
            </a:pPr>
            <a:endParaRPr lang="el-GR" sz="1100"/>
          </a:p>
        </p:txBody>
      </p:sp>
      <p:sp>
        <p:nvSpPr>
          <p:cNvPr id="4" name="Θέση περιεχομένου 3"/>
          <p:cNvSpPr>
            <a:spLocks noGrp="1"/>
          </p:cNvSpPr>
          <p:nvPr>
            <p:ph sz="quarter" idx="4"/>
          </p:nvPr>
        </p:nvSpPr>
        <p:spPr>
          <a:xfrm>
            <a:off x="4645025" y="1340768"/>
            <a:ext cx="4041775" cy="4896544"/>
          </a:xfrm>
        </p:spPr>
        <p:txBody>
          <a:bodyPr>
            <a:noAutofit/>
          </a:bodyPr>
          <a:lstStyle/>
          <a:p>
            <a:pPr marL="0" indent="0">
              <a:buNone/>
            </a:pPr>
            <a:r>
              <a:rPr lang="el-GR" sz="1000">
                <a:hlinkClick r:id="rId32" action="ppaction://hlinksldjump"/>
              </a:rPr>
              <a:t>6ο ΓΥΜΝΑΣΙΟ ΝΕΑΣ ΙΩΝΙΑΣ ΑΤΤΙΚΗΣ 2</a:t>
            </a:r>
            <a:r>
              <a:rPr lang="el-GR" sz="1000"/>
              <a:t> 87</a:t>
            </a:r>
          </a:p>
          <a:p>
            <a:pPr marL="0" indent="0">
              <a:buNone/>
            </a:pPr>
            <a:r>
              <a:rPr lang="el-GR" sz="1000">
                <a:hlinkClick r:id="rId33" action="ppaction://hlinksldjump"/>
              </a:rPr>
              <a:t>6ο ΓΥΜΝΑΣΙΟ ΧΑΛΚΙΔΑΣ 1</a:t>
            </a:r>
            <a:r>
              <a:rPr lang="el-GR" sz="1000"/>
              <a:t> </a:t>
            </a:r>
            <a:r>
              <a:rPr lang="el-GR" sz="1000" smtClean="0"/>
              <a:t>88</a:t>
            </a:r>
          </a:p>
          <a:p>
            <a:pPr marL="0" indent="0">
              <a:buNone/>
            </a:pPr>
            <a:r>
              <a:rPr lang="el-GR" sz="1000" smtClean="0">
                <a:hlinkClick r:id="rId34" action="ppaction://hlinksldjump"/>
              </a:rPr>
              <a:t>6ο </a:t>
            </a:r>
            <a:r>
              <a:rPr lang="el-GR" sz="1000">
                <a:hlinkClick r:id="rId34" action="ppaction://hlinksldjump"/>
              </a:rPr>
              <a:t>ΓΥΜΝΑΣΙΟ ΧΑΛΚΙΔΑΣ 2</a:t>
            </a:r>
            <a:r>
              <a:rPr lang="el-GR" sz="1000"/>
              <a:t> 89</a:t>
            </a:r>
          </a:p>
          <a:p>
            <a:pPr marL="0" indent="0">
              <a:buNone/>
            </a:pPr>
            <a:r>
              <a:rPr lang="el-GR" sz="1000" smtClean="0">
                <a:hlinkClick r:id="rId35" action="ppaction://hlinksldjump"/>
              </a:rPr>
              <a:t>6ο </a:t>
            </a:r>
            <a:r>
              <a:rPr lang="el-GR" sz="1000">
                <a:hlinkClick r:id="rId35" action="ppaction://hlinksldjump"/>
              </a:rPr>
              <a:t>ΓΥΜΝΑΣΙΟ ΧΑΛΚΙΔΑΣ 3</a:t>
            </a:r>
            <a:r>
              <a:rPr lang="el-GR" sz="1000"/>
              <a:t> 90</a:t>
            </a:r>
          </a:p>
          <a:p>
            <a:pPr marL="0" indent="0">
              <a:buNone/>
            </a:pPr>
            <a:r>
              <a:rPr lang="el-GR" sz="1000" smtClean="0">
                <a:hlinkClick r:id="rId36" action="ppaction://hlinksldjump"/>
              </a:rPr>
              <a:t>6ο </a:t>
            </a:r>
            <a:r>
              <a:rPr lang="el-GR" sz="1000">
                <a:hlinkClick r:id="rId36" action="ppaction://hlinksldjump"/>
              </a:rPr>
              <a:t>ΠΕΙΡΑΜΑΤΙΚΟ ΓΥΜΝΑΣΙΟ ΑΛΕΞΑΝΔΡΟΥΠΟΛΗΣ </a:t>
            </a:r>
            <a:r>
              <a:rPr lang="el-GR" sz="1000" smtClean="0">
                <a:hlinkClick r:id="rId36" action="ppaction://hlinksldjump"/>
              </a:rPr>
              <a:t>1</a:t>
            </a:r>
            <a:r>
              <a:rPr lang="el-GR" sz="1000" smtClean="0"/>
              <a:t> 91</a:t>
            </a:r>
            <a:endParaRPr lang="el-GR" sz="1000"/>
          </a:p>
          <a:p>
            <a:pPr marL="0" indent="0">
              <a:buNone/>
            </a:pPr>
            <a:r>
              <a:rPr lang="el-GR" sz="1000">
                <a:hlinkClick r:id="rId37" action="ppaction://hlinksldjump"/>
              </a:rPr>
              <a:t>6ο ΠΕΙΡΑΜΑΤΙΚΟ ΓΥΜΝΑΣΙΟ ΑΛΕΞΑΝΔΡΟΥΠΟΛΗΣ </a:t>
            </a:r>
            <a:r>
              <a:rPr lang="el-GR" sz="1000" smtClean="0">
                <a:hlinkClick r:id="rId37" action="ppaction://hlinksldjump"/>
              </a:rPr>
              <a:t>2</a:t>
            </a:r>
            <a:r>
              <a:rPr lang="el-GR" sz="1000" smtClean="0"/>
              <a:t> 92</a:t>
            </a:r>
            <a:endParaRPr lang="el-GR" sz="1000"/>
          </a:p>
          <a:p>
            <a:pPr marL="0" indent="0">
              <a:buNone/>
            </a:pPr>
            <a:r>
              <a:rPr lang="el-GR" sz="1000">
                <a:hlinkClick r:id="rId38" action="ppaction://hlinksldjump"/>
              </a:rPr>
              <a:t>7ο ΠΕΙΡΑΜΑΤΙΚΟ ΓΥΜΝΑΣΙΟ ΚΑΛΑΜΑΤΑΣ </a:t>
            </a:r>
            <a:r>
              <a:rPr lang="el-GR" sz="1000" smtClean="0">
                <a:hlinkClick r:id="rId38" action="ppaction://hlinksldjump"/>
              </a:rPr>
              <a:t>1</a:t>
            </a:r>
            <a:r>
              <a:rPr lang="el-GR" sz="1000" smtClean="0"/>
              <a:t> 93</a:t>
            </a:r>
            <a:endParaRPr lang="el-GR" sz="1000"/>
          </a:p>
          <a:p>
            <a:pPr marL="0" indent="0">
              <a:buNone/>
            </a:pPr>
            <a:r>
              <a:rPr lang="el-GR" sz="1000">
                <a:hlinkClick r:id="rId39" action="ppaction://hlinksldjump"/>
              </a:rPr>
              <a:t>7ο ΠΕΙΡΑΜΑΤΙΚΟ ΓΥΜΝΑΣΙΟ ΚΑΛΑΜΑΤΑΣ </a:t>
            </a:r>
            <a:r>
              <a:rPr lang="el-GR" sz="1000" smtClean="0">
                <a:hlinkClick r:id="rId39" action="ppaction://hlinksldjump"/>
              </a:rPr>
              <a:t>2</a:t>
            </a:r>
            <a:r>
              <a:rPr lang="el-GR" sz="1000" smtClean="0"/>
              <a:t> 94</a:t>
            </a:r>
            <a:endParaRPr lang="el-GR" sz="1000"/>
          </a:p>
          <a:p>
            <a:pPr marL="0" indent="0">
              <a:buNone/>
            </a:pPr>
            <a:r>
              <a:rPr lang="el-GR" sz="1000">
                <a:hlinkClick r:id="rId40" action="ppaction://hlinksldjump"/>
              </a:rPr>
              <a:t>7ο ΠΕΙΡΑΜΑΤΙΚΟ ΓΥΜΝΑΣΙΟ </a:t>
            </a:r>
            <a:r>
              <a:rPr lang="el-GR" sz="1000" smtClean="0">
                <a:hlinkClick r:id="rId40" action="ppaction://hlinksldjump"/>
              </a:rPr>
              <a:t>ΤΡΙΚΑΛΩΝ</a:t>
            </a:r>
            <a:r>
              <a:rPr lang="el-GR" sz="1000" smtClean="0"/>
              <a:t> 95</a:t>
            </a:r>
            <a:endParaRPr lang="el-GR" sz="1000"/>
          </a:p>
          <a:p>
            <a:pPr marL="0" indent="0">
              <a:buNone/>
            </a:pPr>
            <a:r>
              <a:rPr lang="el-GR" sz="1000">
                <a:hlinkClick r:id="rId41" action="ppaction://hlinksldjump"/>
              </a:rPr>
              <a:t>8ο ΓΥΜΝΑΣΙΟ </a:t>
            </a:r>
            <a:r>
              <a:rPr lang="el-GR" sz="1000" smtClean="0">
                <a:hlinkClick r:id="rId41" action="ppaction://hlinksldjump"/>
              </a:rPr>
              <a:t>ΚΟΖΑΝΗΣ</a:t>
            </a:r>
            <a:r>
              <a:rPr lang="el-GR" sz="1000" smtClean="0"/>
              <a:t> 96</a:t>
            </a:r>
            <a:endParaRPr lang="el-GR" sz="1000"/>
          </a:p>
          <a:p>
            <a:pPr marL="0" indent="0">
              <a:buNone/>
            </a:pPr>
            <a:r>
              <a:rPr lang="el-GR" sz="1000">
                <a:hlinkClick r:id="rId42" action="ppaction://hlinksldjump"/>
              </a:rPr>
              <a:t>8ο ΓΥΜΝΑΣΙΟ </a:t>
            </a:r>
            <a:r>
              <a:rPr lang="el-GR" sz="1000" smtClean="0">
                <a:hlinkClick r:id="rId42" action="ppaction://hlinksldjump"/>
              </a:rPr>
              <a:t>ΛΑΡΙΣΑΣ</a:t>
            </a:r>
            <a:r>
              <a:rPr lang="el-GR" sz="1000" smtClean="0"/>
              <a:t> 97</a:t>
            </a:r>
            <a:endParaRPr lang="el-GR" sz="1000"/>
          </a:p>
          <a:p>
            <a:pPr marL="0" indent="0">
              <a:buNone/>
            </a:pPr>
            <a:r>
              <a:rPr lang="el-GR" sz="1000">
                <a:hlinkClick r:id="rId43" action="ppaction://hlinksldjump"/>
              </a:rPr>
              <a:t>9ο ΓΥΜΝΑΣΙΟ </a:t>
            </a:r>
            <a:r>
              <a:rPr lang="el-GR" sz="1000" smtClean="0">
                <a:hlinkClick r:id="rId43" action="ppaction://hlinksldjump"/>
              </a:rPr>
              <a:t>ΠΑΤΡΩΝ</a:t>
            </a:r>
            <a:r>
              <a:rPr lang="el-GR" sz="1000" smtClean="0"/>
              <a:t> 98</a:t>
            </a:r>
            <a:endParaRPr lang="el-GR" sz="1000"/>
          </a:p>
          <a:p>
            <a:pPr marL="0" indent="0">
              <a:buNone/>
            </a:pPr>
            <a:r>
              <a:rPr lang="el-GR" sz="1000">
                <a:hlinkClick r:id="rId44" action="ppaction://hlinksldjump"/>
              </a:rPr>
              <a:t>10ο ΓΥΜΝΑΣΙΟ </a:t>
            </a:r>
            <a:r>
              <a:rPr lang="el-GR" sz="1000" smtClean="0">
                <a:hlinkClick r:id="rId44" action="ppaction://hlinksldjump"/>
              </a:rPr>
              <a:t>ΛΑΡΙΣΑΣ</a:t>
            </a:r>
            <a:r>
              <a:rPr lang="el-GR" sz="1000" smtClean="0"/>
              <a:t> 99</a:t>
            </a:r>
            <a:endParaRPr lang="el-GR" sz="1000"/>
          </a:p>
          <a:p>
            <a:pPr marL="0" indent="0">
              <a:buNone/>
            </a:pPr>
            <a:r>
              <a:rPr lang="el-GR" sz="1000">
                <a:hlinkClick r:id="rId45" action="ppaction://hlinksldjump"/>
              </a:rPr>
              <a:t>11ο ΓΥΜΝΑΣΙΟ ΘΕΣΣΑΛΟΝΙΚΗΣ </a:t>
            </a:r>
            <a:r>
              <a:rPr lang="el-GR" sz="1000" smtClean="0">
                <a:hlinkClick r:id="rId45" action="ppaction://hlinksldjump"/>
              </a:rPr>
              <a:t>1</a:t>
            </a:r>
            <a:r>
              <a:rPr lang="el-GR" sz="1000" smtClean="0"/>
              <a:t> 100</a:t>
            </a:r>
            <a:endParaRPr lang="el-GR" sz="1000"/>
          </a:p>
          <a:p>
            <a:pPr marL="0" indent="0">
              <a:buNone/>
            </a:pPr>
            <a:r>
              <a:rPr lang="el-GR" sz="1000">
                <a:hlinkClick r:id="rId46" action="ppaction://hlinksldjump"/>
              </a:rPr>
              <a:t>11ο ΓΥΜΝΑΣΙΟ ΘΕΣΣΑΛΟΝΙΚΗΣ </a:t>
            </a:r>
            <a:r>
              <a:rPr lang="el-GR" sz="1000" smtClean="0">
                <a:hlinkClick r:id="rId46" action="ppaction://hlinksldjump"/>
              </a:rPr>
              <a:t>2</a:t>
            </a:r>
            <a:r>
              <a:rPr lang="el-GR" sz="1000" smtClean="0"/>
              <a:t> 101</a:t>
            </a:r>
          </a:p>
          <a:p>
            <a:pPr marL="0" indent="0">
              <a:buNone/>
            </a:pPr>
            <a:r>
              <a:rPr lang="el-GR" sz="1000" smtClean="0">
                <a:hlinkClick r:id="rId47" action="ppaction://hlinksldjump"/>
              </a:rPr>
              <a:t>11ο </a:t>
            </a:r>
            <a:r>
              <a:rPr lang="el-GR" sz="1000">
                <a:hlinkClick r:id="rId47" action="ppaction://hlinksldjump"/>
              </a:rPr>
              <a:t>ΓΥΜΝΑΣΙΟ </a:t>
            </a:r>
            <a:r>
              <a:rPr lang="el-GR" sz="1000" smtClean="0">
                <a:hlinkClick r:id="rId47" action="ppaction://hlinksldjump"/>
              </a:rPr>
              <a:t>ΘΕΣΣΑΛΟΝΙΚΗΣ 3</a:t>
            </a:r>
            <a:r>
              <a:rPr lang="el-GR" sz="1000" smtClean="0"/>
              <a:t> 102</a:t>
            </a:r>
          </a:p>
          <a:p>
            <a:pPr marL="0" indent="0">
              <a:buNone/>
            </a:pPr>
            <a:r>
              <a:rPr lang="el-GR" sz="1000" smtClean="0">
                <a:hlinkClick r:id="rId48" action="ppaction://hlinksldjump"/>
              </a:rPr>
              <a:t>11ο </a:t>
            </a:r>
            <a:r>
              <a:rPr lang="el-GR" sz="1000">
                <a:hlinkClick r:id="rId48" action="ppaction://hlinksldjump"/>
              </a:rPr>
              <a:t>ΓΥΜΝΑΣΙΟ </a:t>
            </a:r>
            <a:r>
              <a:rPr lang="el-GR" sz="1000" smtClean="0">
                <a:hlinkClick r:id="rId48" action="ppaction://hlinksldjump"/>
              </a:rPr>
              <a:t>ΘΕΣΣΑΛΟΝΙΚΗΣ 4</a:t>
            </a:r>
            <a:r>
              <a:rPr lang="el-GR" sz="1000" smtClean="0"/>
              <a:t> 103</a:t>
            </a:r>
          </a:p>
          <a:p>
            <a:pPr marL="0" indent="0">
              <a:buNone/>
            </a:pPr>
            <a:r>
              <a:rPr lang="el-GR" sz="1000" smtClean="0">
                <a:hlinkClick r:id="rId49" action="ppaction://hlinksldjump"/>
              </a:rPr>
              <a:t>13ο </a:t>
            </a:r>
            <a:r>
              <a:rPr lang="el-GR" sz="1000">
                <a:hlinkClick r:id="rId49" action="ppaction://hlinksldjump"/>
              </a:rPr>
              <a:t>ΓΥΜΝΑΣΙΟ </a:t>
            </a:r>
            <a:r>
              <a:rPr lang="el-GR" sz="1000" smtClean="0">
                <a:hlinkClick r:id="rId49" action="ppaction://hlinksldjump"/>
              </a:rPr>
              <a:t>ΘΕΣΣΑΛΟΝΙΚΗΣ</a:t>
            </a:r>
            <a:r>
              <a:rPr lang="el-GR" sz="1000" smtClean="0"/>
              <a:t> 104</a:t>
            </a:r>
            <a:endParaRPr lang="el-GR" sz="1000"/>
          </a:p>
          <a:p>
            <a:pPr marL="0" indent="0">
              <a:buNone/>
            </a:pPr>
            <a:r>
              <a:rPr lang="el-GR" sz="1000">
                <a:hlinkClick r:id="rId50" action="ppaction://hlinksldjump"/>
              </a:rPr>
              <a:t>13ο ΓΥΜΝΑΣΙΟ </a:t>
            </a:r>
            <a:r>
              <a:rPr lang="el-GR" sz="1000" smtClean="0">
                <a:hlinkClick r:id="rId50" action="ppaction://hlinksldjump"/>
              </a:rPr>
              <a:t>ΛΑΡΙΣΑΣ</a:t>
            </a:r>
            <a:r>
              <a:rPr lang="el-GR" sz="1000" smtClean="0"/>
              <a:t> 105</a:t>
            </a:r>
            <a:endParaRPr lang="el-GR" sz="1000"/>
          </a:p>
          <a:p>
            <a:pPr marL="0" indent="0">
              <a:buNone/>
            </a:pPr>
            <a:r>
              <a:rPr lang="el-GR" sz="1000">
                <a:hlinkClick r:id="rId51" action="ppaction://hlinksldjump"/>
              </a:rPr>
              <a:t>13ο ΓΥΜΝΑΣΙΟ </a:t>
            </a:r>
            <a:r>
              <a:rPr lang="el-GR" sz="1000" smtClean="0">
                <a:hlinkClick r:id="rId51" action="ppaction://hlinksldjump"/>
              </a:rPr>
              <a:t>ΠΑΤΡΩΝ</a:t>
            </a:r>
            <a:r>
              <a:rPr lang="el-GR" sz="1000" smtClean="0"/>
              <a:t> 106</a:t>
            </a:r>
            <a:endParaRPr lang="el-GR" sz="1000"/>
          </a:p>
          <a:p>
            <a:pPr marL="0" indent="0">
              <a:buNone/>
            </a:pPr>
            <a:r>
              <a:rPr lang="el-GR" sz="1000">
                <a:hlinkClick r:id="rId52" action="ppaction://hlinksldjump"/>
              </a:rPr>
              <a:t>14ο ΓΥΜΝΑΣΙΟ ΠΑΤΡΩΝ </a:t>
            </a:r>
            <a:r>
              <a:rPr lang="el-GR" sz="1000" smtClean="0">
                <a:hlinkClick r:id="rId52" action="ppaction://hlinksldjump"/>
              </a:rPr>
              <a:t>1</a:t>
            </a:r>
            <a:r>
              <a:rPr lang="el-GR" sz="1000" smtClean="0"/>
              <a:t> 107</a:t>
            </a:r>
            <a:endParaRPr lang="el-GR" sz="1000"/>
          </a:p>
          <a:p>
            <a:pPr marL="0" indent="0">
              <a:buNone/>
            </a:pPr>
            <a:r>
              <a:rPr lang="el-GR" sz="1000">
                <a:hlinkClick r:id="rId53" action="ppaction://hlinksldjump"/>
              </a:rPr>
              <a:t>14ο ΓΥΜΝΑΣΙΟ ΠΑΤΡΩΝ </a:t>
            </a:r>
            <a:r>
              <a:rPr lang="el-GR" sz="1000" smtClean="0">
                <a:hlinkClick r:id="rId53" action="ppaction://hlinksldjump"/>
              </a:rPr>
              <a:t>2</a:t>
            </a:r>
            <a:r>
              <a:rPr lang="el-GR" sz="1000" smtClean="0"/>
              <a:t> 108</a:t>
            </a:r>
            <a:endParaRPr lang="el-GR" sz="1000"/>
          </a:p>
          <a:p>
            <a:pPr marL="0" indent="0">
              <a:buNone/>
            </a:pPr>
            <a:r>
              <a:rPr lang="el-GR" sz="1000">
                <a:hlinkClick r:id="rId54" action="ppaction://hlinksldjump"/>
              </a:rPr>
              <a:t>15ο ΓΥΜΝΑΣΙΟ </a:t>
            </a:r>
            <a:r>
              <a:rPr lang="el-GR" sz="1000" smtClean="0">
                <a:hlinkClick r:id="rId54" action="ppaction://hlinksldjump"/>
              </a:rPr>
              <a:t>ΠΑΤΡΩΝ</a:t>
            </a:r>
            <a:r>
              <a:rPr lang="el-GR" sz="1000" smtClean="0"/>
              <a:t> 109</a:t>
            </a:r>
            <a:endParaRPr lang="el-GR" sz="1000"/>
          </a:p>
          <a:p>
            <a:pPr marL="0" indent="0">
              <a:buNone/>
            </a:pPr>
            <a:r>
              <a:rPr lang="el-GR" sz="1000">
                <a:hlinkClick r:id="rId55" action="ppaction://hlinksldjump"/>
              </a:rPr>
              <a:t>20ο ΓΥΜΝΑΣΙΟ </a:t>
            </a:r>
            <a:r>
              <a:rPr lang="el-GR" sz="1000" smtClean="0">
                <a:hlinkClick r:id="rId55" action="ppaction://hlinksldjump"/>
              </a:rPr>
              <a:t>ΠΑΤΡΩΝ</a:t>
            </a:r>
            <a:r>
              <a:rPr lang="el-GR" sz="1000" smtClean="0"/>
              <a:t> 110</a:t>
            </a:r>
            <a:endParaRPr lang="el-GR" sz="1000"/>
          </a:p>
          <a:p>
            <a:pPr marL="0" indent="0">
              <a:buNone/>
            </a:pPr>
            <a:r>
              <a:rPr lang="el-GR" sz="1000">
                <a:hlinkClick r:id="rId56" action="ppaction://hlinksldjump"/>
              </a:rPr>
              <a:t>66ο ΓΥΜΝΑΣΙΟ ΑΘΗΝΩΝ </a:t>
            </a:r>
            <a:r>
              <a:rPr lang="el-GR" sz="1000" smtClean="0">
                <a:hlinkClick r:id="rId56" action="ppaction://hlinksldjump"/>
              </a:rPr>
              <a:t>1</a:t>
            </a:r>
            <a:r>
              <a:rPr lang="el-GR" sz="1000" smtClean="0"/>
              <a:t> 111</a:t>
            </a:r>
            <a:endParaRPr lang="el-GR" sz="1000"/>
          </a:p>
          <a:p>
            <a:pPr marL="0" indent="0">
              <a:buNone/>
            </a:pPr>
            <a:r>
              <a:rPr lang="el-GR" sz="1000">
                <a:hlinkClick r:id="rId57" action="ppaction://hlinksldjump"/>
              </a:rPr>
              <a:t>66ο ΓΥΜΝΑΣΙΟ ΑΘΗΝΩΝ </a:t>
            </a:r>
            <a:r>
              <a:rPr lang="el-GR" sz="1000" smtClean="0">
                <a:hlinkClick r:id="rId57" action="ppaction://hlinksldjump"/>
              </a:rPr>
              <a:t>2</a:t>
            </a:r>
            <a:r>
              <a:rPr lang="el-GR" sz="1000" smtClean="0"/>
              <a:t> 112</a:t>
            </a:r>
            <a:endParaRPr lang="el-GR" sz="1000"/>
          </a:p>
          <a:p>
            <a:pPr marL="0" indent="0">
              <a:buNone/>
            </a:pPr>
            <a:r>
              <a:rPr lang="el-GR" sz="1000">
                <a:hlinkClick r:id="rId58" action="ppaction://hlinksldjump"/>
              </a:rPr>
              <a:t>ΓΥΜΝΑΣΙΟ ΑΓΙΑΣ ΘΕΚΛΑΣ </a:t>
            </a:r>
            <a:r>
              <a:rPr lang="el-GR" sz="1000" smtClean="0">
                <a:hlinkClick r:id="rId58" action="ppaction://hlinksldjump"/>
              </a:rPr>
              <a:t>1</a:t>
            </a:r>
            <a:r>
              <a:rPr lang="el-GR" sz="1000" smtClean="0"/>
              <a:t> 113</a:t>
            </a:r>
            <a:endParaRPr lang="el-GR" sz="1000"/>
          </a:p>
          <a:p>
            <a:pPr marL="0" indent="0">
              <a:buNone/>
            </a:pPr>
            <a:r>
              <a:rPr lang="el-GR" sz="1000">
                <a:hlinkClick r:id="rId59" action="ppaction://hlinksldjump"/>
              </a:rPr>
              <a:t>ΓΥΜΝΑΣΙΟ ΑΓΙΑΣ ΘΕΚΛΑΣ </a:t>
            </a:r>
            <a:r>
              <a:rPr lang="el-GR" sz="1000" smtClean="0">
                <a:hlinkClick r:id="rId59" action="ppaction://hlinksldjump"/>
              </a:rPr>
              <a:t>2</a:t>
            </a:r>
            <a:r>
              <a:rPr lang="el-GR" sz="1000" smtClean="0"/>
              <a:t> 114</a:t>
            </a:r>
            <a:endParaRPr lang="el-GR" sz="1000"/>
          </a:p>
          <a:p>
            <a:pPr marL="0" indent="0">
              <a:buNone/>
            </a:pPr>
            <a:r>
              <a:rPr lang="el-GR" sz="1000">
                <a:hlinkClick r:id="rId60" action="ppaction://hlinksldjump"/>
              </a:rPr>
              <a:t>ΓΥΜΝΑΣΙΟ ΑΓΙΑΣ ΘΕΚΛΑΣ </a:t>
            </a:r>
            <a:r>
              <a:rPr lang="el-GR" sz="1000" smtClean="0">
                <a:hlinkClick r:id="rId60" action="ppaction://hlinksldjump"/>
              </a:rPr>
              <a:t>3</a:t>
            </a:r>
            <a:r>
              <a:rPr lang="el-GR" sz="1000" smtClean="0"/>
              <a:t> 115</a:t>
            </a:r>
            <a:endParaRPr lang="el-GR" sz="1000"/>
          </a:p>
          <a:p>
            <a:pPr marL="0" indent="0">
              <a:buNone/>
            </a:pPr>
            <a:r>
              <a:rPr lang="el-GR" sz="1000">
                <a:hlinkClick r:id="rId61" action="ppaction://hlinksldjump"/>
              </a:rPr>
              <a:t>ΓΥΜΝΑΣΙΟ ΑΓΙΑΣ ΦΥΛΑΞΕΩΣ ΚΥΠΡΟΥ </a:t>
            </a:r>
            <a:r>
              <a:rPr lang="el-GR" sz="1000" smtClean="0">
                <a:hlinkClick r:id="rId61" action="ppaction://hlinksldjump"/>
              </a:rPr>
              <a:t>1</a:t>
            </a:r>
            <a:r>
              <a:rPr lang="el-GR" sz="1000" smtClean="0"/>
              <a:t> 116</a:t>
            </a:r>
            <a:endParaRPr lang="el-GR" sz="1000"/>
          </a:p>
          <a:p>
            <a:pPr marL="0" indent="0">
              <a:buNone/>
            </a:pPr>
            <a:r>
              <a:rPr lang="el-GR" sz="1000">
                <a:hlinkClick r:id="rId62" action="ppaction://hlinksldjump"/>
              </a:rPr>
              <a:t>ΓΥΜΝΑΣΙΟ ΑΓΙΑΣ ΦΥΛΑΞΕΩΣ ΚΥΠΡΟΥ </a:t>
            </a:r>
            <a:r>
              <a:rPr lang="el-GR" sz="1000" smtClean="0">
                <a:hlinkClick r:id="rId62" action="ppaction://hlinksldjump"/>
              </a:rPr>
              <a:t>2</a:t>
            </a:r>
            <a:r>
              <a:rPr lang="el-GR" sz="1000" smtClean="0"/>
              <a:t> 117</a:t>
            </a:r>
            <a:endParaRPr lang="el-GR" sz="1000"/>
          </a:p>
          <a:p>
            <a:pPr marL="0" indent="0">
              <a:buNone/>
            </a:pPr>
            <a:r>
              <a:rPr lang="el-GR" sz="1000">
                <a:hlinkClick r:id="rId63" action="ppaction://hlinksldjump"/>
              </a:rPr>
              <a:t>ΓΥΜΝΑΣΙΟ </a:t>
            </a:r>
            <a:r>
              <a:rPr lang="el-GR" sz="1000" smtClean="0">
                <a:hlinkClick r:id="rId63" action="ppaction://hlinksldjump"/>
              </a:rPr>
              <a:t>ΑΓΙΑΣ</a:t>
            </a:r>
            <a:r>
              <a:rPr lang="el-GR" sz="1000" smtClean="0"/>
              <a:t> 118</a:t>
            </a:r>
            <a:endParaRPr lang="el-GR" sz="1000"/>
          </a:p>
          <a:p>
            <a:pPr marL="0" indent="0">
              <a:buNone/>
            </a:pPr>
            <a:endParaRPr lang="el-GR" sz="1100"/>
          </a:p>
        </p:txBody>
      </p:sp>
      <p:sp>
        <p:nvSpPr>
          <p:cNvPr id="7" name="Θέση αριθμού διαφάνειας 6"/>
          <p:cNvSpPr>
            <a:spLocks noGrp="1"/>
          </p:cNvSpPr>
          <p:nvPr>
            <p:ph type="sldNum" sz="quarter" idx="12"/>
          </p:nvPr>
        </p:nvSpPr>
        <p:spPr/>
        <p:txBody>
          <a:bodyPr/>
          <a:lstStyle/>
          <a:p>
            <a:fld id="{F01C9CC5-AB48-4580-9857-14B09E7A398D}" type="slidenum">
              <a:rPr lang="el-GR" smtClean="0"/>
              <a:t>4</a:t>
            </a:fld>
            <a:endParaRPr lang="el-GR"/>
          </a:p>
        </p:txBody>
      </p:sp>
    </p:spTree>
    <p:extLst>
      <p:ext uri="{BB962C8B-B14F-4D97-AF65-F5344CB8AC3E}">
        <p14:creationId xmlns:p14="http://schemas.microsoft.com/office/powerpoint/2010/main" val="30417096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p:cNvSpPr>
            <a:spLocks noGrp="1"/>
          </p:cNvSpPr>
          <p:nvPr>
            <p:ph type="title"/>
          </p:nvPr>
        </p:nvSpPr>
        <p:spPr>
          <a:xfrm>
            <a:off x="457200" y="273050"/>
            <a:ext cx="8229600" cy="563662"/>
          </a:xfrm>
        </p:spPr>
        <p:txBody>
          <a:bodyPr>
            <a:normAutofit/>
          </a:bodyPr>
          <a:lstStyle/>
          <a:p>
            <a:pPr algn="ctr"/>
            <a:r>
              <a:rPr lang="el-GR" sz="2000" b="1" smtClean="0"/>
              <a:t>ΠΙΝΑΚΑΣ </a:t>
            </a:r>
            <a:r>
              <a:rPr lang="el-GR" sz="2000" b="1" smtClean="0">
                <a:effectLst/>
              </a:rPr>
              <a:t>ΠΕΡΙΕΧΟΜΕΝΩΝ</a:t>
            </a:r>
            <a:endParaRPr lang="el-GR" sz="2000" b="1">
              <a:effectLst/>
            </a:endParaRPr>
          </a:p>
        </p:txBody>
      </p:sp>
      <p:sp>
        <p:nvSpPr>
          <p:cNvPr id="3" name="Θέση περιεχομένου 2"/>
          <p:cNvSpPr>
            <a:spLocks noGrp="1"/>
          </p:cNvSpPr>
          <p:nvPr>
            <p:ph sz="quarter" idx="2"/>
          </p:nvPr>
        </p:nvSpPr>
        <p:spPr>
          <a:xfrm>
            <a:off x="971600" y="836712"/>
            <a:ext cx="3528392" cy="5760640"/>
          </a:xfrm>
        </p:spPr>
        <p:txBody>
          <a:bodyPr>
            <a:noAutofit/>
          </a:bodyPr>
          <a:lstStyle/>
          <a:p>
            <a:pPr marL="0" indent="0">
              <a:buNone/>
            </a:pPr>
            <a:r>
              <a:rPr lang="el-GR" sz="1100" smtClean="0">
                <a:hlinkClick r:id="rId2" action="ppaction://hlinksldjump"/>
              </a:rPr>
              <a:t>ΓΥΜΝΑΣΙΟ ΑΛΙΑΡΤΟΥ 1</a:t>
            </a:r>
            <a:r>
              <a:rPr lang="el-GR" sz="1100" smtClean="0"/>
              <a:t> 119</a:t>
            </a:r>
          </a:p>
          <a:p>
            <a:pPr marL="0" indent="0">
              <a:buNone/>
            </a:pPr>
            <a:r>
              <a:rPr lang="el-GR" sz="1100" smtClean="0">
                <a:hlinkClick r:id="rId3" action="ppaction://hlinksldjump"/>
              </a:rPr>
              <a:t>ΓΥΜΝΑΣΙΟ ΑΛΙΑΡΤΟΥ 2</a:t>
            </a:r>
            <a:r>
              <a:rPr lang="el-GR" sz="1100" smtClean="0"/>
              <a:t> 120</a:t>
            </a:r>
          </a:p>
          <a:p>
            <a:pPr marL="0" indent="0">
              <a:buNone/>
            </a:pPr>
            <a:r>
              <a:rPr lang="el-GR" sz="1100" smtClean="0">
                <a:hlinkClick r:id="rId4" action="ppaction://hlinksldjump"/>
              </a:rPr>
              <a:t>ΓΥΜΝΑΣΙΟ ΑΛΙΑΡΤΟΥ 3</a:t>
            </a:r>
            <a:r>
              <a:rPr lang="el-GR" sz="1100" smtClean="0"/>
              <a:t> 121</a:t>
            </a:r>
          </a:p>
          <a:p>
            <a:pPr marL="0" indent="0">
              <a:buNone/>
            </a:pPr>
            <a:r>
              <a:rPr lang="el-GR" sz="1100" smtClean="0">
                <a:hlinkClick r:id="rId5" action="ppaction://hlinksldjump"/>
              </a:rPr>
              <a:t>ΓΥΜΝΑΣΙΟ ΑΝΤΙΚΥΡΑΣ ΒΟΙΩΤΙΑΣ</a:t>
            </a:r>
            <a:r>
              <a:rPr lang="el-GR" sz="1100" smtClean="0"/>
              <a:t> 122</a:t>
            </a:r>
          </a:p>
          <a:p>
            <a:pPr marL="0" indent="0">
              <a:buNone/>
            </a:pPr>
            <a:r>
              <a:rPr lang="el-GR" sz="1100" smtClean="0">
                <a:hlinkClick r:id="rId6" action="ppaction://hlinksldjump"/>
              </a:rPr>
              <a:t>ΓΥΜΝΑΣΙΟ ΑΡΑΒΗΣΣΟΥ 1</a:t>
            </a:r>
            <a:r>
              <a:rPr lang="el-GR" sz="1100" smtClean="0"/>
              <a:t> 123</a:t>
            </a:r>
          </a:p>
          <a:p>
            <a:pPr marL="0" indent="0">
              <a:buNone/>
            </a:pPr>
            <a:r>
              <a:rPr lang="el-GR" sz="1100" smtClean="0">
                <a:hlinkClick r:id="rId7" action="ppaction://hlinksldjump"/>
              </a:rPr>
              <a:t>ΓΥΜΝΑΣΙΟ ΑΡΑΒΗΣΣΟΥ 2</a:t>
            </a:r>
            <a:r>
              <a:rPr lang="el-GR" sz="1100" smtClean="0"/>
              <a:t> 124</a:t>
            </a:r>
          </a:p>
          <a:p>
            <a:pPr marL="0" indent="0">
              <a:buNone/>
            </a:pPr>
            <a:r>
              <a:rPr lang="el-GR" sz="1100" smtClean="0">
                <a:hlinkClick r:id="rId8" action="ppaction://hlinksldjump"/>
              </a:rPr>
              <a:t>ΓΥΜΝΑΣΙΟ </a:t>
            </a:r>
            <a:r>
              <a:rPr lang="el-GR" sz="1100">
                <a:hlinkClick r:id="rId8" action="ppaction://hlinksldjump"/>
              </a:rPr>
              <a:t>ΜΕ Λ.Τ. </a:t>
            </a:r>
            <a:r>
              <a:rPr lang="el-GR" sz="1100" smtClean="0">
                <a:hlinkClick r:id="rId8" action="ppaction://hlinksldjump"/>
              </a:rPr>
              <a:t>ΑΡΓΥΡΑΔΩΝ ΚΕΡΚΥΡΑΣ</a:t>
            </a:r>
            <a:r>
              <a:rPr lang="el-GR" sz="1100" smtClean="0"/>
              <a:t> 125</a:t>
            </a:r>
          </a:p>
          <a:p>
            <a:pPr marL="0" indent="0">
              <a:buNone/>
            </a:pPr>
            <a:r>
              <a:rPr lang="el-GR" sz="1100" smtClean="0">
                <a:hlinkClick r:id="rId9" action="ppaction://hlinksldjump"/>
              </a:rPr>
              <a:t>ΓΥΜΝΑΣΙΟ ΑΤΣΙΠΟΠΟΥΛΟΥ</a:t>
            </a:r>
            <a:r>
              <a:rPr lang="el-GR" sz="1100" smtClean="0"/>
              <a:t> 126</a:t>
            </a:r>
          </a:p>
          <a:p>
            <a:pPr marL="0" indent="0">
              <a:buNone/>
            </a:pPr>
            <a:r>
              <a:rPr lang="el-GR" sz="1100">
                <a:hlinkClick r:id="rId10" action="ppaction://hlinksldjump"/>
              </a:rPr>
              <a:t>ΓΥΜΝΑΣΙΟ ΑΡΤΣΙΠΟΠΟΥΛΟΥ 224</a:t>
            </a:r>
          </a:p>
          <a:p>
            <a:pPr marL="0" indent="0">
              <a:buNone/>
            </a:pPr>
            <a:r>
              <a:rPr lang="el-GR" sz="1100">
                <a:hlinkClick r:id="rId10" action="ppaction://hlinksldjump"/>
              </a:rPr>
              <a:t>ΓΥΜΝΑΣΙΟ ΑΡΤΣΙΠΟΠΟΥΛΟΥ 225</a:t>
            </a:r>
          </a:p>
          <a:p>
            <a:pPr marL="0" indent="0">
              <a:buNone/>
            </a:pPr>
            <a:r>
              <a:rPr lang="el-GR" sz="1100" smtClean="0">
                <a:hlinkClick r:id="rId10" action="ppaction://hlinksldjump"/>
              </a:rPr>
              <a:t>ΓΥΜΝΑΣΙΟ ΒΑΜΒΑΚΟΥΣ</a:t>
            </a:r>
            <a:r>
              <a:rPr lang="el-GR" sz="1100" smtClean="0"/>
              <a:t> 127</a:t>
            </a:r>
          </a:p>
          <a:p>
            <a:pPr marL="0" indent="0">
              <a:buNone/>
            </a:pPr>
            <a:r>
              <a:rPr lang="el-GR" sz="1100" smtClean="0">
                <a:hlinkClick r:id="rId11" action="ppaction://hlinksldjump"/>
              </a:rPr>
              <a:t>ΓΥΜΝΑΣΙΟ ΒΛΑΧΙΩΤΗ</a:t>
            </a:r>
            <a:r>
              <a:rPr lang="el-GR" sz="1100" smtClean="0"/>
              <a:t> 128</a:t>
            </a:r>
          </a:p>
          <a:p>
            <a:pPr marL="0" indent="0">
              <a:buNone/>
            </a:pPr>
            <a:r>
              <a:rPr lang="el-GR" sz="1100" smtClean="0">
                <a:hlinkClick r:id="rId12" action="ppaction://hlinksldjump"/>
              </a:rPr>
              <a:t>ΓΥΜΝΑΣΙΟ ΓΑΡΓΑΛΙΑΝΩΝ 1</a:t>
            </a:r>
            <a:r>
              <a:rPr lang="el-GR" sz="1100" smtClean="0"/>
              <a:t> 129</a:t>
            </a:r>
          </a:p>
          <a:p>
            <a:pPr marL="0" indent="0">
              <a:buNone/>
            </a:pPr>
            <a:r>
              <a:rPr lang="el-GR" sz="1100" smtClean="0">
                <a:hlinkClick r:id="rId13" action="ppaction://hlinksldjump"/>
              </a:rPr>
              <a:t>ΓΥΜΝΑΣΙΟ ΓΑΡΓΑΛΙΑΝΩΝ 2</a:t>
            </a:r>
            <a:r>
              <a:rPr lang="el-GR" sz="1100" smtClean="0"/>
              <a:t> 130</a:t>
            </a:r>
          </a:p>
          <a:p>
            <a:pPr marL="0" indent="0">
              <a:buNone/>
            </a:pPr>
            <a:r>
              <a:rPr lang="el-GR" sz="1100" smtClean="0">
                <a:hlinkClick r:id="rId14" action="ppaction://hlinksldjump"/>
              </a:rPr>
              <a:t>ΓΥΜΝΑΣΙΟ ΓΑΣΤΟΥΝΗΣ 1</a:t>
            </a:r>
            <a:r>
              <a:rPr lang="el-GR" sz="1100" smtClean="0"/>
              <a:t> 131</a:t>
            </a:r>
          </a:p>
          <a:p>
            <a:pPr marL="0" indent="0">
              <a:buNone/>
            </a:pPr>
            <a:r>
              <a:rPr lang="el-GR" sz="1100" smtClean="0">
                <a:hlinkClick r:id="rId15" action="ppaction://hlinksldjump"/>
              </a:rPr>
              <a:t>ΓΥΜΝΑΣΙΟ ΓΑΣΤΟΥΝΗΣ 2</a:t>
            </a:r>
            <a:r>
              <a:rPr lang="el-GR" sz="1100" smtClean="0"/>
              <a:t> 132</a:t>
            </a:r>
          </a:p>
          <a:p>
            <a:pPr marL="0" indent="0">
              <a:buNone/>
            </a:pPr>
            <a:r>
              <a:rPr lang="el-GR" sz="1100" smtClean="0">
                <a:hlinkClick r:id="rId16" action="ppaction://hlinksldjump"/>
              </a:rPr>
              <a:t>ΓΥΜΝΑΣΙΟ ΓΑΣΤΟΥΝΗΣ 3</a:t>
            </a:r>
            <a:r>
              <a:rPr lang="el-GR" sz="1100" smtClean="0"/>
              <a:t> 133</a:t>
            </a:r>
          </a:p>
          <a:p>
            <a:pPr marL="0" indent="0">
              <a:buNone/>
            </a:pPr>
            <a:r>
              <a:rPr lang="el-GR" sz="1100" smtClean="0">
                <a:hlinkClick r:id="rId17" action="ppaction://hlinksldjump"/>
              </a:rPr>
              <a:t>ΓΥΜΝΑΣΙΟ ΓΙΑΝΝΟΥΛΗΣ</a:t>
            </a:r>
            <a:r>
              <a:rPr lang="el-GR" sz="1100" smtClean="0"/>
              <a:t> 134</a:t>
            </a:r>
          </a:p>
          <a:p>
            <a:pPr marL="0" indent="0">
              <a:buNone/>
            </a:pPr>
            <a:r>
              <a:rPr lang="el-GR" sz="1100" smtClean="0">
                <a:hlinkClick r:id="rId18" action="ppaction://hlinksldjump"/>
              </a:rPr>
              <a:t>ΓΥΜΝΑΣΙΟ ΓΥΜΝΟΥ ΕΥΒΟΙΑΣ</a:t>
            </a:r>
            <a:r>
              <a:rPr lang="el-GR" sz="1100" smtClean="0"/>
              <a:t> 135</a:t>
            </a:r>
          </a:p>
          <a:p>
            <a:pPr marL="0" indent="0">
              <a:buNone/>
            </a:pPr>
            <a:r>
              <a:rPr lang="el-GR" sz="1100" smtClean="0">
                <a:hlinkClick r:id="rId19" action="ppaction://hlinksldjump"/>
              </a:rPr>
              <a:t>ΓΥΜΝΑΣΙΟ ΔΙΣΤΟΜΟΥ 1</a:t>
            </a:r>
            <a:r>
              <a:rPr lang="el-GR" sz="1100" smtClean="0"/>
              <a:t> 136</a:t>
            </a:r>
          </a:p>
          <a:p>
            <a:pPr marL="0" indent="0">
              <a:buNone/>
            </a:pPr>
            <a:r>
              <a:rPr lang="el-GR" sz="1100" smtClean="0">
                <a:hlinkClick r:id="rId20" action="ppaction://hlinksldjump"/>
              </a:rPr>
              <a:t>ΓΥΜΝΑΣΙΟ ΔΙΣΤΟΜΟΥ 2</a:t>
            </a:r>
            <a:r>
              <a:rPr lang="el-GR" sz="1100" smtClean="0"/>
              <a:t> 137</a:t>
            </a:r>
          </a:p>
          <a:p>
            <a:pPr marL="0" indent="0">
              <a:buNone/>
            </a:pPr>
            <a:r>
              <a:rPr lang="el-GR" sz="1100" smtClean="0">
                <a:hlinkClick r:id="rId21" action="ppaction://hlinksldjump"/>
              </a:rPr>
              <a:t>ΓΥΜΝΑΣΙΟ ΔΙΣΤΟΜΟΥ 3</a:t>
            </a:r>
            <a:r>
              <a:rPr lang="el-GR" sz="1100" smtClean="0"/>
              <a:t> 138</a:t>
            </a:r>
          </a:p>
          <a:p>
            <a:pPr marL="0" indent="0">
              <a:buNone/>
            </a:pPr>
            <a:r>
              <a:rPr lang="el-GR" sz="1100" smtClean="0">
                <a:hlinkClick r:id="rId22" action="ppaction://hlinksldjump"/>
              </a:rPr>
              <a:t>ΓΥΜΝΑΣΙΟ ΔΟΞΑΤΟΥ</a:t>
            </a:r>
            <a:r>
              <a:rPr lang="el-GR" sz="1100" smtClean="0"/>
              <a:t> 139</a:t>
            </a:r>
          </a:p>
          <a:p>
            <a:pPr marL="0" indent="0">
              <a:buNone/>
            </a:pPr>
            <a:r>
              <a:rPr lang="el-GR" sz="1100" smtClean="0">
                <a:hlinkClick r:id="rId23" action="ppaction://hlinksldjump"/>
              </a:rPr>
              <a:t>ΓΥΜΝΑΣΙΟ ΔΡΟΣΙΑΣ</a:t>
            </a:r>
            <a:r>
              <a:rPr lang="el-GR" sz="1100" smtClean="0"/>
              <a:t> 140</a:t>
            </a:r>
          </a:p>
          <a:p>
            <a:pPr marL="0" indent="0">
              <a:buNone/>
            </a:pPr>
            <a:r>
              <a:rPr lang="el-GR" sz="1100" smtClean="0">
                <a:hlinkClick r:id="rId24" action="ppaction://hlinksldjump"/>
              </a:rPr>
              <a:t>ΓΥΜΝΑΣΙΟ ΔΡΟΣΙΑΣ </a:t>
            </a:r>
            <a:r>
              <a:rPr lang="el-GR" sz="1100" smtClean="0"/>
              <a:t>229</a:t>
            </a:r>
          </a:p>
          <a:p>
            <a:pPr marL="0" indent="0">
              <a:buNone/>
            </a:pPr>
            <a:r>
              <a:rPr lang="el-GR" sz="1100" smtClean="0">
                <a:hlinkClick r:id="rId25" action="ppaction://hlinksldjump"/>
              </a:rPr>
              <a:t>ΓΥΜΝΑΣΙΟ ΔΩΡΙΟΥ 1</a:t>
            </a:r>
            <a:r>
              <a:rPr lang="el-GR" sz="1100" smtClean="0"/>
              <a:t> 141</a:t>
            </a:r>
          </a:p>
          <a:p>
            <a:pPr marL="0" indent="0">
              <a:buNone/>
            </a:pPr>
            <a:endParaRPr lang="el-GR" sz="1100"/>
          </a:p>
        </p:txBody>
      </p:sp>
      <p:sp>
        <p:nvSpPr>
          <p:cNvPr id="4" name="Θέση περιεχομένου 3"/>
          <p:cNvSpPr>
            <a:spLocks noGrp="1"/>
          </p:cNvSpPr>
          <p:nvPr>
            <p:ph sz="quarter" idx="4"/>
          </p:nvPr>
        </p:nvSpPr>
        <p:spPr>
          <a:xfrm>
            <a:off x="4788024" y="764704"/>
            <a:ext cx="3897759" cy="5760640"/>
          </a:xfrm>
        </p:spPr>
        <p:txBody>
          <a:bodyPr>
            <a:normAutofit fontScale="85000" lnSpcReduction="20000"/>
          </a:bodyPr>
          <a:lstStyle/>
          <a:p>
            <a:pPr marL="0" indent="0">
              <a:buNone/>
            </a:pPr>
            <a:r>
              <a:rPr lang="el-GR" sz="1100">
                <a:hlinkClick r:id="rId26" action="ppaction://hlinksldjump"/>
              </a:rPr>
              <a:t>ΓΥΜΝΑΣΙΟ ΔΩΡΙΟΥ 2</a:t>
            </a:r>
            <a:r>
              <a:rPr lang="el-GR" sz="1100"/>
              <a:t> </a:t>
            </a:r>
            <a:r>
              <a:rPr lang="el-GR" sz="1100" smtClean="0"/>
              <a:t>142</a:t>
            </a:r>
            <a:endParaRPr lang="el-GR" sz="1100"/>
          </a:p>
          <a:p>
            <a:pPr marL="0" indent="0">
              <a:lnSpc>
                <a:spcPct val="150000"/>
              </a:lnSpc>
              <a:buNone/>
            </a:pPr>
            <a:r>
              <a:rPr lang="el-GR" sz="1100" smtClean="0">
                <a:hlinkClick r:id="rId27" action="ppaction://hlinksldjump"/>
              </a:rPr>
              <a:t>ΓΥΜΝΑΣΙΟ </a:t>
            </a:r>
            <a:r>
              <a:rPr lang="el-GR" sz="1100">
                <a:hlinkClick r:id="rId27" action="ppaction://hlinksldjump"/>
              </a:rPr>
              <a:t>ΚΑΝΤΑΝΟΥ </a:t>
            </a:r>
            <a:r>
              <a:rPr lang="el-GR" sz="1100" smtClean="0">
                <a:hlinkClick r:id="rId27" action="ppaction://hlinksldjump"/>
              </a:rPr>
              <a:t>1</a:t>
            </a:r>
            <a:r>
              <a:rPr lang="el-GR" sz="1100" smtClean="0"/>
              <a:t>43 </a:t>
            </a:r>
          </a:p>
          <a:p>
            <a:pPr marL="0" indent="0">
              <a:lnSpc>
                <a:spcPct val="150000"/>
              </a:lnSpc>
              <a:buNone/>
            </a:pPr>
            <a:r>
              <a:rPr lang="el-GR" sz="1100" smtClean="0">
                <a:hlinkClick r:id="rId28" action="ppaction://hlinksldjump"/>
              </a:rPr>
              <a:t>ΓΥΜΝΑΣΙΟ </a:t>
            </a:r>
            <a:r>
              <a:rPr lang="el-GR" sz="1100">
                <a:hlinkClick r:id="rId28" action="ppaction://hlinksldjump"/>
              </a:rPr>
              <a:t>ΚΑΝΤΑΝΟΥ 2</a:t>
            </a:r>
            <a:r>
              <a:rPr lang="el-GR" sz="1100"/>
              <a:t> 144</a:t>
            </a:r>
          </a:p>
          <a:p>
            <a:pPr marL="0" indent="0">
              <a:lnSpc>
                <a:spcPct val="150000"/>
              </a:lnSpc>
              <a:buNone/>
            </a:pPr>
            <a:r>
              <a:rPr lang="el-GR" sz="1100" smtClean="0">
                <a:hlinkClick r:id="rId29" action="ppaction://hlinksldjump"/>
              </a:rPr>
              <a:t>ΓΥΜΝΑΣΙΟ </a:t>
            </a:r>
            <a:r>
              <a:rPr lang="el-GR" sz="1100">
                <a:hlinkClick r:id="rId29" action="ppaction://hlinksldjump"/>
              </a:rPr>
              <a:t>ΚΑΝΤΑΝΟΥ </a:t>
            </a:r>
            <a:r>
              <a:rPr lang="el-GR" sz="1100" smtClean="0">
                <a:hlinkClick r:id="rId29" action="ppaction://hlinksldjump"/>
              </a:rPr>
              <a:t>3</a:t>
            </a:r>
            <a:r>
              <a:rPr lang="el-GR" sz="1100" smtClean="0"/>
              <a:t> 145</a:t>
            </a:r>
            <a:endParaRPr lang="el-GR" sz="1100"/>
          </a:p>
          <a:p>
            <a:pPr marL="0" indent="0">
              <a:lnSpc>
                <a:spcPct val="150000"/>
              </a:lnSpc>
              <a:buNone/>
            </a:pPr>
            <a:r>
              <a:rPr lang="el-GR" sz="1100" smtClean="0">
                <a:hlinkClick r:id="rId30" action="ppaction://hlinksldjump"/>
              </a:rPr>
              <a:t>ΓΥΜΝΑΣΙΟ </a:t>
            </a:r>
            <a:r>
              <a:rPr lang="el-GR" sz="1100">
                <a:hlinkClick r:id="rId30" action="ppaction://hlinksldjump"/>
              </a:rPr>
              <a:t>ΚΟΡΘΙΟΥ </a:t>
            </a:r>
            <a:r>
              <a:rPr lang="el-GR" sz="1100" smtClean="0">
                <a:hlinkClick r:id="rId30" action="ppaction://hlinksldjump"/>
              </a:rPr>
              <a:t>1</a:t>
            </a:r>
            <a:r>
              <a:rPr lang="el-GR" sz="1100" smtClean="0"/>
              <a:t> 146</a:t>
            </a:r>
            <a:endParaRPr lang="el-GR" sz="1100"/>
          </a:p>
          <a:p>
            <a:pPr marL="0" indent="0">
              <a:lnSpc>
                <a:spcPct val="150000"/>
              </a:lnSpc>
              <a:buNone/>
            </a:pPr>
            <a:r>
              <a:rPr lang="el-GR" sz="1100">
                <a:hlinkClick r:id="rId31" action="ppaction://hlinksldjump"/>
              </a:rPr>
              <a:t>ΓΥΜΝΑΣΙΟ ΚΟΡΘΙΟΥ </a:t>
            </a:r>
            <a:r>
              <a:rPr lang="el-GR" sz="1100" smtClean="0">
                <a:hlinkClick r:id="rId31" action="ppaction://hlinksldjump"/>
              </a:rPr>
              <a:t>2</a:t>
            </a:r>
            <a:r>
              <a:rPr lang="el-GR" sz="1100" smtClean="0"/>
              <a:t> 147</a:t>
            </a:r>
            <a:endParaRPr lang="el-GR" sz="1100"/>
          </a:p>
          <a:p>
            <a:pPr marL="0" indent="0">
              <a:lnSpc>
                <a:spcPct val="150000"/>
              </a:lnSpc>
              <a:buNone/>
            </a:pPr>
            <a:r>
              <a:rPr lang="el-GR" sz="1100">
                <a:hlinkClick r:id="rId32" action="ppaction://hlinksldjump"/>
              </a:rPr>
              <a:t>ΓΥΜΝΑΣΙΟ ΚΟΡΘΙΟΥ </a:t>
            </a:r>
            <a:r>
              <a:rPr lang="el-GR" sz="1100" smtClean="0">
                <a:hlinkClick r:id="rId32" action="ppaction://hlinksldjump"/>
              </a:rPr>
              <a:t>3</a:t>
            </a:r>
            <a:r>
              <a:rPr lang="el-GR" sz="1100" smtClean="0"/>
              <a:t> 148</a:t>
            </a:r>
            <a:endParaRPr lang="el-GR" sz="1100"/>
          </a:p>
          <a:p>
            <a:pPr marL="0" indent="0">
              <a:lnSpc>
                <a:spcPct val="150000"/>
              </a:lnSpc>
              <a:buNone/>
            </a:pPr>
            <a:r>
              <a:rPr lang="el-GR" sz="1100">
                <a:hlinkClick r:id="rId33" action="ppaction://hlinksldjump"/>
              </a:rPr>
              <a:t>ΓΥΜΝΑΣΙΟ ΚΟΡΘΙΟΥ </a:t>
            </a:r>
            <a:r>
              <a:rPr lang="el-GR" sz="1100" smtClean="0">
                <a:hlinkClick r:id="rId33" action="ppaction://hlinksldjump"/>
              </a:rPr>
              <a:t>4</a:t>
            </a:r>
            <a:r>
              <a:rPr lang="el-GR" sz="1100" smtClean="0"/>
              <a:t> 149</a:t>
            </a:r>
            <a:endParaRPr lang="el-GR" sz="1100"/>
          </a:p>
          <a:p>
            <a:pPr marL="0" indent="0">
              <a:lnSpc>
                <a:spcPct val="150000"/>
              </a:lnSpc>
              <a:buNone/>
            </a:pPr>
            <a:r>
              <a:rPr lang="el-GR" sz="1100">
                <a:hlinkClick r:id="rId34" action="ppaction://hlinksldjump"/>
              </a:rPr>
              <a:t>ΓΥΜΝΑΣΙΟ ΚΟΡΘΙΟΥ </a:t>
            </a:r>
            <a:r>
              <a:rPr lang="el-GR" sz="1100" smtClean="0">
                <a:hlinkClick r:id="rId34" action="ppaction://hlinksldjump"/>
              </a:rPr>
              <a:t>5</a:t>
            </a:r>
            <a:r>
              <a:rPr lang="el-GR" sz="1100" smtClean="0"/>
              <a:t> 150</a:t>
            </a:r>
            <a:endParaRPr lang="el-GR" sz="1100"/>
          </a:p>
          <a:p>
            <a:pPr marL="0" indent="0">
              <a:lnSpc>
                <a:spcPct val="150000"/>
              </a:lnSpc>
              <a:buNone/>
            </a:pPr>
            <a:r>
              <a:rPr lang="el-GR" sz="1100">
                <a:hlinkClick r:id="rId35" action="ppaction://hlinksldjump"/>
              </a:rPr>
              <a:t>ΓΥΜΝΑΣΙΟ ΚΟΥΤΣΟΥΡΑ </a:t>
            </a:r>
            <a:r>
              <a:rPr lang="el-GR" sz="1100" smtClean="0">
                <a:hlinkClick r:id="rId35" action="ppaction://hlinksldjump"/>
              </a:rPr>
              <a:t>1</a:t>
            </a:r>
            <a:r>
              <a:rPr lang="el-GR" sz="1100" smtClean="0"/>
              <a:t> 151</a:t>
            </a:r>
            <a:endParaRPr lang="el-GR" sz="1100"/>
          </a:p>
          <a:p>
            <a:pPr marL="0" indent="0">
              <a:lnSpc>
                <a:spcPct val="150000"/>
              </a:lnSpc>
              <a:buNone/>
            </a:pPr>
            <a:r>
              <a:rPr lang="el-GR" sz="1100">
                <a:hlinkClick r:id="rId36" action="ppaction://hlinksldjump"/>
              </a:rPr>
              <a:t>ΓΥΜΝΑΣΙΟ ΚΟΥΤΣΟΥΡΑ </a:t>
            </a:r>
            <a:r>
              <a:rPr lang="el-GR" sz="1100" smtClean="0">
                <a:hlinkClick r:id="rId36" action="ppaction://hlinksldjump"/>
              </a:rPr>
              <a:t>2</a:t>
            </a:r>
            <a:r>
              <a:rPr lang="el-GR" sz="1100" smtClean="0"/>
              <a:t> 152</a:t>
            </a:r>
            <a:endParaRPr lang="el-GR" sz="1100"/>
          </a:p>
          <a:p>
            <a:pPr marL="0" indent="0">
              <a:lnSpc>
                <a:spcPct val="150000"/>
              </a:lnSpc>
              <a:buNone/>
            </a:pPr>
            <a:r>
              <a:rPr lang="el-GR" sz="1100">
                <a:hlinkClick r:id="rId37" action="ppaction://hlinksldjump"/>
              </a:rPr>
              <a:t>ΓΥΜΝΑΣΙΟ ΚΟΥΤΣΟΥΡΑ </a:t>
            </a:r>
            <a:r>
              <a:rPr lang="el-GR" sz="1100" smtClean="0">
                <a:hlinkClick r:id="rId37" action="ppaction://hlinksldjump"/>
              </a:rPr>
              <a:t>3</a:t>
            </a:r>
            <a:r>
              <a:rPr lang="el-GR" sz="1100" smtClean="0"/>
              <a:t> 153</a:t>
            </a:r>
            <a:endParaRPr lang="el-GR" sz="1100"/>
          </a:p>
          <a:p>
            <a:pPr marL="0" indent="0">
              <a:lnSpc>
                <a:spcPct val="150000"/>
              </a:lnSpc>
              <a:buNone/>
            </a:pPr>
            <a:r>
              <a:rPr lang="el-GR" sz="1100">
                <a:hlinkClick r:id="rId38" action="ppaction://hlinksldjump"/>
              </a:rPr>
              <a:t>ΓΥΜΝΑΣΙΟ </a:t>
            </a:r>
            <a:r>
              <a:rPr lang="el-GR" sz="1100" smtClean="0">
                <a:hlinkClick r:id="rId38" action="ppaction://hlinksldjump"/>
              </a:rPr>
              <a:t>ΚΡΙΤΣΑΣ</a:t>
            </a:r>
            <a:r>
              <a:rPr lang="el-GR" sz="1100" smtClean="0"/>
              <a:t> 154</a:t>
            </a:r>
            <a:endParaRPr lang="el-GR" sz="1100"/>
          </a:p>
          <a:p>
            <a:pPr marL="0" indent="0">
              <a:lnSpc>
                <a:spcPct val="150000"/>
              </a:lnSpc>
              <a:buNone/>
            </a:pPr>
            <a:r>
              <a:rPr lang="el-GR" sz="1100">
                <a:hlinkClick r:id="rId39" action="ppaction://hlinksldjump"/>
              </a:rPr>
              <a:t>ΓΥΜΝΑΣΙΟ </a:t>
            </a:r>
            <a:r>
              <a:rPr lang="el-GR" sz="1100" smtClean="0">
                <a:hlinkClick r:id="rId39" action="ppaction://hlinksldjump"/>
              </a:rPr>
              <a:t>ΚΥΘΗΡΩΝ</a:t>
            </a:r>
            <a:r>
              <a:rPr lang="el-GR" sz="1100" smtClean="0"/>
              <a:t> 155</a:t>
            </a:r>
            <a:endParaRPr lang="el-GR" sz="1100"/>
          </a:p>
          <a:p>
            <a:pPr marL="0" indent="0">
              <a:lnSpc>
                <a:spcPct val="150000"/>
              </a:lnSpc>
              <a:buNone/>
            </a:pPr>
            <a:r>
              <a:rPr lang="el-GR" sz="1100">
                <a:hlinkClick r:id="rId40" action="ppaction://hlinksldjump"/>
              </a:rPr>
              <a:t>ΓΥΜΝΑΣΙΟ ΛΑΜΠΕΙΑΣ </a:t>
            </a:r>
            <a:r>
              <a:rPr lang="el-GR" sz="1100" smtClean="0">
                <a:hlinkClick r:id="rId40" action="ppaction://hlinksldjump"/>
              </a:rPr>
              <a:t>1</a:t>
            </a:r>
            <a:r>
              <a:rPr lang="el-GR" sz="1100" smtClean="0"/>
              <a:t> 156</a:t>
            </a:r>
            <a:endParaRPr lang="el-GR" sz="1100"/>
          </a:p>
          <a:p>
            <a:pPr marL="0" indent="0">
              <a:lnSpc>
                <a:spcPct val="150000"/>
              </a:lnSpc>
              <a:buNone/>
            </a:pPr>
            <a:r>
              <a:rPr lang="el-GR" sz="1100">
                <a:hlinkClick r:id="rId41" action="ppaction://hlinksldjump"/>
              </a:rPr>
              <a:t>ΓΥΜΝΑΣΙΟ ΛΑΜΠΕΙΑΣ </a:t>
            </a:r>
            <a:r>
              <a:rPr lang="el-GR" sz="1100" smtClean="0">
                <a:hlinkClick r:id="rId41" action="ppaction://hlinksldjump"/>
              </a:rPr>
              <a:t>2</a:t>
            </a:r>
            <a:r>
              <a:rPr lang="el-GR" sz="1100" smtClean="0"/>
              <a:t> 157</a:t>
            </a:r>
            <a:endParaRPr lang="el-GR" sz="1100"/>
          </a:p>
          <a:p>
            <a:pPr marL="0" indent="0">
              <a:lnSpc>
                <a:spcPct val="150000"/>
              </a:lnSpc>
              <a:buNone/>
            </a:pPr>
            <a:r>
              <a:rPr lang="el-GR" sz="1100">
                <a:hlinkClick r:id="rId42" action="ppaction://hlinksldjump"/>
              </a:rPr>
              <a:t>ΓΥΜΝΑΣΙΟ ΛΕΟΝΤΑΡΙΟΥ </a:t>
            </a:r>
            <a:r>
              <a:rPr lang="el-GR" sz="1100" smtClean="0">
                <a:hlinkClick r:id="rId42" action="ppaction://hlinksldjump"/>
              </a:rPr>
              <a:t>ΚΑΡΔΙΤΣΑΣ</a:t>
            </a:r>
            <a:r>
              <a:rPr lang="el-GR" sz="1100" smtClean="0"/>
              <a:t> 158</a:t>
            </a:r>
            <a:endParaRPr lang="el-GR" sz="1100"/>
          </a:p>
          <a:p>
            <a:pPr marL="0" indent="0">
              <a:lnSpc>
                <a:spcPct val="150000"/>
              </a:lnSpc>
              <a:buNone/>
            </a:pPr>
            <a:r>
              <a:rPr lang="el-GR" sz="1100">
                <a:hlinkClick r:id="rId43" action="ppaction://hlinksldjump"/>
              </a:rPr>
              <a:t>ΓΥΜΝΑΣΙΟ ΛΕΥΚΙΜΜΗΣ </a:t>
            </a:r>
            <a:r>
              <a:rPr lang="el-GR" sz="1100" smtClean="0">
                <a:hlinkClick r:id="rId43" action="ppaction://hlinksldjump"/>
              </a:rPr>
              <a:t>&amp; ΓΥΜΝΑΣΙΟ  ΜΕ ΛΤ ΑΡΓΥΡΑΔΩΝ1</a:t>
            </a:r>
            <a:r>
              <a:rPr lang="el-GR" sz="1100" smtClean="0"/>
              <a:t> 159</a:t>
            </a:r>
            <a:endParaRPr lang="el-GR" sz="1100"/>
          </a:p>
          <a:p>
            <a:pPr marL="0" indent="0">
              <a:lnSpc>
                <a:spcPct val="150000"/>
              </a:lnSpc>
              <a:buNone/>
            </a:pPr>
            <a:r>
              <a:rPr lang="el-GR" sz="1100">
                <a:hlinkClick r:id="rId44" action="ppaction://hlinksldjump"/>
              </a:rPr>
              <a:t>ΓΥΜΝΑΣΙΟ ΛΕΥΚΙΜΜΗΣ </a:t>
            </a:r>
            <a:r>
              <a:rPr lang="el-GR" sz="1100" smtClean="0">
                <a:hlinkClick r:id="rId44" action="ppaction://hlinksldjump"/>
              </a:rPr>
              <a:t>&amp; ΓΥΜΝΑΣΙΟ  ΜΕ ΛΤ ΑΡΓΥΡΑΔΩΝ 2</a:t>
            </a:r>
            <a:r>
              <a:rPr lang="el-GR" sz="1100" smtClean="0"/>
              <a:t> 160</a:t>
            </a:r>
            <a:endParaRPr lang="el-GR" sz="1100"/>
          </a:p>
          <a:p>
            <a:pPr marL="0" indent="0">
              <a:lnSpc>
                <a:spcPct val="150000"/>
              </a:lnSpc>
              <a:buNone/>
            </a:pPr>
            <a:r>
              <a:rPr lang="el-GR" sz="1100">
                <a:hlinkClick r:id="rId45" action="ppaction://hlinksldjump"/>
              </a:rPr>
              <a:t>ΓΥΜΝΑΣΙΟ ΛΕΥΚΙΜΜΗΣ </a:t>
            </a:r>
            <a:r>
              <a:rPr lang="el-GR" sz="1100" smtClean="0">
                <a:hlinkClick r:id="rId45" action="ppaction://hlinksldjump"/>
              </a:rPr>
              <a:t>3</a:t>
            </a:r>
            <a:r>
              <a:rPr lang="el-GR" sz="1100" smtClean="0"/>
              <a:t> 161</a:t>
            </a:r>
            <a:endParaRPr lang="el-GR" sz="1100"/>
          </a:p>
          <a:p>
            <a:pPr marL="0" indent="0">
              <a:lnSpc>
                <a:spcPct val="150000"/>
              </a:lnSpc>
              <a:buNone/>
            </a:pPr>
            <a:r>
              <a:rPr lang="el-GR" sz="1100">
                <a:hlinkClick r:id="rId46" action="ppaction://hlinksldjump"/>
              </a:rPr>
              <a:t>ΓΥΜΝΑΣΙΟ ΛΕΥΚΟΠΗΓΗΣ </a:t>
            </a:r>
            <a:r>
              <a:rPr lang="el-GR" sz="1100" smtClean="0">
                <a:hlinkClick r:id="rId46" action="ppaction://hlinksldjump"/>
              </a:rPr>
              <a:t>ΚΟΖΑΝΗΣ</a:t>
            </a:r>
            <a:r>
              <a:rPr lang="el-GR" sz="1100" smtClean="0"/>
              <a:t> 162</a:t>
            </a:r>
            <a:endParaRPr lang="el-GR" sz="1100"/>
          </a:p>
          <a:p>
            <a:pPr marL="0" indent="0">
              <a:lnSpc>
                <a:spcPct val="150000"/>
              </a:lnSpc>
              <a:buNone/>
            </a:pPr>
            <a:r>
              <a:rPr lang="el-GR" sz="1100">
                <a:hlinkClick r:id="rId47" action="ppaction://hlinksldjump"/>
              </a:rPr>
              <a:t>ΓΥΜΝΑΣΙΟ </a:t>
            </a:r>
            <a:r>
              <a:rPr lang="el-GR" sz="1100" smtClean="0">
                <a:hlinkClick r:id="rId47" action="ppaction://hlinksldjump"/>
              </a:rPr>
              <a:t>ΛΕΧΑΙΝΩΝ</a:t>
            </a:r>
            <a:r>
              <a:rPr lang="el-GR" sz="1100" smtClean="0"/>
              <a:t> 163</a:t>
            </a:r>
            <a:endParaRPr lang="el-GR" sz="1100"/>
          </a:p>
          <a:p>
            <a:pPr marL="0" indent="0">
              <a:lnSpc>
                <a:spcPct val="150000"/>
              </a:lnSpc>
              <a:buNone/>
            </a:pPr>
            <a:r>
              <a:rPr lang="el-GR" sz="1100">
                <a:hlinkClick r:id="rId48" action="ppaction://hlinksldjump"/>
              </a:rPr>
              <a:t>ΓΥΜΝΑΣΙΟ ΛΗΞΟΥΡΙΟΥ </a:t>
            </a:r>
            <a:r>
              <a:rPr lang="el-GR" sz="1100" smtClean="0">
                <a:hlinkClick r:id="rId48" action="ppaction://hlinksldjump"/>
              </a:rPr>
              <a:t>1</a:t>
            </a:r>
            <a:r>
              <a:rPr lang="el-GR" sz="1100" smtClean="0"/>
              <a:t> 164</a:t>
            </a:r>
            <a:endParaRPr lang="el-GR" sz="1100"/>
          </a:p>
          <a:p>
            <a:pPr marL="0" indent="0">
              <a:lnSpc>
                <a:spcPct val="150000"/>
              </a:lnSpc>
              <a:buNone/>
            </a:pPr>
            <a:r>
              <a:rPr lang="el-GR" sz="1100">
                <a:hlinkClick r:id="rId49" action="ppaction://hlinksldjump"/>
              </a:rPr>
              <a:t>ΓΥΜΝΑΣΙΟ ΛΗΞΟΥΡΙΟΥ </a:t>
            </a:r>
            <a:r>
              <a:rPr lang="el-GR" sz="1100" smtClean="0">
                <a:hlinkClick r:id="rId49" action="ppaction://hlinksldjump"/>
              </a:rPr>
              <a:t>2</a:t>
            </a:r>
            <a:r>
              <a:rPr lang="el-GR" sz="1100" smtClean="0"/>
              <a:t> 165</a:t>
            </a:r>
            <a:endParaRPr lang="el-GR" sz="1100"/>
          </a:p>
          <a:p>
            <a:pPr marL="0" indent="0">
              <a:lnSpc>
                <a:spcPct val="150000"/>
              </a:lnSpc>
              <a:buNone/>
            </a:pPr>
            <a:r>
              <a:rPr lang="el-GR" sz="1100">
                <a:hlinkClick r:id="rId50" action="ppaction://hlinksldjump"/>
              </a:rPr>
              <a:t>ΓΥΜΝΑΣΙΟ ΛΙΒΑΔΙΟΥ </a:t>
            </a:r>
            <a:r>
              <a:rPr lang="el-GR" sz="1100" smtClean="0">
                <a:hlinkClick r:id="rId50" action="ppaction://hlinksldjump"/>
              </a:rPr>
              <a:t>ΛΑΡΙΣΑΣ</a:t>
            </a:r>
            <a:r>
              <a:rPr lang="el-GR" sz="1100" smtClean="0"/>
              <a:t> 166</a:t>
            </a:r>
            <a:endParaRPr lang="el-GR" sz="1100"/>
          </a:p>
          <a:p>
            <a:pPr marL="0" indent="0">
              <a:lnSpc>
                <a:spcPct val="150000"/>
              </a:lnSpc>
              <a:buNone/>
            </a:pPr>
            <a:r>
              <a:rPr lang="el-GR" sz="1100">
                <a:hlinkClick r:id="rId51" action="ppaction://hlinksldjump"/>
              </a:rPr>
              <a:t>ΓΥΜΝΑΣΙΟ ΛΟΥΡΟΥ </a:t>
            </a:r>
            <a:r>
              <a:rPr lang="el-GR" sz="1100" smtClean="0">
                <a:hlinkClick r:id="rId51" action="ppaction://hlinksldjump"/>
              </a:rPr>
              <a:t>ΠΡΕΒΕΖΑΣ</a:t>
            </a:r>
            <a:r>
              <a:rPr lang="el-GR" sz="1100" smtClean="0"/>
              <a:t> 167</a:t>
            </a:r>
            <a:endParaRPr lang="el-GR" sz="1100"/>
          </a:p>
          <a:p>
            <a:pPr marL="0" indent="0">
              <a:lnSpc>
                <a:spcPct val="150000"/>
              </a:lnSpc>
              <a:buNone/>
            </a:pPr>
            <a:r>
              <a:rPr lang="el-GR" sz="1100">
                <a:hlinkClick r:id="rId52" action="ppaction://hlinksldjump"/>
              </a:rPr>
              <a:t>ΓΥΜΝΑΣΙΟ </a:t>
            </a:r>
            <a:r>
              <a:rPr lang="el-GR" sz="1100" smtClean="0">
                <a:hlinkClick r:id="rId52" action="ppaction://hlinksldjump"/>
              </a:rPr>
              <a:t>ΛΟΥΡΟΥ</a:t>
            </a:r>
            <a:r>
              <a:rPr lang="el-GR" sz="1100" smtClean="0"/>
              <a:t> 168</a:t>
            </a:r>
            <a:endParaRPr lang="el-GR" sz="1100"/>
          </a:p>
          <a:p>
            <a:pPr marL="0" indent="0">
              <a:lnSpc>
                <a:spcPct val="150000"/>
              </a:lnSpc>
              <a:buNone/>
            </a:pPr>
            <a:r>
              <a:rPr lang="el-GR" sz="1100">
                <a:hlinkClick r:id="rId53" action="ppaction://hlinksldjump"/>
              </a:rPr>
              <a:t>ΓΥΜΝΑΣΙΟ ΛΟΥΤΡΑΚΙΟΥ </a:t>
            </a:r>
            <a:r>
              <a:rPr lang="el-GR" sz="1100" smtClean="0">
                <a:hlinkClick r:id="rId53" action="ppaction://hlinksldjump"/>
              </a:rPr>
              <a:t>1</a:t>
            </a:r>
            <a:r>
              <a:rPr lang="el-GR" sz="1100" smtClean="0"/>
              <a:t> 169</a:t>
            </a:r>
            <a:endParaRPr lang="el-GR" sz="1100"/>
          </a:p>
          <a:p>
            <a:pPr marL="0" indent="0">
              <a:lnSpc>
                <a:spcPct val="150000"/>
              </a:lnSpc>
              <a:buNone/>
            </a:pPr>
            <a:r>
              <a:rPr lang="el-GR" sz="1100">
                <a:hlinkClick r:id="rId54" action="ppaction://hlinksldjump"/>
              </a:rPr>
              <a:t>ΓΥΜΝΑΣΙΟ ΛΟΥΤΡΑΚΙΟΥ </a:t>
            </a:r>
            <a:r>
              <a:rPr lang="el-GR" sz="1100" smtClean="0">
                <a:hlinkClick r:id="rId54" action="ppaction://hlinksldjump"/>
              </a:rPr>
              <a:t>2</a:t>
            </a:r>
            <a:r>
              <a:rPr lang="el-GR" sz="1100" smtClean="0"/>
              <a:t> 170</a:t>
            </a:r>
            <a:endParaRPr lang="el-GR" sz="1100"/>
          </a:p>
          <a:p>
            <a:pPr marL="0" indent="0">
              <a:lnSpc>
                <a:spcPct val="150000"/>
              </a:lnSpc>
              <a:buNone/>
            </a:pPr>
            <a:r>
              <a:rPr lang="el-GR" sz="1100">
                <a:hlinkClick r:id="rId55" action="ppaction://hlinksldjump"/>
              </a:rPr>
              <a:t>ΓΥΜΝΑΣΙΟ ΛΟΥΤΡΑΚΙΟΥ </a:t>
            </a:r>
            <a:r>
              <a:rPr lang="el-GR" sz="1100" smtClean="0">
                <a:hlinkClick r:id="rId55" action="ppaction://hlinksldjump"/>
              </a:rPr>
              <a:t>3</a:t>
            </a:r>
            <a:r>
              <a:rPr lang="el-GR" sz="1100" smtClean="0"/>
              <a:t> 171</a:t>
            </a:r>
            <a:endParaRPr lang="el-GR" sz="1100"/>
          </a:p>
          <a:p>
            <a:pPr marL="0" indent="0">
              <a:lnSpc>
                <a:spcPct val="150000"/>
              </a:lnSpc>
              <a:buNone/>
            </a:pPr>
            <a:r>
              <a:rPr lang="el-GR" sz="1100">
                <a:hlinkClick r:id="rId56" action="ppaction://hlinksldjump"/>
              </a:rPr>
              <a:t>ΓΥΜΝΑΣΙΟ </a:t>
            </a:r>
            <a:r>
              <a:rPr lang="el-GR" sz="1100" smtClean="0">
                <a:hlinkClick r:id="rId56" action="ppaction://hlinksldjump"/>
              </a:rPr>
              <a:t>ΜΑΡΓΑΡΙΤΙΟΥ</a:t>
            </a:r>
            <a:r>
              <a:rPr lang="el-GR" sz="1100" smtClean="0"/>
              <a:t> 172</a:t>
            </a:r>
            <a:endParaRPr lang="el-GR" sz="1100"/>
          </a:p>
          <a:p>
            <a:pPr marL="0" indent="0">
              <a:lnSpc>
                <a:spcPct val="150000"/>
              </a:lnSpc>
              <a:buNone/>
            </a:pPr>
            <a:endParaRPr lang="el-GR" sz="1100"/>
          </a:p>
        </p:txBody>
      </p:sp>
      <p:sp>
        <p:nvSpPr>
          <p:cNvPr id="12" name="Θέση αριθμού διαφάνειας 11"/>
          <p:cNvSpPr>
            <a:spLocks noGrp="1"/>
          </p:cNvSpPr>
          <p:nvPr>
            <p:ph type="sldNum" sz="quarter" idx="12"/>
          </p:nvPr>
        </p:nvSpPr>
        <p:spPr/>
        <p:txBody>
          <a:bodyPr/>
          <a:lstStyle/>
          <a:p>
            <a:fld id="{F01C9CC5-AB48-4580-9857-14B09E7A398D}" type="slidenum">
              <a:rPr lang="el-GR" smtClean="0"/>
              <a:t>5</a:t>
            </a:fld>
            <a:endParaRPr lang="el-GR"/>
          </a:p>
        </p:txBody>
      </p:sp>
    </p:spTree>
    <p:extLst>
      <p:ext uri="{BB962C8B-B14F-4D97-AF65-F5344CB8AC3E}">
        <p14:creationId xmlns:p14="http://schemas.microsoft.com/office/powerpoint/2010/main" val="226514192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p:cNvSpPr>
            <a:spLocks noGrp="1"/>
          </p:cNvSpPr>
          <p:nvPr>
            <p:ph type="title"/>
          </p:nvPr>
        </p:nvSpPr>
        <p:spPr/>
        <p:txBody>
          <a:bodyPr>
            <a:normAutofit/>
          </a:bodyPr>
          <a:lstStyle/>
          <a:p>
            <a:pPr algn="ctr"/>
            <a:r>
              <a:rPr lang="el-GR" sz="2000" b="1" smtClean="0"/>
              <a:t>ΠΙΝΑΚΑΣ </a:t>
            </a:r>
            <a:r>
              <a:rPr lang="el-GR" sz="2000" b="1" smtClean="0">
                <a:effectLst/>
              </a:rPr>
              <a:t>ΠΕΡΙΕΧΟΜΕΝΩΝ</a:t>
            </a:r>
            <a:endParaRPr lang="el-GR" sz="2000" b="1">
              <a:effectLst/>
            </a:endParaRPr>
          </a:p>
        </p:txBody>
      </p:sp>
      <p:sp>
        <p:nvSpPr>
          <p:cNvPr id="3" name="Θέση περιεχομένου 2"/>
          <p:cNvSpPr>
            <a:spLocks noGrp="1"/>
          </p:cNvSpPr>
          <p:nvPr>
            <p:ph sz="quarter" idx="2"/>
          </p:nvPr>
        </p:nvSpPr>
        <p:spPr>
          <a:xfrm>
            <a:off x="827584" y="1052736"/>
            <a:ext cx="3312368" cy="5616624"/>
          </a:xfrm>
        </p:spPr>
        <p:txBody>
          <a:bodyPr>
            <a:normAutofit/>
          </a:bodyPr>
          <a:lstStyle/>
          <a:p>
            <a:pPr marL="0" indent="0">
              <a:buNone/>
            </a:pPr>
            <a:r>
              <a:rPr lang="el-GR" sz="1000">
                <a:hlinkClick r:id="rId2" action="ppaction://hlinksldjump"/>
              </a:rPr>
              <a:t>ΓΥΜΝΑΣΙΟ ΜΕΓΑΛΟΥ ΕΥΥΔΡΙΟΥ </a:t>
            </a:r>
            <a:r>
              <a:rPr lang="el-GR" sz="1000" smtClean="0">
                <a:hlinkClick r:id="rId2" action="ppaction://hlinksldjump"/>
              </a:rPr>
              <a:t>ΦΑΡΣΑΛΩΝ</a:t>
            </a:r>
            <a:r>
              <a:rPr lang="el-GR" sz="1000" smtClean="0"/>
              <a:t> 173</a:t>
            </a:r>
            <a:endParaRPr lang="el-GR" sz="1000"/>
          </a:p>
          <a:p>
            <a:pPr marL="0" indent="0">
              <a:buNone/>
            </a:pPr>
            <a:r>
              <a:rPr lang="el-GR" sz="1000">
                <a:hlinkClick r:id="rId3" action="ppaction://hlinksldjump"/>
              </a:rPr>
              <a:t>ΓΥΜΝΑΣΙΟ ΜΕΓΑΛΟΧΩΡΙΟΥ </a:t>
            </a:r>
            <a:r>
              <a:rPr lang="el-GR" sz="1000" smtClean="0">
                <a:hlinkClick r:id="rId3" action="ppaction://hlinksldjump"/>
              </a:rPr>
              <a:t>ΤΡΙΚΑΛΩΝ</a:t>
            </a:r>
            <a:r>
              <a:rPr lang="el-GR" sz="1000" smtClean="0"/>
              <a:t> 174</a:t>
            </a:r>
            <a:endParaRPr lang="el-GR" sz="1000"/>
          </a:p>
          <a:p>
            <a:pPr marL="0" indent="0">
              <a:buNone/>
            </a:pPr>
            <a:r>
              <a:rPr lang="el-GR" sz="1000">
                <a:hlinkClick r:id="rId4" action="ppaction://hlinksldjump"/>
              </a:rPr>
              <a:t>ΓΥΜΝΑΣΙΟ ΜΟΥΡΙΩΝ </a:t>
            </a:r>
            <a:r>
              <a:rPr lang="el-GR" sz="1000" smtClean="0">
                <a:hlinkClick r:id="rId4" action="ppaction://hlinksldjump"/>
              </a:rPr>
              <a:t>ΚΙΛΚΙΣ</a:t>
            </a:r>
            <a:r>
              <a:rPr lang="el-GR" sz="1000" smtClean="0"/>
              <a:t> 175</a:t>
            </a:r>
            <a:endParaRPr lang="el-GR" sz="1000"/>
          </a:p>
          <a:p>
            <a:pPr marL="0" indent="0">
              <a:buNone/>
            </a:pPr>
            <a:r>
              <a:rPr lang="el-GR" sz="1000" smtClean="0">
                <a:hlinkClick r:id="rId5" action="ppaction://hlinksldjump"/>
              </a:rPr>
              <a:t>ΓΥΜΝΑΣΙΟ </a:t>
            </a:r>
            <a:r>
              <a:rPr lang="el-GR" sz="1000">
                <a:hlinkClick r:id="rId5" action="ppaction://hlinksldjump"/>
              </a:rPr>
              <a:t>ΝΕΑΣ ΚΙΟΥ </a:t>
            </a:r>
            <a:r>
              <a:rPr lang="el-GR" sz="1000" smtClean="0">
                <a:hlinkClick r:id="rId5" action="ppaction://hlinksldjump"/>
              </a:rPr>
              <a:t>1</a:t>
            </a:r>
            <a:r>
              <a:rPr lang="el-GR" sz="1000" smtClean="0"/>
              <a:t> 176</a:t>
            </a:r>
            <a:endParaRPr lang="el-GR" sz="1000"/>
          </a:p>
          <a:p>
            <a:pPr marL="0" indent="0">
              <a:buNone/>
            </a:pPr>
            <a:r>
              <a:rPr lang="el-GR" sz="1000">
                <a:hlinkClick r:id="rId6" action="ppaction://hlinksldjump"/>
              </a:rPr>
              <a:t>ΓΥΜΝΑΣΙΟ ΝΕΑΣ ΚΙΟΥ </a:t>
            </a:r>
            <a:r>
              <a:rPr lang="el-GR" sz="1000" smtClean="0">
                <a:hlinkClick r:id="rId6" action="ppaction://hlinksldjump"/>
              </a:rPr>
              <a:t>2</a:t>
            </a:r>
            <a:r>
              <a:rPr lang="el-GR" sz="1000" smtClean="0"/>
              <a:t> 177</a:t>
            </a:r>
            <a:endParaRPr lang="el-GR" sz="1000"/>
          </a:p>
          <a:p>
            <a:pPr marL="0" indent="0">
              <a:buNone/>
            </a:pPr>
            <a:r>
              <a:rPr lang="el-GR" sz="1000">
                <a:hlinkClick r:id="rId7" action="ppaction://hlinksldjump"/>
              </a:rPr>
              <a:t>ΓΥΜΝΑΣΙΟ ΝΕΑΣ ΤΡΙΓΛΙΑΣ </a:t>
            </a:r>
            <a:r>
              <a:rPr lang="el-GR" sz="1000" smtClean="0">
                <a:hlinkClick r:id="rId7" action="ppaction://hlinksldjump"/>
              </a:rPr>
              <a:t>1</a:t>
            </a:r>
            <a:r>
              <a:rPr lang="el-GR" sz="1000" smtClean="0"/>
              <a:t> 178</a:t>
            </a:r>
            <a:endParaRPr lang="el-GR" sz="1000"/>
          </a:p>
          <a:p>
            <a:pPr marL="0" indent="0">
              <a:buNone/>
            </a:pPr>
            <a:r>
              <a:rPr lang="el-GR" sz="1000">
                <a:hlinkClick r:id="rId8" action="ppaction://hlinksldjump"/>
              </a:rPr>
              <a:t>ΓΥΜΝΑΣΙΟ ΝΕΑΣ ΤΡΙΓΛΙΑΣ </a:t>
            </a:r>
            <a:r>
              <a:rPr lang="el-GR" sz="1000" smtClean="0">
                <a:hlinkClick r:id="rId8" action="ppaction://hlinksldjump"/>
              </a:rPr>
              <a:t>2</a:t>
            </a:r>
            <a:r>
              <a:rPr lang="el-GR" sz="1000" smtClean="0"/>
              <a:t> 179</a:t>
            </a:r>
            <a:endParaRPr lang="el-GR" sz="1000"/>
          </a:p>
          <a:p>
            <a:pPr marL="0" indent="0">
              <a:buNone/>
            </a:pPr>
            <a:r>
              <a:rPr lang="el-GR" sz="1000">
                <a:hlinkClick r:id="rId9" action="ppaction://hlinksldjump"/>
              </a:rPr>
              <a:t>ΓΥΜΝΑΣΙΟ ΝΕΑΣ ΤΡΙΓΛΙΑΣ </a:t>
            </a:r>
            <a:r>
              <a:rPr lang="el-GR" sz="1000" smtClean="0">
                <a:hlinkClick r:id="rId9" action="ppaction://hlinksldjump"/>
              </a:rPr>
              <a:t>3</a:t>
            </a:r>
            <a:r>
              <a:rPr lang="el-GR" sz="1000" smtClean="0"/>
              <a:t> 180</a:t>
            </a:r>
            <a:endParaRPr lang="el-GR" sz="1000"/>
          </a:p>
          <a:p>
            <a:pPr marL="0" indent="0">
              <a:buNone/>
            </a:pPr>
            <a:r>
              <a:rPr lang="el-GR" sz="1000">
                <a:hlinkClick r:id="rId10" action="ppaction://hlinksldjump"/>
              </a:rPr>
              <a:t>ΓΥΜΝΑΣΙΟ ΝΕΑΣ ΤΡΙΓΛΙΑΣ </a:t>
            </a:r>
            <a:r>
              <a:rPr lang="el-GR" sz="1000" smtClean="0">
                <a:hlinkClick r:id="rId10" action="ppaction://hlinksldjump"/>
              </a:rPr>
              <a:t>4</a:t>
            </a:r>
            <a:r>
              <a:rPr lang="el-GR" sz="1000" smtClean="0"/>
              <a:t> 181</a:t>
            </a:r>
            <a:endParaRPr lang="el-GR" sz="1000"/>
          </a:p>
          <a:p>
            <a:pPr marL="0" indent="0">
              <a:buNone/>
            </a:pPr>
            <a:r>
              <a:rPr lang="el-GR" sz="1000">
                <a:hlinkClick r:id="rId11" action="ppaction://hlinksldjump"/>
              </a:rPr>
              <a:t>ΓΥΜΝΑΣΙΟ ΝΕΑΣ ΤΡΙΓΛΙΑΣ </a:t>
            </a:r>
            <a:r>
              <a:rPr lang="el-GR" sz="1000" smtClean="0">
                <a:hlinkClick r:id="rId11" action="ppaction://hlinksldjump"/>
              </a:rPr>
              <a:t>5</a:t>
            </a:r>
            <a:r>
              <a:rPr lang="el-GR" sz="1000" smtClean="0"/>
              <a:t> 182</a:t>
            </a:r>
            <a:endParaRPr lang="el-GR" sz="1000"/>
          </a:p>
          <a:p>
            <a:pPr marL="0" indent="0">
              <a:buNone/>
            </a:pPr>
            <a:r>
              <a:rPr lang="el-GR" sz="1000">
                <a:hlinkClick r:id="rId12" action="ppaction://hlinksldjump"/>
              </a:rPr>
              <a:t>ΓΥΜΝΑΣΙΟ ΝΕΑΣ </a:t>
            </a:r>
            <a:r>
              <a:rPr lang="el-GR" sz="1000" smtClean="0">
                <a:hlinkClick r:id="rId12" action="ppaction://hlinksldjump"/>
              </a:rPr>
              <a:t>ΦΩΚΑΙΑΣ</a:t>
            </a:r>
            <a:r>
              <a:rPr lang="el-GR" sz="1000" smtClean="0"/>
              <a:t> 183</a:t>
            </a:r>
            <a:endParaRPr lang="el-GR" sz="1000"/>
          </a:p>
          <a:p>
            <a:pPr marL="0" indent="0">
              <a:buNone/>
            </a:pPr>
            <a:r>
              <a:rPr lang="el-GR" sz="1000">
                <a:hlinkClick r:id="rId13" action="ppaction://hlinksldjump"/>
              </a:rPr>
              <a:t>ΓΥΜΝΑΣΙΟ ΝΕΜΕΑΣ </a:t>
            </a:r>
            <a:r>
              <a:rPr lang="el-GR" sz="1000" smtClean="0">
                <a:hlinkClick r:id="rId13" action="ppaction://hlinksldjump"/>
              </a:rPr>
              <a:t>1</a:t>
            </a:r>
            <a:r>
              <a:rPr lang="el-GR" sz="1000" smtClean="0"/>
              <a:t> 184</a:t>
            </a:r>
            <a:endParaRPr lang="el-GR" sz="1000"/>
          </a:p>
          <a:p>
            <a:pPr marL="0" indent="0">
              <a:buNone/>
            </a:pPr>
            <a:r>
              <a:rPr lang="el-GR" sz="1000">
                <a:hlinkClick r:id="rId14" action="ppaction://hlinksldjump"/>
              </a:rPr>
              <a:t>ΓΥΜΝΑΣΙΟ ΝΕΜΕΑΣ </a:t>
            </a:r>
            <a:r>
              <a:rPr lang="el-GR" sz="1000" smtClean="0">
                <a:hlinkClick r:id="rId14" action="ppaction://hlinksldjump"/>
              </a:rPr>
              <a:t>2</a:t>
            </a:r>
            <a:r>
              <a:rPr lang="el-GR" sz="1000" smtClean="0"/>
              <a:t> 185</a:t>
            </a:r>
            <a:endParaRPr lang="el-GR" sz="1000"/>
          </a:p>
          <a:p>
            <a:pPr marL="0" indent="0">
              <a:buNone/>
            </a:pPr>
            <a:r>
              <a:rPr lang="el-GR" sz="1000">
                <a:hlinkClick r:id="rId15" action="ppaction://hlinksldjump"/>
              </a:rPr>
              <a:t>ΓΥΜΝΑΣΙΟ ΝΕΟΥ </a:t>
            </a:r>
            <a:r>
              <a:rPr lang="el-GR" sz="1000" smtClean="0">
                <a:hlinkClick r:id="rId15" action="ppaction://hlinksldjump"/>
              </a:rPr>
              <a:t>ΓΥΝΑΙΚΟΚΑΣΤΡΟΥ</a:t>
            </a:r>
            <a:r>
              <a:rPr lang="el-GR" sz="1000" smtClean="0"/>
              <a:t> 186</a:t>
            </a:r>
            <a:endParaRPr lang="el-GR" sz="1000"/>
          </a:p>
          <a:p>
            <a:pPr marL="0" indent="0">
              <a:buNone/>
            </a:pPr>
            <a:r>
              <a:rPr lang="el-GR" sz="1000">
                <a:hlinkClick r:id="rId16" action="ppaction://hlinksldjump"/>
              </a:rPr>
              <a:t>ΓΥΜΝΑΣΙΟ ΟΙΝΟΦΥΤΩΝ </a:t>
            </a:r>
            <a:r>
              <a:rPr lang="el-GR" sz="1000" smtClean="0">
                <a:hlinkClick r:id="rId16" action="ppaction://hlinksldjump"/>
              </a:rPr>
              <a:t>1</a:t>
            </a:r>
            <a:r>
              <a:rPr lang="el-GR" sz="1000" smtClean="0"/>
              <a:t> 187</a:t>
            </a:r>
            <a:endParaRPr lang="el-GR" sz="1000"/>
          </a:p>
          <a:p>
            <a:pPr marL="0" indent="0">
              <a:buNone/>
            </a:pPr>
            <a:r>
              <a:rPr lang="el-GR" sz="1000">
                <a:hlinkClick r:id="rId17" action="ppaction://hlinksldjump"/>
              </a:rPr>
              <a:t>ΓΥΜΝΑΣΙΟ ΟΙΝΟΦΥΤΩΝ </a:t>
            </a:r>
            <a:r>
              <a:rPr lang="el-GR" sz="1000" smtClean="0">
                <a:hlinkClick r:id="rId17" action="ppaction://hlinksldjump"/>
              </a:rPr>
              <a:t>2</a:t>
            </a:r>
            <a:r>
              <a:rPr lang="el-GR" sz="1000" smtClean="0"/>
              <a:t> 188</a:t>
            </a:r>
            <a:endParaRPr lang="el-GR" sz="1000"/>
          </a:p>
          <a:p>
            <a:pPr marL="0" indent="0">
              <a:buNone/>
            </a:pPr>
            <a:r>
              <a:rPr lang="el-GR" sz="1000">
                <a:hlinkClick r:id="rId18" action="ppaction://hlinksldjump"/>
              </a:rPr>
              <a:t>ΓΥΜΝΑΣΙΟ ΠΑΡΑΛΙΑΣ ΚΑΛΑΜΑΤΑΣ </a:t>
            </a:r>
            <a:r>
              <a:rPr lang="el-GR" sz="1000" smtClean="0">
                <a:hlinkClick r:id="rId18" action="ppaction://hlinksldjump"/>
              </a:rPr>
              <a:t>1</a:t>
            </a:r>
            <a:r>
              <a:rPr lang="el-GR" sz="1000" smtClean="0"/>
              <a:t> 189</a:t>
            </a:r>
            <a:endParaRPr lang="el-GR" sz="1000"/>
          </a:p>
          <a:p>
            <a:pPr marL="0" indent="0">
              <a:buNone/>
            </a:pPr>
            <a:r>
              <a:rPr lang="el-GR" sz="1000">
                <a:hlinkClick r:id="rId19" action="ppaction://hlinksldjump"/>
              </a:rPr>
              <a:t>ΓΥΜΝΑΣΙΟ ΠΑΡΑΛΙΑΣ ΚΑΛΑΜΑΤΑΣ </a:t>
            </a:r>
            <a:r>
              <a:rPr lang="el-GR" sz="1000" smtClean="0">
                <a:hlinkClick r:id="rId19" action="ppaction://hlinksldjump"/>
              </a:rPr>
              <a:t>2</a:t>
            </a:r>
            <a:r>
              <a:rPr lang="el-GR" sz="1000" smtClean="0"/>
              <a:t> 190</a:t>
            </a:r>
            <a:endParaRPr lang="el-GR" sz="1000"/>
          </a:p>
          <a:p>
            <a:pPr marL="0" indent="0">
              <a:buNone/>
            </a:pPr>
            <a:r>
              <a:rPr lang="el-GR" sz="1000">
                <a:hlinkClick r:id="rId20" action="ppaction://hlinksldjump"/>
              </a:rPr>
              <a:t>ΓΥΜΝΑΣΙΟ ΠΑΡΓΑΣ </a:t>
            </a:r>
            <a:r>
              <a:rPr lang="el-GR" sz="1000" smtClean="0">
                <a:hlinkClick r:id="rId20" action="ppaction://hlinksldjump"/>
              </a:rPr>
              <a:t>1</a:t>
            </a:r>
            <a:r>
              <a:rPr lang="el-GR" sz="1000" smtClean="0"/>
              <a:t> 191</a:t>
            </a:r>
            <a:endParaRPr lang="el-GR" sz="1000"/>
          </a:p>
          <a:p>
            <a:pPr marL="0" indent="0">
              <a:buNone/>
            </a:pPr>
            <a:r>
              <a:rPr lang="el-GR" sz="1000">
                <a:hlinkClick r:id="rId21" action="ppaction://hlinksldjump"/>
              </a:rPr>
              <a:t>ΓΥΜΝΑΣΙΟ ΠΑΡΓΑΣ </a:t>
            </a:r>
            <a:r>
              <a:rPr lang="el-GR" sz="1000" smtClean="0">
                <a:hlinkClick r:id="rId21" action="ppaction://hlinksldjump"/>
              </a:rPr>
              <a:t>2</a:t>
            </a:r>
            <a:r>
              <a:rPr lang="el-GR" sz="1000" smtClean="0"/>
              <a:t> 192</a:t>
            </a:r>
            <a:endParaRPr lang="el-GR" sz="1000"/>
          </a:p>
          <a:p>
            <a:pPr marL="0" indent="0">
              <a:buNone/>
            </a:pPr>
            <a:r>
              <a:rPr lang="el-GR" sz="1000">
                <a:hlinkClick r:id="rId22" action="ppaction://hlinksldjump"/>
              </a:rPr>
              <a:t>ΓΥΜΝΑΣΙΟ ΠΑΡΓΑΣ </a:t>
            </a:r>
            <a:r>
              <a:rPr lang="el-GR" sz="1000" smtClean="0">
                <a:hlinkClick r:id="rId22" action="ppaction://hlinksldjump"/>
              </a:rPr>
              <a:t>3</a:t>
            </a:r>
            <a:r>
              <a:rPr lang="el-GR" sz="1000" smtClean="0"/>
              <a:t> 193</a:t>
            </a:r>
            <a:endParaRPr lang="el-GR" sz="1000"/>
          </a:p>
          <a:p>
            <a:pPr marL="0" indent="0">
              <a:buNone/>
            </a:pPr>
            <a:r>
              <a:rPr lang="el-GR" sz="1000">
                <a:hlinkClick r:id="rId23" action="ppaction://hlinksldjump"/>
              </a:rPr>
              <a:t>ΓΥΜΝΑΣΙΟ ΠΕΥΚΟΧΩΡΙΟΥ </a:t>
            </a:r>
            <a:r>
              <a:rPr lang="el-GR" sz="1000" smtClean="0">
                <a:hlinkClick r:id="rId23" action="ppaction://hlinksldjump"/>
              </a:rPr>
              <a:t>1</a:t>
            </a:r>
            <a:r>
              <a:rPr lang="el-GR" sz="1000" smtClean="0"/>
              <a:t> 194</a:t>
            </a:r>
            <a:endParaRPr lang="el-GR" sz="1000"/>
          </a:p>
          <a:p>
            <a:pPr marL="0" indent="0">
              <a:buNone/>
            </a:pPr>
            <a:r>
              <a:rPr lang="el-GR" sz="1000">
                <a:hlinkClick r:id="rId24" action="ppaction://hlinksldjump"/>
              </a:rPr>
              <a:t>ΓΥΜΝΑΣΙΟ ΠΕΥΚΟΧΩΡΙΟΥ 2</a:t>
            </a:r>
            <a:r>
              <a:rPr lang="el-GR" sz="1000"/>
              <a:t> 195</a:t>
            </a:r>
          </a:p>
          <a:p>
            <a:pPr marL="0" indent="0">
              <a:buNone/>
            </a:pPr>
            <a:r>
              <a:rPr lang="el-GR" sz="1000">
                <a:hlinkClick r:id="rId25" action="ppaction://hlinksldjump"/>
              </a:rPr>
              <a:t>ΓΥΜΝΑΣΙΟ ΠΛΩΜΑΡΙΟΥ</a:t>
            </a:r>
            <a:r>
              <a:rPr lang="el-GR" sz="1000"/>
              <a:t> 196</a:t>
            </a:r>
          </a:p>
          <a:p>
            <a:pPr marL="0" indent="0">
              <a:buNone/>
            </a:pPr>
            <a:endParaRPr lang="el-GR" sz="1000"/>
          </a:p>
        </p:txBody>
      </p:sp>
      <p:sp>
        <p:nvSpPr>
          <p:cNvPr id="4" name="Θέση περιεχομένου 3"/>
          <p:cNvSpPr>
            <a:spLocks noGrp="1"/>
          </p:cNvSpPr>
          <p:nvPr>
            <p:ph sz="quarter" idx="4"/>
          </p:nvPr>
        </p:nvSpPr>
        <p:spPr>
          <a:xfrm>
            <a:off x="4644008" y="1052736"/>
            <a:ext cx="4042792" cy="4896544"/>
          </a:xfrm>
        </p:spPr>
        <p:txBody>
          <a:bodyPr>
            <a:normAutofit/>
          </a:bodyPr>
          <a:lstStyle/>
          <a:p>
            <a:pPr marL="0" indent="0">
              <a:buNone/>
            </a:pPr>
            <a:r>
              <a:rPr lang="el-GR" sz="1000">
                <a:hlinkClick r:id="rId26" action="ppaction://hlinksldjump"/>
              </a:rPr>
              <a:t>ΓΥΜΝΑΣΙΟ ΠΡΟΦΗΤΗ ΗΛΙΑ ΗΡΑΚΛΕΙΟΥ</a:t>
            </a:r>
            <a:r>
              <a:rPr lang="el-GR" sz="1000"/>
              <a:t> 208</a:t>
            </a:r>
          </a:p>
          <a:p>
            <a:pPr marL="0" indent="0">
              <a:buNone/>
            </a:pPr>
            <a:r>
              <a:rPr lang="el-GR" sz="1000">
                <a:hlinkClick r:id="rId27" action="ppaction://hlinksldjump"/>
              </a:rPr>
              <a:t>ΓΥΜΝΑΣΙΟ ΣΜΙΝΘΗΣ</a:t>
            </a:r>
            <a:r>
              <a:rPr lang="el-GR" sz="1000"/>
              <a:t> 197</a:t>
            </a:r>
          </a:p>
          <a:p>
            <a:pPr marL="0" indent="0">
              <a:buNone/>
            </a:pPr>
            <a:r>
              <a:rPr lang="el-GR" sz="1000" smtClean="0">
                <a:hlinkClick r:id="rId28" action="ppaction://hlinksldjump"/>
              </a:rPr>
              <a:t>ΓΥΜΝΑΣΙΟ </a:t>
            </a:r>
            <a:r>
              <a:rPr lang="el-GR" sz="1000">
                <a:hlinkClick r:id="rId28" action="ppaction://hlinksldjump"/>
              </a:rPr>
              <a:t>ΣΟΥΔΑΣ </a:t>
            </a:r>
            <a:r>
              <a:rPr lang="el-GR" sz="1000"/>
              <a:t>227</a:t>
            </a:r>
          </a:p>
          <a:p>
            <a:pPr marL="0" indent="0">
              <a:buNone/>
            </a:pPr>
            <a:r>
              <a:rPr lang="el-GR" sz="1000">
                <a:hlinkClick r:id="rId29" action="ppaction://hlinksldjump"/>
              </a:rPr>
              <a:t>ΓΥΜΝΑΣΙΟ ΣΟΥΔΑΣ </a:t>
            </a:r>
            <a:r>
              <a:rPr lang="el-GR" sz="1000"/>
              <a:t>228</a:t>
            </a:r>
          </a:p>
          <a:p>
            <a:pPr marL="0" indent="0">
              <a:buNone/>
            </a:pPr>
            <a:r>
              <a:rPr lang="el-GR" sz="1000" smtClean="0">
                <a:hlinkClick r:id="rId30" action="ppaction://hlinksldjump"/>
              </a:rPr>
              <a:t>ΓΥΜΝΑΣΙΟ </a:t>
            </a:r>
            <a:r>
              <a:rPr lang="el-GR" sz="1000">
                <a:hlinkClick r:id="rId30" action="ppaction://hlinksldjump"/>
              </a:rPr>
              <a:t>ΣΥΚΟΥΡΙΟΥ</a:t>
            </a:r>
            <a:r>
              <a:rPr lang="el-GR" sz="1000"/>
              <a:t> 198</a:t>
            </a:r>
          </a:p>
          <a:p>
            <a:pPr marL="0" indent="0">
              <a:buNone/>
            </a:pPr>
            <a:r>
              <a:rPr lang="el-GR" sz="1000" smtClean="0">
                <a:hlinkClick r:id="rId31" action="ppaction://hlinksldjump"/>
              </a:rPr>
              <a:t>ΓΥΜΝΑΣΙΟ </a:t>
            </a:r>
            <a:r>
              <a:rPr lang="el-GR" sz="1000">
                <a:hlinkClick r:id="rId31" action="ppaction://hlinksldjump"/>
              </a:rPr>
              <a:t>ΤΖΕΡΜΙΑΔΩΝ </a:t>
            </a:r>
            <a:r>
              <a:rPr lang="el-GR" sz="1000" smtClean="0">
                <a:hlinkClick r:id="rId31" action="ppaction://hlinksldjump"/>
              </a:rPr>
              <a:t>1</a:t>
            </a:r>
            <a:r>
              <a:rPr lang="el-GR" sz="1000" smtClean="0"/>
              <a:t> 199</a:t>
            </a:r>
            <a:endParaRPr lang="el-GR" sz="1000"/>
          </a:p>
          <a:p>
            <a:pPr marL="0" indent="0">
              <a:buNone/>
            </a:pPr>
            <a:r>
              <a:rPr lang="el-GR" sz="1000" smtClean="0">
                <a:hlinkClick r:id="rId32" action="ppaction://hlinksldjump"/>
              </a:rPr>
              <a:t>ΓΥΜΝΑΣΙΟ </a:t>
            </a:r>
            <a:r>
              <a:rPr lang="el-GR" sz="1000">
                <a:hlinkClick r:id="rId32" action="ppaction://hlinksldjump"/>
              </a:rPr>
              <a:t>ΤΖΕΡΜΙΑΔΩΝ </a:t>
            </a:r>
            <a:r>
              <a:rPr lang="el-GR" sz="1000" smtClean="0">
                <a:hlinkClick r:id="rId32" action="ppaction://hlinksldjump"/>
              </a:rPr>
              <a:t>2</a:t>
            </a:r>
            <a:r>
              <a:rPr lang="el-GR" sz="1000" smtClean="0"/>
              <a:t> 200</a:t>
            </a:r>
            <a:endParaRPr lang="el-GR" sz="1000"/>
          </a:p>
          <a:p>
            <a:pPr marL="0" indent="0">
              <a:buNone/>
            </a:pPr>
            <a:r>
              <a:rPr lang="el-GR" sz="1000">
                <a:hlinkClick r:id="rId33" action="ppaction://hlinksldjump"/>
              </a:rPr>
              <a:t>ΓΥΜΝΑΣΙΟ ΤΡΙΚΑΛΩΝ </a:t>
            </a:r>
            <a:r>
              <a:rPr lang="el-GR" sz="1000" smtClean="0">
                <a:hlinkClick r:id="rId33" action="ppaction://hlinksldjump"/>
              </a:rPr>
              <a:t>ΗΜΑΘΙΑΣ</a:t>
            </a:r>
            <a:r>
              <a:rPr lang="el-GR" sz="1000" smtClean="0"/>
              <a:t>  201</a:t>
            </a:r>
            <a:endParaRPr lang="el-GR" sz="1000"/>
          </a:p>
          <a:p>
            <a:pPr marL="0" indent="0">
              <a:buNone/>
            </a:pPr>
            <a:r>
              <a:rPr lang="el-GR" sz="1000">
                <a:hlinkClick r:id="rId34" action="ppaction://hlinksldjump"/>
              </a:rPr>
              <a:t>ΓΥΜΝΑΣΙΟ </a:t>
            </a:r>
            <a:r>
              <a:rPr lang="el-GR" sz="1000" smtClean="0">
                <a:hlinkClick r:id="rId34" action="ppaction://hlinksldjump"/>
              </a:rPr>
              <a:t>ΦΙΛΙΑΤΡΩΝ</a:t>
            </a:r>
            <a:r>
              <a:rPr lang="el-GR" sz="1000" smtClean="0"/>
              <a:t>  202</a:t>
            </a:r>
            <a:endParaRPr lang="el-GR" sz="1000"/>
          </a:p>
          <a:p>
            <a:pPr marL="0" indent="0">
              <a:buNone/>
            </a:pPr>
            <a:r>
              <a:rPr lang="el-GR" sz="1000">
                <a:hlinkClick r:id="rId35" action="ppaction://hlinksldjump"/>
              </a:rPr>
              <a:t>ΓΥΜΝΑΣΙΟ </a:t>
            </a:r>
            <a:r>
              <a:rPr lang="el-GR" sz="1000" smtClean="0">
                <a:hlinkClick r:id="rId35" action="ppaction://hlinksldjump"/>
              </a:rPr>
              <a:t>ΦΙΛΥΡΟΥ</a:t>
            </a:r>
            <a:r>
              <a:rPr lang="el-GR" sz="1000" smtClean="0"/>
              <a:t> 203</a:t>
            </a:r>
            <a:endParaRPr lang="el-GR" sz="1000"/>
          </a:p>
          <a:p>
            <a:pPr marL="0" indent="0">
              <a:buNone/>
            </a:pPr>
            <a:r>
              <a:rPr lang="el-GR" sz="1000">
                <a:hlinkClick r:id="rId36" action="ppaction://hlinksldjump"/>
              </a:rPr>
              <a:t>ΓΥΜΝΑΣΙΟ </a:t>
            </a:r>
            <a:r>
              <a:rPr lang="el-GR" sz="1000" smtClean="0">
                <a:hlinkClick r:id="rId36" action="ppaction://hlinksldjump"/>
              </a:rPr>
              <a:t>ΦΟΥΡΝΑΣ</a:t>
            </a:r>
            <a:r>
              <a:rPr lang="el-GR" sz="1000" smtClean="0"/>
              <a:t> 204</a:t>
            </a:r>
            <a:endParaRPr lang="el-GR" sz="1000"/>
          </a:p>
          <a:p>
            <a:pPr marL="0" indent="0">
              <a:buNone/>
            </a:pPr>
            <a:r>
              <a:rPr lang="el-GR" sz="1000">
                <a:hlinkClick r:id="rId37" action="ppaction://hlinksldjump"/>
              </a:rPr>
              <a:t>ΓΥΜΝΑΣΙΟ </a:t>
            </a:r>
            <a:r>
              <a:rPr lang="el-GR" sz="1000" smtClean="0">
                <a:hlinkClick r:id="rId37" action="ppaction://hlinksldjump"/>
              </a:rPr>
              <a:t>ΧΙΛΙΟΜΟΔΙΟΥ</a:t>
            </a:r>
            <a:r>
              <a:rPr lang="el-GR" sz="1000" smtClean="0"/>
              <a:t> 205</a:t>
            </a:r>
            <a:endParaRPr lang="el-GR" sz="1000"/>
          </a:p>
          <a:p>
            <a:pPr marL="0" indent="0">
              <a:buNone/>
            </a:pPr>
            <a:r>
              <a:rPr lang="el-GR" sz="1000">
                <a:hlinkClick r:id="rId38" action="ppaction://hlinksldjump"/>
              </a:rPr>
              <a:t>ΓΥΜΝΑΣΙΟ </a:t>
            </a:r>
            <a:r>
              <a:rPr lang="el-GR" sz="1000" smtClean="0">
                <a:hlinkClick r:id="rId38" action="ppaction://hlinksldjump"/>
              </a:rPr>
              <a:t>ΧΟΡΤΙΑΤΗ</a:t>
            </a:r>
            <a:r>
              <a:rPr lang="el-GR" sz="1000" smtClean="0"/>
              <a:t> 206</a:t>
            </a:r>
            <a:endParaRPr lang="el-GR" sz="1000"/>
          </a:p>
          <a:p>
            <a:pPr marL="0" indent="0">
              <a:buNone/>
            </a:pPr>
            <a:r>
              <a:rPr lang="el-GR" sz="1000">
                <a:hlinkClick r:id="rId39" action="ppaction://hlinksldjump"/>
              </a:rPr>
              <a:t>ΓΥΜΝΑΣΙΟ </a:t>
            </a:r>
            <a:r>
              <a:rPr lang="el-GR" sz="1000" smtClean="0">
                <a:hlinkClick r:id="rId39" action="ppaction://hlinksldjump"/>
              </a:rPr>
              <a:t>ΨΑΧΝΩΝ</a:t>
            </a:r>
            <a:r>
              <a:rPr lang="el-GR" sz="1000" smtClean="0"/>
              <a:t> 207</a:t>
            </a:r>
            <a:endParaRPr lang="el-GR" sz="1000"/>
          </a:p>
          <a:p>
            <a:pPr marL="0" indent="0">
              <a:buNone/>
            </a:pPr>
            <a:r>
              <a:rPr lang="el-GR" sz="1000" smtClean="0">
                <a:hlinkClick r:id="rId40" action="ppaction://hlinksldjump"/>
              </a:rPr>
              <a:t>ΕΣΠΕΡΙΝΟ </a:t>
            </a:r>
            <a:r>
              <a:rPr lang="el-GR" sz="1000">
                <a:hlinkClick r:id="rId40" action="ppaction://hlinksldjump"/>
              </a:rPr>
              <a:t>ΓΥΜΝΑΣΙΟ </a:t>
            </a:r>
            <a:r>
              <a:rPr lang="el-GR" sz="1000" smtClean="0">
                <a:hlinkClick r:id="rId40" action="ppaction://hlinksldjump"/>
              </a:rPr>
              <a:t>ΖΑΚΥΝΘΟΥ</a:t>
            </a:r>
            <a:r>
              <a:rPr lang="el-GR" sz="1000" smtClean="0"/>
              <a:t> 209</a:t>
            </a:r>
            <a:endParaRPr lang="el-GR" sz="1000"/>
          </a:p>
          <a:p>
            <a:pPr marL="0" indent="0">
              <a:buNone/>
            </a:pPr>
            <a:r>
              <a:rPr lang="el-GR" sz="1000">
                <a:hlinkClick r:id="rId41" action="ppaction://hlinksldjump"/>
              </a:rPr>
              <a:t>ΕΣΠΕΡΙΝΟ ΓΥΜΝΑΣΙΟ ΜΥΤΙΛΗΝΗΣ</a:t>
            </a:r>
            <a:r>
              <a:rPr lang="el-GR" sz="1000"/>
              <a:t>  222</a:t>
            </a:r>
          </a:p>
          <a:p>
            <a:pPr marL="0" indent="0">
              <a:buNone/>
            </a:pPr>
            <a:r>
              <a:rPr lang="el-GR" sz="1000">
                <a:hlinkClick r:id="rId42" action="ppaction://hlinksldjump"/>
              </a:rPr>
              <a:t>ΕΣΠΕΡΙΝΟ ΓΥΜΝΑΣΙΟ ΜΥΤΙΛΗΝΗΣ </a:t>
            </a:r>
            <a:r>
              <a:rPr lang="el-GR" sz="1000"/>
              <a:t> 223</a:t>
            </a:r>
          </a:p>
          <a:p>
            <a:pPr marL="0" indent="0">
              <a:buNone/>
            </a:pPr>
            <a:r>
              <a:rPr lang="el-GR" sz="1000" smtClean="0">
                <a:hlinkClick r:id="rId43" action="ppaction://hlinksldjump"/>
              </a:rPr>
              <a:t>ΕΣΠΕΡΙΝΟ </a:t>
            </a:r>
            <a:r>
              <a:rPr lang="el-GR" sz="1000">
                <a:hlinkClick r:id="rId43" action="ppaction://hlinksldjump"/>
              </a:rPr>
              <a:t>ΓΥΜΝΑΣΙΟ ΜΥΤΙΛΗΝΗΣ </a:t>
            </a:r>
            <a:r>
              <a:rPr lang="el-GR" sz="1000"/>
              <a:t>226</a:t>
            </a:r>
          </a:p>
          <a:p>
            <a:pPr marL="0" indent="0">
              <a:buNone/>
            </a:pPr>
            <a:r>
              <a:rPr lang="el-GR" sz="1000" smtClean="0">
                <a:hlinkClick r:id="rId44" action="ppaction://hlinksldjump"/>
              </a:rPr>
              <a:t>ΚΑΛΛΙΤΕΧΝΙΚΟ </a:t>
            </a:r>
            <a:r>
              <a:rPr lang="el-GR" sz="1000">
                <a:hlinkClick r:id="rId44" action="ppaction://hlinksldjump"/>
              </a:rPr>
              <a:t>ΓΥΜΝΑΣΙΟ </a:t>
            </a:r>
            <a:r>
              <a:rPr lang="el-GR" sz="1000" smtClean="0">
                <a:hlinkClick r:id="rId44" action="ppaction://hlinksldjump"/>
              </a:rPr>
              <a:t>ΑΡΓΟΛΙΔΑΣ</a:t>
            </a:r>
            <a:r>
              <a:rPr lang="el-GR" sz="1000" smtClean="0"/>
              <a:t> 210</a:t>
            </a:r>
            <a:endParaRPr lang="el-GR" sz="1000"/>
          </a:p>
          <a:p>
            <a:pPr marL="0" indent="0">
              <a:buNone/>
            </a:pPr>
            <a:r>
              <a:rPr lang="el-GR" sz="1000">
                <a:hlinkClick r:id="rId45" action="ppaction://hlinksldjump"/>
              </a:rPr>
              <a:t>ΜΟΥΣΙΚΟ </a:t>
            </a:r>
            <a:r>
              <a:rPr lang="el-GR" sz="1000">
                <a:hlinkClick r:id="rId45" action="ppaction://hlinksldjump"/>
              </a:rPr>
              <a:t> </a:t>
            </a:r>
            <a:r>
              <a:rPr lang="el-GR" sz="1000" smtClean="0">
                <a:hlinkClick r:id="rId45" action="ppaction://hlinksldjump"/>
              </a:rPr>
              <a:t> ΣΧΟΛΕΙΟ </a:t>
            </a:r>
            <a:r>
              <a:rPr lang="el-GR" sz="1000" smtClean="0">
                <a:hlinkClick r:id="rId45" action="ppaction://hlinksldjump"/>
              </a:rPr>
              <a:t>ΑΡΓΟΛΙΔΑΣ</a:t>
            </a:r>
            <a:r>
              <a:rPr lang="el-GR" sz="1000" smtClean="0"/>
              <a:t> </a:t>
            </a:r>
            <a:r>
              <a:rPr lang="el-GR" sz="1000" smtClean="0"/>
              <a:t>211</a:t>
            </a:r>
            <a:endParaRPr lang="el-GR" sz="1000"/>
          </a:p>
          <a:p>
            <a:pPr marL="0" indent="0">
              <a:buNone/>
            </a:pPr>
            <a:r>
              <a:rPr lang="el-GR" sz="1000">
                <a:hlinkClick r:id="rId46" action="ppaction://hlinksldjump"/>
              </a:rPr>
              <a:t>ΠΡΟΤΥΠΟ ΓΥΜΝΑΣΙΟ </a:t>
            </a:r>
            <a:r>
              <a:rPr lang="el-GR" sz="1000" smtClean="0">
                <a:hlinkClick r:id="rId46" action="ppaction://hlinksldjump"/>
              </a:rPr>
              <a:t>ΕΥΑΓΓΕΛΙΚΗΣ ΣΧΟΛΗΣ</a:t>
            </a:r>
            <a:r>
              <a:rPr lang="el-GR" sz="1000" smtClean="0"/>
              <a:t> 212</a:t>
            </a:r>
            <a:endParaRPr lang="el-GR" sz="1000"/>
          </a:p>
          <a:p>
            <a:pPr marL="0" indent="0">
              <a:buNone/>
            </a:pPr>
            <a:r>
              <a:rPr lang="el-GR" sz="1000">
                <a:hlinkClick r:id="rId47" action="ppaction://hlinksldjump"/>
              </a:rPr>
              <a:t>ΠΡΟΤΥΠΟ ΓΥΜΝΑΣΙΟ ΑΓΙΩΝ </a:t>
            </a:r>
            <a:r>
              <a:rPr lang="el-GR" sz="1000" smtClean="0">
                <a:hlinkClick r:id="rId47" action="ppaction://hlinksldjump"/>
              </a:rPr>
              <a:t>ΑΝΑΡΓΥΡΩΝ</a:t>
            </a:r>
            <a:r>
              <a:rPr lang="el-GR" sz="1000" smtClean="0"/>
              <a:t> 213</a:t>
            </a:r>
            <a:endParaRPr lang="el-GR" sz="1000"/>
          </a:p>
          <a:p>
            <a:pPr marL="0" indent="0">
              <a:buNone/>
            </a:pPr>
            <a:r>
              <a:rPr lang="el-GR" sz="1000">
                <a:hlinkClick r:id="rId48" action="ppaction://hlinksldjump"/>
              </a:rPr>
              <a:t>ΠΡΟΤΥΠΟ ΓΥΜΝΑΣΙΟ ΑΝΑΡΓΥΡΩΝ </a:t>
            </a:r>
            <a:r>
              <a:rPr lang="el-GR" sz="1000" smtClean="0">
                <a:hlinkClick r:id="rId48" action="ppaction://hlinksldjump"/>
              </a:rPr>
              <a:t>1</a:t>
            </a:r>
            <a:r>
              <a:rPr lang="el-GR" sz="1000" smtClean="0"/>
              <a:t> 214</a:t>
            </a:r>
            <a:endParaRPr lang="el-GR" sz="1000"/>
          </a:p>
          <a:p>
            <a:pPr marL="0" indent="0">
              <a:buNone/>
            </a:pPr>
            <a:r>
              <a:rPr lang="el-GR" sz="1000">
                <a:hlinkClick r:id="rId49" action="ppaction://hlinksldjump"/>
              </a:rPr>
              <a:t>ΠΡΟΤΥΠΟ ΓΥΜΝΑΣΙΟ ΑΝΑΡΓΥΡΩΝ </a:t>
            </a:r>
            <a:r>
              <a:rPr lang="el-GR" sz="1000" smtClean="0">
                <a:hlinkClick r:id="rId49" action="ppaction://hlinksldjump"/>
              </a:rPr>
              <a:t>2</a:t>
            </a:r>
            <a:r>
              <a:rPr lang="el-GR" sz="1000" smtClean="0"/>
              <a:t> 215</a:t>
            </a:r>
            <a:endParaRPr lang="el-GR" sz="1000"/>
          </a:p>
          <a:p>
            <a:pPr marL="0" indent="0">
              <a:buNone/>
            </a:pPr>
            <a:r>
              <a:rPr lang="el-GR" sz="1000">
                <a:hlinkClick r:id="rId50" action="ppaction://hlinksldjump"/>
              </a:rPr>
              <a:t>ΠΡΟΤΥΠΟ ΓΥΜΝΑΣΙΟ ΖΑΝΝΕΙΟ ΠΕΙΡΑΙΑ </a:t>
            </a:r>
            <a:r>
              <a:rPr lang="el-GR" sz="1000" smtClean="0">
                <a:hlinkClick r:id="rId50" action="ppaction://hlinksldjump"/>
              </a:rPr>
              <a:t>1</a:t>
            </a:r>
            <a:r>
              <a:rPr lang="el-GR" sz="1000" smtClean="0"/>
              <a:t> 216</a:t>
            </a:r>
            <a:endParaRPr lang="el-GR" sz="1000"/>
          </a:p>
          <a:p>
            <a:pPr marL="0" indent="0">
              <a:buNone/>
            </a:pPr>
            <a:r>
              <a:rPr lang="el-GR" sz="1000">
                <a:hlinkClick r:id="rId51" action="ppaction://hlinksldjump"/>
              </a:rPr>
              <a:t>ΠΡΟΤΥΠΟ ΓΥΜΝΑΣΙΟ ΖΑΝΝΕΙΟ ΠΕΙΡΑΙΑ </a:t>
            </a:r>
            <a:r>
              <a:rPr lang="el-GR" sz="1000" smtClean="0">
                <a:hlinkClick r:id="rId51" action="ppaction://hlinksldjump"/>
              </a:rPr>
              <a:t>2</a:t>
            </a:r>
            <a:r>
              <a:rPr lang="el-GR" sz="1000" smtClean="0"/>
              <a:t> 217</a:t>
            </a:r>
            <a:endParaRPr lang="el-GR" sz="1000"/>
          </a:p>
          <a:p>
            <a:pPr marL="0" indent="0">
              <a:buNone/>
            </a:pPr>
            <a:r>
              <a:rPr lang="el-GR" sz="1000">
                <a:hlinkClick r:id="rId52" action="ppaction://hlinksldjump"/>
              </a:rPr>
              <a:t>ΠΡΟΤΥΠΟ ΓΥΜΝΑΣΙΟ ΗΡΑΚΛΕΙΟΥ </a:t>
            </a:r>
            <a:r>
              <a:rPr lang="el-GR" sz="1000" smtClean="0">
                <a:hlinkClick r:id="rId52" action="ppaction://hlinksldjump"/>
              </a:rPr>
              <a:t>1</a:t>
            </a:r>
            <a:r>
              <a:rPr lang="el-GR" sz="1000" smtClean="0"/>
              <a:t> 218</a:t>
            </a:r>
            <a:endParaRPr lang="el-GR" sz="1000"/>
          </a:p>
          <a:p>
            <a:pPr marL="0" indent="0">
              <a:buNone/>
            </a:pPr>
            <a:r>
              <a:rPr lang="el-GR" sz="1000">
                <a:hlinkClick r:id="rId53" action="ppaction://hlinksldjump"/>
              </a:rPr>
              <a:t>ΠΡΟΤΥΠΟ ΓΥΜΝΑΣΙΟ ΗΡΑΚΛΕΙΟΥ </a:t>
            </a:r>
            <a:r>
              <a:rPr lang="el-GR" sz="1000" smtClean="0">
                <a:hlinkClick r:id="rId53" action="ppaction://hlinksldjump"/>
              </a:rPr>
              <a:t>2</a:t>
            </a:r>
            <a:r>
              <a:rPr lang="el-GR" sz="1000" smtClean="0"/>
              <a:t> 219</a:t>
            </a:r>
            <a:endParaRPr lang="el-GR" sz="1000"/>
          </a:p>
          <a:p>
            <a:pPr marL="0" indent="0">
              <a:buNone/>
            </a:pPr>
            <a:r>
              <a:rPr lang="el-GR" sz="1000">
                <a:hlinkClick r:id="rId54" action="ppaction://hlinksldjump"/>
              </a:rPr>
              <a:t>ΠΡΟΤΥΠΟ ΓΥΜΝΑΣΙΟ ΙΩΝΙΔΕΙΟΥ </a:t>
            </a:r>
            <a:r>
              <a:rPr lang="el-GR" sz="1000" smtClean="0">
                <a:hlinkClick r:id="rId54" action="ppaction://hlinksldjump"/>
              </a:rPr>
              <a:t>ΠΕΙΡΑΙΑΣ</a:t>
            </a:r>
            <a:r>
              <a:rPr lang="el-GR" sz="1000" smtClean="0"/>
              <a:t> 220</a:t>
            </a:r>
            <a:endParaRPr lang="el-GR" sz="1000"/>
          </a:p>
          <a:p>
            <a:pPr marL="0" indent="0">
              <a:buNone/>
            </a:pPr>
            <a:r>
              <a:rPr lang="el-GR" sz="1000">
                <a:hlinkClick r:id="rId55" action="ppaction://hlinksldjump"/>
              </a:rPr>
              <a:t>ΠΡΟΤΥΠΟ ΓΥΜΝΑΣΙΟ </a:t>
            </a:r>
            <a:r>
              <a:rPr lang="el-GR" sz="1000" smtClean="0">
                <a:hlinkClick r:id="rId55" action="ppaction://hlinksldjump"/>
              </a:rPr>
              <a:t>ΠΑΤΡΑΣ</a:t>
            </a:r>
            <a:r>
              <a:rPr lang="el-GR" sz="1000" smtClean="0"/>
              <a:t> 221</a:t>
            </a:r>
            <a:endParaRPr lang="el-GR" sz="1000"/>
          </a:p>
          <a:p>
            <a:pPr marL="0" indent="0">
              <a:buNone/>
            </a:pPr>
            <a:endParaRPr lang="el-GR" sz="1000"/>
          </a:p>
        </p:txBody>
      </p:sp>
      <p:sp>
        <p:nvSpPr>
          <p:cNvPr id="7" name="Θέση αριθμού διαφάνειας 6"/>
          <p:cNvSpPr>
            <a:spLocks noGrp="1"/>
          </p:cNvSpPr>
          <p:nvPr>
            <p:ph type="sldNum" sz="quarter" idx="12"/>
          </p:nvPr>
        </p:nvSpPr>
        <p:spPr/>
        <p:txBody>
          <a:bodyPr/>
          <a:lstStyle/>
          <a:p>
            <a:fld id="{F01C9CC5-AB48-4580-9857-14B09E7A398D}" type="slidenum">
              <a:rPr lang="el-GR" smtClean="0"/>
              <a:t>6</a:t>
            </a:fld>
            <a:endParaRPr lang="el-GR"/>
          </a:p>
        </p:txBody>
      </p:sp>
    </p:spTree>
    <p:extLst>
      <p:ext uri="{BB962C8B-B14F-4D97-AF65-F5344CB8AC3E}">
        <p14:creationId xmlns:p14="http://schemas.microsoft.com/office/powerpoint/2010/main" val="80303453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Θέση περιεχομένου 4"/>
          <p:cNvSpPr>
            <a:spLocks noGrp="1"/>
          </p:cNvSpPr>
          <p:nvPr>
            <p:ph idx="1"/>
          </p:nvPr>
        </p:nvSpPr>
        <p:spPr>
          <a:xfrm>
            <a:off x="457200" y="908720"/>
            <a:ext cx="8229600" cy="5217443"/>
          </a:xfrm>
        </p:spPr>
        <p:txBody>
          <a:bodyPr>
            <a:normAutofit/>
          </a:bodyPr>
          <a:lstStyle/>
          <a:p>
            <a:pPr marL="0" indent="0">
              <a:buNone/>
            </a:pPr>
            <a:r>
              <a:rPr lang="el-GR" sz="1200" b="1" smtClean="0">
                <a:latin typeface="+mj-lt"/>
              </a:rPr>
              <a:t>Οι ποντιακές ρίζες της Αγίας Βαρβάρας (μητροπολιτικός Ναός Αργυρούπολης)</a:t>
            </a:r>
          </a:p>
          <a:p>
            <a:pPr marL="0" indent="0">
              <a:buNone/>
            </a:pPr>
            <a:endParaRPr lang="el-GR" sz="1200" b="1" smtClean="0">
              <a:latin typeface="+mj-lt"/>
            </a:endParaRPr>
          </a:p>
          <a:p>
            <a:pPr marL="0" indent="0">
              <a:buNone/>
            </a:pPr>
            <a:endParaRPr lang="el-GR" sz="1200" smtClean="0">
              <a:latin typeface="+mj-lt"/>
            </a:endParaRPr>
          </a:p>
          <a:p>
            <a:pPr marL="0" indent="0" algn="just">
              <a:buNone/>
            </a:pPr>
            <a:r>
              <a:rPr lang="el-GR" sz="1200" smtClean="0">
                <a:latin typeface="+mj-lt"/>
              </a:rPr>
              <a:t>Κούκα Έρα, Λυκουργία Κωνσταντάρα, Μπατή Έλη, Διονυσία Ταγκαλάκη, Σταματία Μπουλούκου, Κάλλια Καδιάνη, Ραφαηλία Καρατζόγλου, Κούκουνας Παναγιώτης, Τσίπης Διονύσιος, Πάγκαλος Νικόλαος, Τσάλτας Γρηγόριος, Αλλουσλάρι Αλέξανδρος, Βασιλάκης Αλέξανδρος, Αλκμήνη Τρίμη</a:t>
            </a:r>
          </a:p>
          <a:p>
            <a:pPr marL="0" indent="0" algn="just">
              <a:buNone/>
            </a:pPr>
            <a:r>
              <a:rPr lang="el-GR" sz="1200" smtClean="0">
                <a:latin typeface="+mj-lt"/>
              </a:rPr>
              <a:t>Καθηγητές: Τάκη Δήμητρα , βιολόγος, ΠΕ04.04</a:t>
            </a:r>
          </a:p>
          <a:p>
            <a:pPr marL="0" indent="0" algn="just">
              <a:buNone/>
            </a:pPr>
            <a:r>
              <a:rPr lang="el-GR" sz="1200" smtClean="0">
                <a:latin typeface="+mj-lt"/>
              </a:rPr>
              <a:t>1ο Γυμνάσιο Αργυρούπολης</a:t>
            </a:r>
          </a:p>
          <a:p>
            <a:pPr marL="0" indent="0" algn="just">
              <a:buNone/>
            </a:pPr>
            <a:endParaRPr lang="el-GR" sz="1200" smtClean="0">
              <a:latin typeface="+mj-lt"/>
            </a:endParaRPr>
          </a:p>
          <a:p>
            <a:pPr marL="0" indent="0" algn="just">
              <a:buNone/>
            </a:pPr>
            <a:endParaRPr lang="el-GR" sz="1200">
              <a:latin typeface="+mj-lt"/>
            </a:endParaRPr>
          </a:p>
          <a:p>
            <a:pPr marL="0" indent="0" algn="just">
              <a:buNone/>
            </a:pPr>
            <a:r>
              <a:rPr lang="el-GR" sz="1200" smtClean="0">
                <a:latin typeface="+mj-lt"/>
              </a:rPr>
              <a:t>Οι μαθητές, με συμμάχους τα Γενικά Αρχεία του Κράτους και τους Ποντιακούς Συλλόγους της περιοχής μας, παίρνουν συνεντεύξεις από συγγενικά και φιλικά πρόσωπά των οικογενειών τους, και ιχνηλατούν τις ποντιακές ρίζες της πόλης μας, της Αργυρούπολης, Αττικής. Η αναζήτηση αυτή, περνά από τον μητροπολιτικό μας ναό, αυτόν της Αγίας Βαρβάρας, όπου οι μαθητές μαθαίνουν το πώς κτίστηκε και από ποιους και σε ποιες δύσκολες συνθήκες μετά τον ξεριζωμό του Ποντιακού Ελληνισμού και την επακόλουθη μικρασιατική καταστροφή που έφερε καταδιωγμένους τους προγόνους μας και τους ιδρυτές της πόλης μας, στην περιοχή αυτή που ζούμε όλοι σήμερα. Η ιστορία του Ναού, τα κειμήλια που φυλάσσονται, η άσβεστη μνήμη, είναι μερικά από τα θέματα που ανακαλύπτουν και αποκαλύπτουν οι μαθητές μας περιδιαβαίνοντας την πόλη μας.</a:t>
            </a:r>
          </a:p>
          <a:p>
            <a:pPr marL="0" indent="0" algn="just">
              <a:buNone/>
            </a:pPr>
            <a:endParaRPr lang="el-GR" sz="1200" smtClean="0">
              <a:latin typeface="+mj-lt"/>
            </a:endParaRPr>
          </a:p>
          <a:p>
            <a:pPr marL="0" indent="0">
              <a:buNone/>
            </a:pPr>
            <a:endParaRPr lang="el-GR" sz="1200">
              <a:latin typeface="+mj-lt"/>
            </a:endParaRPr>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7</a:t>
            </a:fld>
            <a:endParaRPr lang="el-GR"/>
          </a:p>
        </p:txBody>
      </p:sp>
    </p:spTree>
    <p:extLst>
      <p:ext uri="{BB962C8B-B14F-4D97-AF65-F5344CB8AC3E}">
        <p14:creationId xmlns:p14="http://schemas.microsoft.com/office/powerpoint/2010/main" val="23844135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836712"/>
            <a:ext cx="8229600" cy="5289451"/>
          </a:xfrm>
        </p:spPr>
        <p:txBody>
          <a:bodyPr>
            <a:normAutofit fontScale="92500" lnSpcReduction="20000"/>
          </a:bodyPr>
          <a:lstStyle/>
          <a:p>
            <a:pPr marL="0" indent="0">
              <a:buNone/>
            </a:pPr>
            <a:r>
              <a:rPr lang="el-GR" sz="1200" b="1" smtClean="0"/>
              <a:t>Βέροια: Ένα σεντούκι πολιτισμού</a:t>
            </a:r>
          </a:p>
          <a:p>
            <a:pPr marL="0" indent="0">
              <a:buNone/>
            </a:pPr>
            <a:endParaRPr lang="el-GR" sz="1200" b="1" smtClean="0"/>
          </a:p>
          <a:p>
            <a:pPr marL="0" indent="0">
              <a:buNone/>
            </a:pPr>
            <a:endParaRPr lang="el-GR" sz="1200" smtClean="0"/>
          </a:p>
          <a:p>
            <a:pPr marL="0" indent="0">
              <a:buNone/>
            </a:pPr>
            <a:r>
              <a:rPr lang="el-GR" sz="1200" smtClean="0"/>
              <a:t> Ατματσίδης Παύλος, Βρακόπουλος Χρήστος, Γκανίδου Δήμητρα, Γραμματικοπούλου Άλκηστις, Καρατόλιος Κωνσταντίνος, Κλημεντίδου  Δήμητρα, Κουκουλομάτη Μαρία-Τάνια, Μπάκανου Ελευθερία, Νάκας Νικόλαος, Νικολαίδης Ιορδάνης- Απόστολος, Ντίνας Ιωάννης, Ξυλαπετσίδου Ερμιόνη, Παπαδημητρίου Αθανάσιος, Πελέκης Δημήτριος-Άγγελος Πελτέκη Αφροδίτη, Σαρακατσιάνος Αλέξανδρος , Σίμος Ιωάννης, Τροχίδης Ευάγγελος.</a:t>
            </a:r>
          </a:p>
          <a:p>
            <a:pPr marL="0" indent="0">
              <a:buNone/>
            </a:pPr>
            <a:r>
              <a:rPr lang="el-GR" sz="1200" smtClean="0"/>
              <a:t>Επιβλέπουσες καθηγήτριες: Κονοπίση Σταυρούλα ΠΕ02, Μιχαηλίδου Θεανώ ΠΕ02, Τσίλη Βιργινία ΠΕ02.</a:t>
            </a:r>
          </a:p>
          <a:p>
            <a:pPr marL="0" indent="0">
              <a:buNone/>
            </a:pPr>
            <a:r>
              <a:rPr lang="el-GR" sz="1200" smtClean="0"/>
              <a:t>1ο Γυμνάσιο Βέροιας</a:t>
            </a:r>
          </a:p>
          <a:p>
            <a:pPr marL="0" indent="0">
              <a:buNone/>
            </a:pPr>
            <a:endParaRPr lang="el-GR" sz="1200" smtClean="0"/>
          </a:p>
          <a:p>
            <a:pPr marL="0" indent="0" algn="just">
              <a:buNone/>
            </a:pPr>
            <a:r>
              <a:rPr lang="el-GR" sz="1200" smtClean="0"/>
              <a:t>Κτισμένη στους πρόποδες του Βερμίου και περιτριγυρισμένη από τα Πιέρια Όρη και τον Αλιάκμονα ποταμό, η Βέροια είναι γνωστή για την πλούσια και μακραίωνη ιστορία της, 2.500 ετών και άνω.</a:t>
            </a:r>
          </a:p>
          <a:p>
            <a:pPr marL="0" indent="0" algn="just">
              <a:buNone/>
            </a:pPr>
            <a:r>
              <a:rPr lang="el-GR" sz="1200" smtClean="0"/>
              <a:t>Αρχαιοελληνικά, ρωμαϊκά και οθωμανικά μνημεία καθώς και η αρχαιότερη εβραϊκή συναγωγή στη Βόρεια Ελλάδα, αποδεικνύουν ότι η πόλη υπήρξε σημαντικό θρησκευτικό και πολιτιστικό σταυροδρόμι από την αρχαιότητα μέχρι σήμερα. </a:t>
            </a:r>
          </a:p>
          <a:p>
            <a:pPr marL="0" indent="0" algn="just">
              <a:buNone/>
            </a:pPr>
            <a:r>
              <a:rPr lang="el-GR" sz="1200" smtClean="0"/>
              <a:t>Την  πρώτη αναφορά σχετικά με την πόλη συναντάμε στον Θουκυδίδη το 432π.Χ. Κατά τη ρωμαϊκή εποχή γνωρίζει σημαντική ανάπτυξη η οποία γίνεται εντονότερη στη βυζαντινή  εποχή. Η Βέροια είναι γνωστή για τις πολυάριθμες Βυζαντινές και μεταβυζαντινές εκκλησίες που διαθέτει (περίπου 48 σωζόμενες σήμερα και 72 αρχικά), οι οποίες της χάρισαν το προσωνύμιο Μικρή Ιερουσαλήμ.  Η πόλη μας για πέντε αιώνες γνωρίζει την τουρκική κατοχή. Την περίοδο αυτή δημιουργούνται τρεις κοινότητες - συνοικίες στις οποίες θα σας ταξιδέψουμε μέσα από το σύντομο βίντεο που δημιουργήσαμε: τη Χριστιανική, τη Μουσουλμανική και την Εβραϊκή κοινότητα. Έλληνες, Τούρκοι, Εβραίοι κατοικούσαν στους μαχαλάδες της, διατηρώντας τα δικά τους έθιμα και συνήθειες.</a:t>
            </a:r>
          </a:p>
          <a:p>
            <a:pPr marL="0" indent="0" algn="just">
              <a:buNone/>
            </a:pPr>
            <a:r>
              <a:rPr lang="el-GR" sz="1200" smtClean="0"/>
              <a:t>Η χριστιανική συνοικία της  Κυριώτισσας, με τα στενά καλντερίμια της, τα λιθόστρωτα σοκάκια, τις λιθόκτιστες εκκλησίες και τα χαρακτηριστικά σπίτια με τα σαχνισιά και τους ψηλούς αυλόγυρους μας μεταφέρει εικόνες μιας άλλης εποχής.  </a:t>
            </a:r>
          </a:p>
          <a:p>
            <a:pPr marL="0" indent="0" algn="just">
              <a:buNone/>
            </a:pPr>
            <a:r>
              <a:rPr lang="el-GR" sz="1200" smtClean="0"/>
              <a:t> Η Μπαρμπούτα είναι η Εβραϊκή συνοικία, που χρονολογείται από τα Ρωμαϊκά χρόνια. Αποτελούσε ένα περίκλειστο και απομονωμένο “γκέτο”, με το μοναδικό  πέτρινο κτίριο της Συναγωγής  το οποίο διαθέτει περίτεχνο εσωτερικό διάκοσμο. Πίσω από τη συναγωγή διασώζεται ακόμη το Μίκβε (θρησκευτικός λουτρώνας).</a:t>
            </a:r>
          </a:p>
          <a:p>
            <a:pPr marL="0" indent="0" algn="just">
              <a:buNone/>
            </a:pPr>
            <a:r>
              <a:rPr lang="el-GR" sz="1200" smtClean="0"/>
              <a:t>Οθωμανικά μνημεία όπως: το Χουνκιάρ τζασίμι, , το Ορτά τζαμί , το Μεντρεσέ Τζαμί και ο δίδυμος λουτρώνας μαρτυρούν το πέρασμα των Οθωμανών από την πόλη.</a:t>
            </a:r>
          </a:p>
          <a:p>
            <a:pPr marL="0" indent="0" algn="just">
              <a:buNone/>
            </a:pPr>
            <a:r>
              <a:rPr lang="el-GR" sz="1200" smtClean="0"/>
              <a:t> Η Βέροια ήταν για αιώνες ένα μείγμα πληθυσμών, πολιτισμών και θρησκειών. Οι παραδοσιακές συνοικίες της και τα εντυπωσιακά μνημεία αποκαλύπτουν τον πολυπολιτισμικό χαρακτήρα της.</a:t>
            </a:r>
          </a:p>
          <a:p>
            <a:pPr marL="0" indent="0">
              <a:buNone/>
            </a:pPr>
            <a:endParaRPr lang="el-GR" sz="1200" smtClean="0"/>
          </a:p>
          <a:p>
            <a:pPr marL="0" indent="0">
              <a:buNone/>
            </a:pPr>
            <a:endParaRPr lang="el-GR" sz="1200" smtClean="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8</a:t>
            </a:fld>
            <a:endParaRPr lang="el-GR"/>
          </a:p>
        </p:txBody>
      </p:sp>
    </p:spTree>
    <p:extLst>
      <p:ext uri="{BB962C8B-B14F-4D97-AF65-F5344CB8AC3E}">
        <p14:creationId xmlns:p14="http://schemas.microsoft.com/office/powerpoint/2010/main" val="284193057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692696"/>
            <a:ext cx="8229600" cy="5433467"/>
          </a:xfrm>
        </p:spPr>
        <p:txBody>
          <a:bodyPr>
            <a:normAutofit fontScale="92500" lnSpcReduction="20000"/>
          </a:bodyPr>
          <a:lstStyle/>
          <a:p>
            <a:pPr marL="0" indent="0">
              <a:buNone/>
            </a:pPr>
            <a:r>
              <a:rPr lang="el-GR" sz="1200" b="1" smtClean="0"/>
              <a:t>100 Χρόνια Βύρωνας</a:t>
            </a:r>
          </a:p>
          <a:p>
            <a:pPr marL="0" indent="0">
              <a:buNone/>
            </a:pPr>
            <a:endParaRPr lang="el-GR" sz="1200" b="1" smtClean="0"/>
          </a:p>
          <a:p>
            <a:pPr marL="0" indent="0" algn="just">
              <a:buNone/>
            </a:pPr>
            <a:r>
              <a:rPr lang="el-GR" sz="1200" smtClean="0"/>
              <a:t>Βίτεκ Μάριος, Κανελλοπούλου Βασιλική, Κάσσου Ελένη-Μαρία, Κουνενάκης Ιωσήφ, Κωλέτσου Μυρσίνη, Κωστούλης Κωνσταντίνος, Λιάγουρης Νικόλαος, Λούτσα Αθηνά, Λυγνός Γεώργιος, Μανώλη Νέλη, Μαύρου Ελευθερία, Μουργελάκη Ματίνα, Νημά Δήμητρα, Νικολάου Μαρία, Παλαιοκώστα Εβίνα, Πούλλου Ανδριάνα, Σακελλαρόπουλος Θεόδωρος, Σφακιανάκη Ιωάννα, Τράντα Ελίνα, Τσάτσου Παναγιώτα, Χατζημάρκος Νικόλαος, Χατζηχριστοφής Άγγελος, Χατζηχριστοφής Νίκος.</a:t>
            </a:r>
          </a:p>
          <a:p>
            <a:pPr marL="0" indent="0" algn="just">
              <a:buNone/>
            </a:pPr>
            <a:r>
              <a:rPr lang="el-GR" sz="1200" smtClean="0"/>
              <a:t>Επιβλέποντες: Κασσώ Σύλβια Ιζαμπέλλα (ΠΕ05), Κωστόπουλος Γιάννης ΠΕ02, Μπορμπότσιαλου Ιωάννα (ΠΕ04), Παπαποστόλου Πολυξένη ΠΕ02.</a:t>
            </a:r>
          </a:p>
          <a:p>
            <a:pPr marL="0" indent="0" algn="just">
              <a:buNone/>
            </a:pPr>
            <a:r>
              <a:rPr lang="el-GR" sz="1200" smtClean="0"/>
              <a:t>1ο Γυμνάσιο Βύρωνα</a:t>
            </a:r>
          </a:p>
          <a:p>
            <a:pPr marL="0" indent="0" algn="just">
              <a:buNone/>
            </a:pPr>
            <a:endParaRPr lang="el-GR" sz="1200" smtClean="0"/>
          </a:p>
          <a:p>
            <a:pPr marL="0" indent="0" algn="just">
              <a:buNone/>
            </a:pPr>
            <a:endParaRPr lang="el-GR" sz="1200" smtClean="0"/>
          </a:p>
          <a:p>
            <a:pPr marL="0" indent="0" algn="just">
              <a:buNone/>
            </a:pPr>
            <a:r>
              <a:rPr lang="el-GR" sz="1200" smtClean="0"/>
              <a:t>Τον Αύγουστο του 1922, η Μικρασιατική Καταστροφή ξεριζώνει βίαια από τις εστίες τους 900.000 χιλιάδες Μικρασιάτες Έλληνες, οι οποίοι εγκαταλείπουν τους τόπους όπου ζούσαν για αιώνες. Λίγες εβδομάδες αργότερα, ιδρύεται ο πρώτος αστικός προσφυγικός συνοικισμός στην Ελλάδα, ο Προσφυγικός Συνοικισμός Παγκρατίου, στον οποίο βρίσκουν καταφύγιο οι κυνηγημένοι Μικρασιάτες. Το 1924, με αφορμή την εκατονταετηρίδα από τον θάνατο του φιλέλληνα ποιητή Λόρδου Βύρωνα στο Μεσολόγγι, ο συνοικισμός των μικρασιατών προσφύγων παίρνει το όνομα με το οποίο είναι μέχρι σήμερα γνωστός: Βύρωνας. Τα πρώτα χρόνια στην Αθήνα, ο καημός του ξεριζωμού πηγαίνει χέρι χέρι με τη φτώχεια του πρόσφυγα. Οι πρώτοι Βυρωνιώτες παλεύουν να ξαναχτίσουν τη ζωή τους, δουλεύοντας κυρίως ως εργάτες και εργάτριες σε βιοτεχνίες, κάποιες από τις οποίες συναντά και σήμερα ο επισκέπτης. Σύντομα, θα έρθει ο πόλεμος και οι Βυρωνιώτες θα ξαναζήσουν το αιματοκύλισμα, αυτή τη φορά από τους Ναζιστές. </a:t>
            </a:r>
          </a:p>
          <a:p>
            <a:pPr marL="0" indent="0" algn="just">
              <a:buNone/>
            </a:pPr>
            <a:endParaRPr lang="el-GR" sz="1200" smtClean="0"/>
          </a:p>
          <a:p>
            <a:pPr marL="0" indent="0" algn="just">
              <a:buNone/>
            </a:pPr>
            <a:r>
              <a:rPr lang="el-GR" sz="1200" smtClean="0"/>
              <a:t>Μέσα στις τραγωδίες του σύγχρονου ελληνισμού οι Μικρασιάτες του προσφυγικού συνοικισμού γεννούν την καινούργια τους πατρίδα. Από τα ονόματα που δίνουν στους δρόμους τους, μέχρι τις μουσικές και τις κουζίνες, όλα κουβαλάνε μια ιδιαίτερη ταυτότητα. Είναι η ταυτότητα των προσφύγων που κατάφεραν να ορθοποδήσουν, να γεννήσουν πολιτισμό και όνειρα και, τελικά, χρόνια αργότερα, να υποδεχτούν κι αυτοί με τη σειρά τους νέους κυνηγημένους, νέους μετανάστες και πρόσφυγες. Κάπως έτσι, η φτωχική περιθωριοποιημένη συνοικία μετατράπηκε σε αυτό που ο Ιάκωβος Καμπανέλλης ονόμασε “Αυλή των Θαυμάτων”.      </a:t>
            </a:r>
          </a:p>
          <a:p>
            <a:pPr marL="0" indent="0" algn="just">
              <a:buNone/>
            </a:pPr>
            <a:endParaRPr lang="el-GR" sz="1200" smtClean="0"/>
          </a:p>
          <a:p>
            <a:pPr marL="0" indent="0" algn="just">
              <a:buNone/>
            </a:pPr>
            <a:r>
              <a:rPr lang="el-GR" sz="1200" smtClean="0"/>
              <a:t>Στην παρούσα εργασία αφήνουμε στην άκρη τα ιστορικά εγχειρίδια και δίνουμε τον λόγο στους πρωταγωνιστές της ιστορίας, τους Βυρωνιώτες. Μέσα από φωτογραφικά και ηχητικά ντοκουμέντα που συνέλεξαν οι μαθητές του 1ου Γυμνασίου Βύρωνα, διαφορετικές γενιές Βυρωνιωτών περιγράφουν το πέρασμα από την καταστροφή στη δημιουργία. Πέρα από την καταγραφή μαρτυριών για τον συνοικισμό του Βύρωνα, η εργασία μας φιλοδοξεί να εγείρει έναν γενικότερο προβληματισμό γύρω από τη σχέση χρόνου, τόπου και ανθρώπων. </a:t>
            </a: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9</a:t>
            </a:fld>
            <a:endParaRPr lang="el-GR"/>
          </a:p>
        </p:txBody>
      </p:sp>
    </p:spTree>
    <p:extLst>
      <p:ext uri="{BB962C8B-B14F-4D97-AF65-F5344CB8AC3E}">
        <p14:creationId xmlns:p14="http://schemas.microsoft.com/office/powerpoint/2010/main" val="6519009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908720"/>
            <a:ext cx="8229600" cy="5217443"/>
          </a:xfrm>
        </p:spPr>
        <p:txBody>
          <a:bodyPr>
            <a:normAutofit/>
          </a:bodyPr>
          <a:lstStyle/>
          <a:p>
            <a:pPr marL="0" indent="0">
              <a:buNone/>
            </a:pPr>
            <a:endParaRPr lang="el-GR" sz="1200" b="1" smtClean="0"/>
          </a:p>
          <a:p>
            <a:pPr marL="0" indent="0">
              <a:buNone/>
            </a:pPr>
            <a:r>
              <a:rPr lang="el-GR" sz="1200" b="1" smtClean="0"/>
              <a:t>Λαϊκή Παράδοση Ζακυνθινή Λογοτεχνία</a:t>
            </a:r>
          </a:p>
          <a:p>
            <a:pPr marL="0" indent="0">
              <a:buNone/>
            </a:pPr>
            <a:endParaRPr lang="el-GR" sz="1200" smtClean="0"/>
          </a:p>
          <a:p>
            <a:pPr marL="0" indent="0">
              <a:buNone/>
            </a:pPr>
            <a:r>
              <a:rPr lang="el-GR" sz="1200" smtClean="0"/>
              <a:t>Τσιντώνη Τιτίκα-Κωνσταντίνα</a:t>
            </a:r>
          </a:p>
          <a:p>
            <a:pPr marL="0" indent="0">
              <a:buNone/>
            </a:pPr>
            <a:r>
              <a:rPr lang="el-GR" sz="1200" smtClean="0"/>
              <a:t>Ζουρμπάνου Μαρία</a:t>
            </a:r>
          </a:p>
          <a:p>
            <a:pPr marL="0" indent="0">
              <a:buNone/>
            </a:pPr>
            <a:r>
              <a:rPr lang="el-GR" sz="1200" smtClean="0"/>
              <a:t>1</a:t>
            </a:r>
            <a:r>
              <a:rPr lang="el-GR" sz="1200" baseline="30000" smtClean="0"/>
              <a:t>ο</a:t>
            </a:r>
            <a:r>
              <a:rPr lang="el-GR" sz="1200" smtClean="0"/>
              <a:t> Γυμνάσιο Ζακύνθου</a:t>
            </a:r>
          </a:p>
          <a:p>
            <a:pPr marL="0" indent="0">
              <a:buNone/>
            </a:pPr>
            <a:endParaRPr lang="el-GR" sz="1200"/>
          </a:p>
          <a:p>
            <a:pPr marL="0" indent="0" algn="just">
              <a:buNone/>
            </a:pPr>
            <a:endParaRPr lang="el-GR" sz="1200" smtClean="0"/>
          </a:p>
          <a:p>
            <a:pPr marL="0" indent="0" algn="just">
              <a:buNone/>
            </a:pPr>
            <a:r>
              <a:rPr lang="el-GR" sz="1200" smtClean="0"/>
              <a:t>Το νησί της Ζακύνθου δέχθηκε την επιρροή δυτικών κατακτητών και κυρίως των Ιταλών. Στο νησί από το 15ο αιώνα, ποιητές και λογοτέχνες διακρίθηκαν στην ποίηση και τον πεζό λόγο, μέσα στο πλαίσιο του αντικτύπου ης Δύσης. Τότε δημιουργήθηκε και η Ζακυνθινή σχολή και λίγο αργότερα η Επτανησιακή, με χαρακτηριστικούς εκπροσώπους τους Ανδρέα Κάλβο, Ούγγο Φώσκολο, Παχώμιο Πουσάνο, Μιχαήλ Σουμάκη, Ανδρέα Σγούρο, Αντώνη Μαρτελάο, Μουτσάν Μαρτινέγκου, από τους οποίους εμπνεύστηκαν και πολλοί νεότεροι λογοτέχνες, όπως ο Γρηγόριος Ξενόπουλος. </a:t>
            </a:r>
          </a:p>
          <a:p>
            <a:pPr marL="0" indent="0" algn="just">
              <a:buNone/>
            </a:pPr>
            <a:r>
              <a:rPr lang="el-GR" sz="1200" smtClean="0"/>
              <a:t>Χαρακτηριστικά ζακυνθινά παραμύθια είναι τα  «Τυχερή», «Η Ανδραβίδα που έγινε χρυσόψαρο», «Οι εννιά αγριόκυκνοι και η Ωραία Ελένη», «Η Πούλια κι ο Αυγερινός», «Ο Σαρανταμπέλης», «Η βασιλοπούλα που ήταν στο χρυσό κλουβί», «Ο Άσκεφτος ψαράς», τα οποία βρίθουν από βασιλοπούλες και αδέρφια που υπομένουν τα χίλια μύρια κακά από κακές μητριές. Με τη βοήθεια της ευφυΐας τους όμως και με μπόλικα μαγικά αντικείμενα, τα καταφέρνουν να ζήσουν αυτοί καλά κι εμείς καλύτερα. Κάποια από αυτά τα παραμύθια είναι γνωστά και σίγουρα απαντούν σε πολλά μέρη της Ελλάδας. Είναι όμως όλα τους παραμύθια που αγαπήθηκαν στη Ζάκυνθο. Φαντάζεται κανείς τις νόνες και τους νόνους να συγκεντρώνουν τα μικρά παιδιά της οικογένειας και να τους τα αφηγούνται, λειτουργώντας με αυτό τον τρόπο και ως παιδαγωγοί. Με αυτά τα ερεθίσματα, οι μαθητές του 1ου Γυμνασίου Ζακύνθου θα βιντεοσκοπήσουν και θα παρουσιάσουν στην ολομέλεια, αφήγηση τοπικού παραμυθιού προβάλλοντας έτσι τη λαϊκή παράδοση και την τοπική λογοτεχνία του νησιού. </a:t>
            </a:r>
          </a:p>
          <a:p>
            <a:pPr marL="0" indent="0">
              <a:buNone/>
            </a:pPr>
            <a:endParaRPr lang="el-GR" sz="1200" smtClean="0"/>
          </a:p>
          <a:p>
            <a:pPr marL="0" indent="0">
              <a:buNone/>
            </a:pPr>
            <a:endParaRPr lang="el-GR" sz="1200" smtClean="0"/>
          </a:p>
          <a:p>
            <a:pPr marL="0" indent="0">
              <a:buNone/>
            </a:pPr>
            <a:endParaRPr lang="el-GR" sz="1200" smtClean="0"/>
          </a:p>
          <a:p>
            <a:pPr marL="0" indent="0">
              <a:buNone/>
            </a:pPr>
            <a:endParaRPr lang="el-GR" sz="1200" smtClean="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10</a:t>
            </a:fld>
            <a:endParaRPr lang="el-GR"/>
          </a:p>
        </p:txBody>
      </p:sp>
    </p:spTree>
    <p:extLst>
      <p:ext uri="{BB962C8B-B14F-4D97-AF65-F5344CB8AC3E}">
        <p14:creationId xmlns:p14="http://schemas.microsoft.com/office/powerpoint/2010/main" val="1567477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908720"/>
            <a:ext cx="8229600" cy="5217443"/>
          </a:xfrm>
        </p:spPr>
        <p:txBody>
          <a:bodyPr>
            <a:normAutofit fontScale="92500" lnSpcReduction="20000"/>
          </a:bodyPr>
          <a:lstStyle/>
          <a:p>
            <a:pPr marL="0" indent="0">
              <a:buNone/>
            </a:pPr>
            <a:endParaRPr lang="el-GR" sz="1200" smtClean="0"/>
          </a:p>
          <a:p>
            <a:pPr marL="0" indent="0">
              <a:buNone/>
            </a:pPr>
            <a:r>
              <a:rPr lang="el-GR" sz="1200" b="1" smtClean="0"/>
              <a:t>Ζακυνθινά Έθιμα και Συνήθειες</a:t>
            </a:r>
          </a:p>
          <a:p>
            <a:pPr marL="0" indent="0">
              <a:buNone/>
            </a:pPr>
            <a:endParaRPr lang="el-GR" sz="1200" smtClean="0"/>
          </a:p>
          <a:p>
            <a:pPr marL="0" indent="0">
              <a:buNone/>
            </a:pPr>
            <a:r>
              <a:rPr lang="el-GR" sz="1200" smtClean="0"/>
              <a:t>Αυγουστοπούλου Διονυσία</a:t>
            </a:r>
          </a:p>
          <a:p>
            <a:pPr marL="0" indent="0">
              <a:buNone/>
            </a:pPr>
            <a:r>
              <a:rPr lang="el-GR" sz="1200" smtClean="0"/>
              <a:t>Ζαφειρόπουλος Διονύσιος</a:t>
            </a:r>
          </a:p>
          <a:p>
            <a:pPr marL="0" indent="0">
              <a:buNone/>
            </a:pPr>
            <a:r>
              <a:rPr lang="el-GR" sz="1200"/>
              <a:t>1ο Γυμνάσιο Ζακύνθου</a:t>
            </a:r>
          </a:p>
          <a:p>
            <a:pPr marL="0" indent="0">
              <a:buNone/>
            </a:pPr>
            <a:endParaRPr lang="el-GR" sz="1200" smtClean="0"/>
          </a:p>
          <a:p>
            <a:pPr marL="0" indent="0" algn="just">
              <a:buNone/>
            </a:pPr>
            <a:r>
              <a:rPr lang="el-GR" sz="1200" smtClean="0"/>
              <a:t>Η κουλτούρα της Ζακυνθινών είναι άμεσα συνδεδεμένη με τα έθιμά τους που καθορίζουν και την προσωπικότητά τους, τη μοναδικότητά τους και τον χαρακτήρα τους. Τα κυριότερα έθιμα που παραμένουν εν πολλοίς μέχρι σήμερα στο νησί της Ζακύνθου, προέρχονται κατά κύριο λόγο από την ενετική περίοδο της Ζακύνθου, αλλά και από παραλλαγμένες συνήθειες της προ ενετικής περιόδου, μέσα από τις λαϊκές παραδόσεις και επιρροές. Μερικά από τα έθιμα που βιώνει κανείς στον επτανησιακό αυτό τόπο μπορούμε να απαριθμήσουμε τα:</a:t>
            </a:r>
          </a:p>
          <a:p>
            <a:pPr marL="0" indent="0" algn="just">
              <a:buNone/>
            </a:pPr>
            <a:endParaRPr lang="el-GR" sz="1200" smtClean="0"/>
          </a:p>
          <a:p>
            <a:pPr marL="0" indent="0" algn="just">
              <a:buNone/>
            </a:pPr>
            <a:r>
              <a:rPr lang="el-GR" sz="1200" smtClean="0"/>
              <a:t>1.	Η Κουλούρα της Παραμονής των Χριστουγέννων</a:t>
            </a:r>
          </a:p>
          <a:p>
            <a:pPr marL="0" indent="0" algn="just">
              <a:buNone/>
            </a:pPr>
            <a:r>
              <a:rPr lang="el-GR" sz="1200" smtClean="0"/>
              <a:t>2.	Φώτα: Ο διαφορετικός αγιασμός</a:t>
            </a:r>
          </a:p>
          <a:p>
            <a:pPr marL="0" indent="0" algn="just">
              <a:buNone/>
            </a:pPr>
            <a:r>
              <a:rPr lang="el-GR" sz="1200" smtClean="0"/>
              <a:t>3.	Τα Πανηγύρια στη Ζάκυνθο</a:t>
            </a:r>
          </a:p>
          <a:p>
            <a:pPr marL="0" indent="0" algn="just">
              <a:buNone/>
            </a:pPr>
            <a:r>
              <a:rPr lang="el-GR" sz="1200" smtClean="0"/>
              <a:t>4.	Οι Απόκριες</a:t>
            </a:r>
          </a:p>
          <a:p>
            <a:pPr marL="0" indent="0" algn="just">
              <a:buNone/>
            </a:pPr>
            <a:r>
              <a:rPr lang="el-GR" sz="1200" smtClean="0"/>
              <a:t>5.	Το Πάσχα ή η Λαμπρή στη Ζάκυνθο, Το Ζακυνθινό Μεγαλοβδόμαδο</a:t>
            </a:r>
          </a:p>
          <a:p>
            <a:pPr marL="0" indent="0" algn="just">
              <a:buNone/>
            </a:pPr>
            <a:r>
              <a:rPr lang="el-GR" sz="1200" smtClean="0"/>
              <a:t>6.	Ο Βενετσιάνικος γάμος</a:t>
            </a:r>
          </a:p>
          <a:p>
            <a:pPr marL="0" indent="0" algn="just">
              <a:buNone/>
            </a:pPr>
            <a:r>
              <a:rPr lang="el-GR" sz="1200" smtClean="0"/>
              <a:t>7.	Το έθιμο της Μαλλιαρής</a:t>
            </a:r>
          </a:p>
          <a:p>
            <a:pPr marL="0" indent="0" algn="just">
              <a:buNone/>
            </a:pPr>
            <a:r>
              <a:rPr lang="el-GR" sz="1200" smtClean="0"/>
              <a:t>8.	Η Σταυροπροσκύνηση &amp; τα «ματσέτα» στο Τραγάκι</a:t>
            </a:r>
          </a:p>
          <a:p>
            <a:pPr marL="0" indent="0" algn="just">
              <a:buNone/>
            </a:pPr>
            <a:r>
              <a:rPr lang="el-GR" sz="1200" smtClean="0"/>
              <a:t>9.	Τα τοπικά προϊόντα &amp; κουζίνα</a:t>
            </a:r>
          </a:p>
          <a:p>
            <a:pPr marL="0" indent="0" algn="just">
              <a:buNone/>
            </a:pPr>
            <a:endParaRPr lang="el-GR" sz="1200" smtClean="0"/>
          </a:p>
          <a:p>
            <a:pPr marL="0" indent="0" algn="just">
              <a:buNone/>
            </a:pPr>
            <a:r>
              <a:rPr lang="el-GR" sz="1200" smtClean="0"/>
              <a:t>Σε αυτό το πλαίσιο, οι μαθητές του 1ου Γυμνασίου Ζακύνθου θα βιντεοσκοπήσουν και θα παρουσιάσουν έθιμα του τόπου τους, προβάλλοντας με αυτό τον τρόπο την κουλτούρα του νησιού και των κατοίκων του, στους συμμαθητές τους σε όλη την επικράτεια. Ξεχωριστά  έθιμα βιώνει κανείς στο νησί τις άγιες ημέρες των Χριστουγέννων και του Πάσχα, τις μεγάλες δηλαδή γιορτές της Χριστιανοσύνης. Ξεχωριστή είναι η ζακυνθινή κουλούρα, μοναδική στην Ελλάδα και χαρακτηριστική της κουλτούρας του ζακυνθινού λαού.  </a:t>
            </a:r>
          </a:p>
          <a:p>
            <a:pPr marL="0" indent="0">
              <a:buNone/>
            </a:pPr>
            <a:endParaRPr lang="el-GR" sz="1200" smtClean="0"/>
          </a:p>
          <a:p>
            <a:pPr marL="0" indent="0">
              <a:buNone/>
            </a:pPr>
            <a:endParaRPr lang="el-GR" sz="1200" smtClean="0"/>
          </a:p>
          <a:p>
            <a:pPr marL="0" indent="0">
              <a:buNone/>
            </a:pPr>
            <a:endParaRPr lang="el-GR" sz="1200" smtClean="0"/>
          </a:p>
          <a:p>
            <a:pPr marL="0" indent="0">
              <a:buNone/>
            </a:pPr>
            <a:endParaRPr lang="el-GR" sz="1200" smtClean="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11</a:t>
            </a:fld>
            <a:endParaRPr lang="el-GR"/>
          </a:p>
        </p:txBody>
      </p:sp>
    </p:spTree>
    <p:extLst>
      <p:ext uri="{BB962C8B-B14F-4D97-AF65-F5344CB8AC3E}">
        <p14:creationId xmlns:p14="http://schemas.microsoft.com/office/powerpoint/2010/main" val="35685258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836712"/>
            <a:ext cx="8229600" cy="5289451"/>
          </a:xfrm>
        </p:spPr>
        <p:txBody>
          <a:bodyPr>
            <a:normAutofit/>
          </a:bodyPr>
          <a:lstStyle/>
          <a:p>
            <a:pPr marL="0" indent="0">
              <a:buNone/>
            </a:pPr>
            <a:r>
              <a:rPr lang="el-GR" sz="1200" b="1" smtClean="0"/>
              <a:t>Έθιμα Σαντορίνης, Σίφνου και Ύδρας  </a:t>
            </a:r>
          </a:p>
          <a:p>
            <a:pPr marL="0" indent="0">
              <a:buNone/>
            </a:pPr>
            <a:endParaRPr lang="el-GR" sz="1200" b="1" smtClean="0"/>
          </a:p>
          <a:p>
            <a:pPr marL="0" indent="0">
              <a:buNone/>
            </a:pPr>
            <a:endParaRPr lang="el-GR" sz="1200" smtClean="0"/>
          </a:p>
          <a:p>
            <a:pPr marL="0" indent="0">
              <a:buNone/>
            </a:pPr>
            <a:r>
              <a:rPr lang="el-GR" sz="1200" smtClean="0"/>
              <a:t>Βαφία Ευαγγελία Άννα, Γαλαίου Μαργαρίτα, Γαλάνη Αθανασία και Αθανάσιος Κοτρώνης </a:t>
            </a:r>
          </a:p>
          <a:p>
            <a:pPr marL="0" indent="0">
              <a:buNone/>
            </a:pPr>
            <a:r>
              <a:rPr lang="el-GR" sz="1200" smtClean="0"/>
              <a:t>Επιβλέπουσες καθηγήτριες: Παπαναστασάτου Ευσταθία ΠΕ80, Ορφανίδου Ναντέζντα ΠΕ02</a:t>
            </a:r>
          </a:p>
          <a:p>
            <a:pPr marL="0" indent="0">
              <a:buNone/>
            </a:pPr>
            <a:r>
              <a:rPr lang="el-GR" sz="1200" smtClean="0"/>
              <a:t>1ο Γυμνάσιο Ηλιούπολης</a:t>
            </a:r>
          </a:p>
          <a:p>
            <a:pPr marL="0" indent="0">
              <a:buNone/>
            </a:pPr>
            <a:endParaRPr lang="el-GR" sz="1200" smtClean="0"/>
          </a:p>
          <a:p>
            <a:pPr marL="0" indent="0" algn="just">
              <a:buNone/>
            </a:pPr>
            <a:r>
              <a:rPr lang="el-GR" sz="1200" smtClean="0"/>
              <a:t>Οι μαθητές ερευνούν τα έθιμα, τις παραδόσεις και την ιστορία της Σαντορίνης, της Σίφνου και της Ύδρας. Τα νησιά αυτά επιλέχθηκαν καθώς αποτελούν τόπους καταγωγής κάποιων μαθητών που συμμετέχουν και συμφωνήθηκαν και από την ολομέλεια των ομάδων εργασίας του σχολείου.  Τα θέματα μελέτης αφορούν τις παραδοσιακές τέχνες, την αρχιτεκτονική, τα παραδοσιακά επαγγέλματα, τους παραδοσιακούς  χορούς, τα  τραγούδια, τα παραδοσιακά μουσικά όργανα, την ενδυμασία και τη διατροφή. Ιδιαίτερη αναφορά δόθηκε επίσης στα έθιμα κατά την περίοδο των Χριστουγέννων.  Όσον αφορά την λαϊκή τέχνη οι μαθητές ερευνούν στοιχεία που αφορούν την αγγειοπλαστική, την  μεταλλοτεχνία, την ξυλογλυπτική και την καλαθοπλεκτική. Οι εργασίες των μαθητών ενσωματώνονται σε έργο eTwinning με θέμα: “Α window to culture” σε συνεργασία με το Γυμνάσιο Αγίας Φυλάξεως Λεμεσού, Κύπρου και το 5ο Γυμνάσιο Παλαιού Φαλήρου. Μέρος των αποτελεσμάτων της έρευνας οι μαθητές προτίθενται να παρουσιάσουν σε αρχείο Power Point στο 2ο Πανελλήνιο Μαθητικό Συνέδριο του Πειραματικού Λυκείου Πανεπιστημίου Πατρών. Επιπλέον, πολύ σημαντική είναι η ευκαιρία που δίνεται στους μαθητές να παρακολουθήσουν τις εισηγήσεις των άλλων σχολείων.  Σκοπός των εργασιών είναι οι μαθητές να έρθουν σε επαφή με τη τοπική ιστορία, τις παραδόσεις και τις τέχνες ενώ παράλληλα να αναπτύξουν την εξωστρέφεια τους αλληλοεπιδρώντας με άλλα σχολεία της Ελλάδας και της Κύπρου. </a:t>
            </a:r>
          </a:p>
          <a:p>
            <a:pPr marL="0" indent="0">
              <a:buNone/>
            </a:pPr>
            <a:endParaRPr lang="el-GR" sz="1200" smtClean="0"/>
          </a:p>
          <a:p>
            <a:pPr marL="0" indent="0">
              <a:buNone/>
            </a:pPr>
            <a:endParaRPr lang="el-GR" sz="1200" smtClean="0"/>
          </a:p>
          <a:p>
            <a:pPr marL="0" indent="0">
              <a:buNone/>
            </a:pPr>
            <a:endParaRPr lang="el-GR" sz="1200" smtClean="0"/>
          </a:p>
          <a:p>
            <a:pPr marL="0" indent="0">
              <a:buNone/>
            </a:pPr>
            <a:endParaRPr lang="el-GR" sz="1200" smtClean="0"/>
          </a:p>
          <a:p>
            <a:pPr marL="0" indent="0">
              <a:buNone/>
            </a:pPr>
            <a:endParaRPr lang="el-GR" sz="1200" smtClean="0"/>
          </a:p>
          <a:p>
            <a:pPr marL="0" indent="0">
              <a:buNone/>
            </a:pPr>
            <a:endParaRPr lang="el-GR" sz="1200" smtClean="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12</a:t>
            </a:fld>
            <a:endParaRPr lang="el-GR"/>
          </a:p>
        </p:txBody>
      </p:sp>
    </p:spTree>
    <p:extLst>
      <p:ext uri="{BB962C8B-B14F-4D97-AF65-F5344CB8AC3E}">
        <p14:creationId xmlns:p14="http://schemas.microsoft.com/office/powerpoint/2010/main" val="42774173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908720"/>
            <a:ext cx="8229600" cy="5217443"/>
          </a:xfrm>
        </p:spPr>
        <p:txBody>
          <a:bodyPr>
            <a:normAutofit fontScale="92500" lnSpcReduction="20000"/>
          </a:bodyPr>
          <a:lstStyle/>
          <a:p>
            <a:pPr marL="0" indent="0">
              <a:buNone/>
            </a:pPr>
            <a:r>
              <a:rPr lang="el-GR" sz="1200" smtClean="0"/>
              <a:t> </a:t>
            </a:r>
            <a:r>
              <a:rPr lang="el-GR" sz="1200" b="1" smtClean="0"/>
              <a:t>Του Γάμου Τα Κεντήματα!</a:t>
            </a:r>
          </a:p>
          <a:p>
            <a:pPr marL="0" indent="0">
              <a:buNone/>
            </a:pPr>
            <a:r>
              <a:rPr lang="el-GR" sz="1200" smtClean="0"/>
              <a:t>                        </a:t>
            </a:r>
          </a:p>
          <a:p>
            <a:pPr marL="0" indent="0" algn="just">
              <a:buNone/>
            </a:pPr>
            <a:r>
              <a:rPr lang="el-GR" sz="1200" smtClean="0"/>
              <a:t>Αεράκη Ίριδα, Αεράκη Έρση, Αναστασιάδης Γεώργιος, Αντωνοπούλου Κωνσταντίνα, Βασίλη Ειρήνη, Καούρ Γιασμίν, Καρακατσάνης Οδυσσέας, Κατσίκης Παναγιώτης, Κατσιλιέρη Αναστασία, Κεπεσίδη Ανθή, Κουνιάρης Χαράλαμπος, Κώστογλου Βασιλική, Μαρόγιαννης Γεώργιος,  Μητροπούλου Παυλίνα, Μπιθημήτρης Γεώργιος, Νάου Στυλιανή, Νικολαϊδη Βασιλική, Νικολαϊδη Σταυρούλα, Πανούση Δήμητρα, Πάτρα Άννα – Μαρία, Πρίφτη Αλεξάνδρα, Σταύρου Ουρανία, Ταφίλι Αλίσια, Χρήστου Αριστείδης, Δουκάκης Γεώργιος, Αναγνώστου Ελένη, Τσαταλιός Φανούριος, Παπαδόπουλος Θεόδωρος, Χοράνλι Κλάϊντι, Μπιτάκου Μαρία</a:t>
            </a:r>
          </a:p>
          <a:p>
            <a:pPr marL="0" indent="0" algn="just">
              <a:buNone/>
            </a:pPr>
            <a:r>
              <a:rPr lang="el-GR" sz="1200" smtClean="0"/>
              <a:t>Αλεξοπούλου Όλγα ΠΕ02, Κιούση Σταματίνα ΠΕ06,  Κωτσόπουλος Αντώνιος ΠΕ03</a:t>
            </a:r>
          </a:p>
          <a:p>
            <a:pPr marL="0" indent="0" algn="just">
              <a:buNone/>
            </a:pPr>
            <a:r>
              <a:rPr lang="el-GR" sz="1200" smtClean="0"/>
              <a:t>1ο Γυμνάσιο Καπανδριτίου</a:t>
            </a:r>
          </a:p>
          <a:p>
            <a:pPr marL="0" indent="0" algn="just">
              <a:buNone/>
            </a:pPr>
            <a:endParaRPr lang="el-GR" sz="1200" smtClean="0"/>
          </a:p>
          <a:p>
            <a:pPr marL="0" indent="0" algn="just">
              <a:buNone/>
            </a:pPr>
            <a:endParaRPr lang="el-GR" sz="1200" smtClean="0"/>
          </a:p>
          <a:p>
            <a:pPr marL="0" indent="0" algn="just">
              <a:buNone/>
            </a:pPr>
            <a:r>
              <a:rPr lang="el-GR" sz="1200" smtClean="0"/>
              <a:t>Τι είναι ο γιούκος και τι είναι ο τζάκος; Τι είναι το κουλιέτσι και τι το φούντι; Μια ομάδα μαθητών και μαθητριών του σχολείου μας ανέλαβε να διεκπεραιώσει μια έρευνα αναφορικά με τις παραδόσεις του αρβανίτικου γάμου. Σκοπός της παρούσας εισήγησης και συμμετοχής μας στο συνέδριο, λοιπόν,  αποτελεί η εξοικείωση και η επαφή  των θεατών με τις καθιερωμένες συνήθειες των Αρβανιτών  κατά την τέλεση του μυστηρίου του γάμου με έναν παιγνιώδη τρόπο. Για την επίτευξη του σκοπού αυτού δύο συμμαθητές/τριές μας  σας αφηγούνται τις συνομιλίες μας με τους γηγενείς  γνώστες του θέματος, τα αποτελέσματα των συνεντεύξεών μας με συγγενικά πρόσωπα των μαθητών/τριών και αρβανίτες/τισσες συνδημότες/τριες. Θα σας μιλήσουμε για το πώς συμφωνούνταν ένας αρβανίτικος γάμος, για το προξενιό, το “σημάδι” και το ρόλο της νύφης και των συγγενών της, θα παρακολουθήσουμε το στήσιμο του “γιούκου” λίγες μέρες πριν το γάμο, καθώς και το ζύμωμα και το “κέντημα” του παραδοσιακού κουλουριού του γάμου, που λέγεται “κουλιέτσι”. Οι μαθητές και μαθήτριές μας θα σας παρουσιάσουν καλαίσθητες και λεπτομερώς διακοσμημένες νυφιάτικες ενδυμασίες των αρβανίτων προγόνων μας και θα σας εξηγήσουν τη σημασία του κάθε κεντήματος και χρώματος, τα κοσμήματα και τα στολίδια τους. Τέλος, η ομάδα θα αναπαραστήσει το γλέντι που πλαισιώνει τον γάμο με χορό και τραγούδι από τα αρβανιτοχώρια του τόπου μας. Από την  διαδικασία αυτή ευελπιστούμε να καταστήσουμε σαφές ότι του γάμου τα κεντήματα είναι πολλά και πανταχού παρόντα, τόσο στα ενδύματα όσο και στα προικιά του γιούκου, στο κουλούρι του γάμου, ακόμα και στους παραδοσιακούς χορούς, όπου  και εκεί τα βήματα «κεντούν» την παράδοση.  Η διατήρηση αυτών των παραδόσεων του τόπου μας είναι σημαντική και προσδίδει ταυτότητα στα μέλη της κοινότητάς μας</a:t>
            </a:r>
            <a:r>
              <a:rPr lang="he-IL" sz="1200" smtClean="0"/>
              <a:t>ֹ  </a:t>
            </a:r>
            <a:r>
              <a:rPr lang="el-GR" sz="1200" smtClean="0"/>
              <a:t>ερμηνεύει ήθη και έθιμα που παραμένουν  ζωντανά  στο χρόνο</a:t>
            </a:r>
            <a:r>
              <a:rPr lang="he-IL" sz="1200" smtClean="0"/>
              <a:t>ֹ </a:t>
            </a:r>
            <a:r>
              <a:rPr lang="el-GR" sz="1200" smtClean="0"/>
              <a:t>δημιουργεί   παρακαταθήκη για τις επόμενες γενιές. Κατ’ επέκταση η έρευνα μας, αλλά και η παρουσίαση των εθίμων ίσως να αποτελέσει έναυσμα για την μελέτη άλλων εθίμων του τόπου μας και τη σύγκρισή τους με εκείνα άλλων κοινωνιών.</a:t>
            </a:r>
          </a:p>
          <a:p>
            <a:pPr marL="0" indent="0">
              <a:buNone/>
            </a:pPr>
            <a:endParaRPr lang="el-GR" sz="1200" smtClean="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13</a:t>
            </a:fld>
            <a:endParaRPr lang="el-GR"/>
          </a:p>
        </p:txBody>
      </p:sp>
    </p:spTree>
    <p:extLst>
      <p:ext uri="{BB962C8B-B14F-4D97-AF65-F5344CB8AC3E}">
        <p14:creationId xmlns:p14="http://schemas.microsoft.com/office/powerpoint/2010/main" val="42804107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1052736"/>
            <a:ext cx="8229600" cy="5073427"/>
          </a:xfrm>
        </p:spPr>
        <p:txBody>
          <a:bodyPr>
            <a:normAutofit/>
          </a:bodyPr>
          <a:lstStyle/>
          <a:p>
            <a:pPr marL="0" indent="0">
              <a:buNone/>
            </a:pPr>
            <a:r>
              <a:rPr lang="el-GR" sz="1200" b="1" smtClean="0"/>
              <a:t>«Ο ΑΛΗ ΠΑΣΑΣ ΚΑΙ Η ΚΟΖΑΝΗ»</a:t>
            </a:r>
          </a:p>
          <a:p>
            <a:pPr marL="0" indent="0">
              <a:buNone/>
            </a:pPr>
            <a:r>
              <a:rPr lang="el-GR" sz="1200" smtClean="0"/>
              <a:t>                        </a:t>
            </a:r>
          </a:p>
          <a:p>
            <a:pPr marL="0" indent="0">
              <a:buNone/>
            </a:pPr>
            <a:r>
              <a:rPr lang="el-GR" sz="1200" smtClean="0"/>
              <a:t>  Ελευθεριάδης  Δημήτριος, Ζήγρα -Χατζησυμεώνογλου Αναστασία, Καγιάς Ευάγγελος </a:t>
            </a:r>
          </a:p>
          <a:p>
            <a:pPr marL="0" indent="0">
              <a:buNone/>
            </a:pPr>
            <a:r>
              <a:rPr lang="el-GR" sz="1200" smtClean="0"/>
              <a:t>Επιβλέπουσα: Βλαχάβα Ευανθία ΠΕ02</a:t>
            </a:r>
          </a:p>
          <a:p>
            <a:pPr marL="0" indent="0">
              <a:buNone/>
            </a:pPr>
            <a:r>
              <a:rPr lang="el-GR" sz="1200" smtClean="0"/>
              <a:t>1ο Γυμνάσιο Κοζάνης</a:t>
            </a:r>
          </a:p>
          <a:p>
            <a:pPr marL="0" indent="0">
              <a:buNone/>
            </a:pPr>
            <a:endParaRPr lang="el-GR" sz="1200" smtClean="0"/>
          </a:p>
          <a:p>
            <a:pPr marL="0" indent="0" algn="just">
              <a:buNone/>
            </a:pPr>
            <a:r>
              <a:rPr lang="el-GR" sz="1200" smtClean="0"/>
              <a:t>Το θέμα της εργασίας έχει σχέση και με μια πλατεία της Κοζάνης, την  πλατεία  Αυλιώτη, αφιερωμένη στον πρωταγωνιστή Αυλιώτη… αρχηγό των Δημοκρατικών και αντίπαλο του Κοντορούση , αρχηγό των Αληφρόνων, (οπαδών του Αλή Πασά, κατά την περίοδο της κυριαρχίας του ισχυρού Πασά στην Ήπειρο και στην Δυτική Μακεδονία. Οι μαθητές/τριες θα αναζητήσουν, αφού τους δοθεί και σχετική βιβλιογραφία από τις εκπαιδευτικούς, τις υπεύθυνες του προγράμματος, στη Βιβλιοθήκη της Κοζάνης, τα ιστορικά στοιχεία  για την παρέμβαση του Αλή Πασά στην πολιτική κατάσταση της πόλης. Θα εργαστούν σε ομάδες τυχαία επιλογή συμμετεχόντων θα συλλέξουν το υλικό και στη συνλεεια θα γίνει η σύνθεση και η παρουσίαση σε ppt</a:t>
            </a:r>
          </a:p>
          <a:p>
            <a:pPr marL="0" indent="0">
              <a:buNone/>
            </a:pPr>
            <a:endParaRPr lang="el-GR" sz="1200" smtClean="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14</a:t>
            </a:fld>
            <a:endParaRPr lang="el-GR"/>
          </a:p>
        </p:txBody>
      </p:sp>
    </p:spTree>
    <p:extLst>
      <p:ext uri="{BB962C8B-B14F-4D97-AF65-F5344CB8AC3E}">
        <p14:creationId xmlns:p14="http://schemas.microsoft.com/office/powerpoint/2010/main" val="22492527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1124744"/>
            <a:ext cx="8229600" cy="5001419"/>
          </a:xfrm>
        </p:spPr>
        <p:txBody>
          <a:bodyPr>
            <a:normAutofit/>
          </a:bodyPr>
          <a:lstStyle/>
          <a:p>
            <a:pPr marL="0" indent="0">
              <a:buNone/>
            </a:pPr>
            <a:r>
              <a:rPr lang="el-GR" sz="1200" b="1" smtClean="0"/>
              <a:t>ΒΛΕΠΩ ΤΗΝ ΠΟΛΗ ΜΟΥ ΜΕΣΑ ΑΠΟ ΦΑΚΟ </a:t>
            </a:r>
          </a:p>
          <a:p>
            <a:pPr marL="0" indent="0">
              <a:buNone/>
            </a:pPr>
            <a:r>
              <a:rPr lang="el-GR" sz="1200" smtClean="0"/>
              <a:t>                        </a:t>
            </a:r>
          </a:p>
          <a:p>
            <a:pPr marL="0" indent="0">
              <a:buNone/>
            </a:pPr>
            <a:r>
              <a:rPr lang="el-GR" sz="1200" smtClean="0"/>
              <a:t>Παυλίδου Αθανασία, Σαλακίδου Βίβιαν, Μιμήτος Αθανάσιος, Μαντζιάρης Παναγιώτης, Λιόντα Μαρία, Ράπτη Αγάπη</a:t>
            </a:r>
          </a:p>
          <a:p>
            <a:pPr marL="0" indent="0">
              <a:buNone/>
            </a:pPr>
            <a:r>
              <a:rPr lang="el-GR" sz="1200" smtClean="0"/>
              <a:t>Επιβλέπουσα: Βλαχάβα Ευανθία ΠΕ02</a:t>
            </a:r>
          </a:p>
          <a:p>
            <a:pPr marL="0" indent="0">
              <a:buNone/>
            </a:pPr>
            <a:r>
              <a:rPr lang="el-GR" sz="1200" smtClean="0"/>
              <a:t>1ο Γυμνάσιο Κοζάνης  </a:t>
            </a:r>
          </a:p>
          <a:p>
            <a:pPr marL="0" indent="0">
              <a:buNone/>
            </a:pPr>
            <a:endParaRPr lang="el-GR" sz="1200"/>
          </a:p>
          <a:p>
            <a:pPr marL="0" indent="0">
              <a:buNone/>
            </a:pPr>
            <a:endParaRPr lang="el-GR" sz="1200" smtClean="0"/>
          </a:p>
          <a:p>
            <a:pPr marL="0" indent="0">
              <a:buNone/>
            </a:pPr>
            <a:endParaRPr lang="el-GR" sz="1200" smtClean="0"/>
          </a:p>
          <a:p>
            <a:pPr marL="0" indent="0">
              <a:buNone/>
            </a:pPr>
            <a:r>
              <a:rPr lang="el-GR" sz="1200" smtClean="0"/>
              <a:t>Οι μαθητές/τριες φωτογραφίζουν την πόλη ελεύθερα, επιλέγοντας ό,τι τους εκφράζει. Στόχος είναι να αισθανθούν το ρυθμό, τα προβλήματα και τα κτίρια της πόλης τους.</a:t>
            </a:r>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15</a:t>
            </a:fld>
            <a:endParaRPr lang="el-GR"/>
          </a:p>
        </p:txBody>
      </p:sp>
    </p:spTree>
    <p:extLst>
      <p:ext uri="{BB962C8B-B14F-4D97-AF65-F5344CB8AC3E}">
        <p14:creationId xmlns:p14="http://schemas.microsoft.com/office/powerpoint/2010/main" val="7557165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908720"/>
            <a:ext cx="8229600" cy="5217443"/>
          </a:xfrm>
        </p:spPr>
        <p:txBody>
          <a:bodyPr>
            <a:normAutofit/>
          </a:bodyPr>
          <a:lstStyle/>
          <a:p>
            <a:pPr marL="0" indent="0">
              <a:buNone/>
            </a:pPr>
            <a:r>
              <a:rPr lang="el-GR" sz="1200" b="1" smtClean="0"/>
              <a:t>Η ΠΟΛΗ ΜΟΥ </a:t>
            </a:r>
          </a:p>
          <a:p>
            <a:pPr marL="0" indent="0">
              <a:buNone/>
            </a:pPr>
            <a:r>
              <a:rPr lang="el-GR" sz="1200" smtClean="0"/>
              <a:t>                        </a:t>
            </a:r>
          </a:p>
          <a:p>
            <a:pPr marL="0" indent="0">
              <a:buNone/>
            </a:pPr>
            <a:r>
              <a:rPr lang="el-GR" sz="1200" smtClean="0"/>
              <a:t>Όλο το τμήμα Α2</a:t>
            </a:r>
          </a:p>
          <a:p>
            <a:pPr marL="0" indent="0">
              <a:buNone/>
            </a:pPr>
            <a:r>
              <a:rPr lang="el-GR" sz="1200" smtClean="0"/>
              <a:t>Επιβλέπουσα: Βλαχάβα Ευανθία ΠΕ02</a:t>
            </a:r>
          </a:p>
          <a:p>
            <a:pPr marL="0" indent="0">
              <a:buNone/>
            </a:pPr>
            <a:r>
              <a:rPr lang="el-GR" sz="1200" smtClean="0"/>
              <a:t> 1ο Γυμνάσιο Κοζάνης </a:t>
            </a:r>
          </a:p>
          <a:p>
            <a:pPr marL="0" indent="0">
              <a:buNone/>
            </a:pPr>
            <a:endParaRPr lang="el-GR" sz="1200" smtClean="0"/>
          </a:p>
          <a:p>
            <a:pPr marL="0" indent="0">
              <a:buNone/>
            </a:pPr>
            <a:endParaRPr lang="el-GR" sz="1200" smtClean="0"/>
          </a:p>
          <a:p>
            <a:pPr marL="0" indent="0" algn="just">
              <a:buNone/>
            </a:pPr>
            <a:r>
              <a:rPr lang="el-GR" sz="1200" smtClean="0"/>
              <a:t>Μετά από καταιγισμό ιδεών γράφουμε στον πίνακα τα συναισθήματά μας για την πόλη που ζούμε. Στη συνέχεια οι μαθητές/τριες τα ομαδοποιούν ανάλογα με την εικόνα της πόλης που τους υπαγορεύει κάθε προαναφερόμενο συναίσθημα. Οι μαθητές/τριες χωρίζονται σε ομάδες από τους εκπαιδευτικούς με τυχαία επιλογή και κάθε ομάδα γράφει στόχους για την πόλη της έχοντας ως άξονα κάθε ομάδα λέξεων. Καταγράφονται οι στίχοι και με τη βοήθεια του εκπαιδευτικού συνδέονται και με αυτόν τον τρόπο δημιουργικής εργασίας και γραφής ολοκληρώνεται το ποίημα.</a:t>
            </a:r>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16</a:t>
            </a:fld>
            <a:endParaRPr lang="el-GR"/>
          </a:p>
        </p:txBody>
      </p:sp>
    </p:spTree>
    <p:extLst>
      <p:ext uri="{BB962C8B-B14F-4D97-AF65-F5344CB8AC3E}">
        <p14:creationId xmlns:p14="http://schemas.microsoft.com/office/powerpoint/2010/main" val="5032877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908720"/>
            <a:ext cx="8229600" cy="5217443"/>
          </a:xfrm>
        </p:spPr>
        <p:txBody>
          <a:bodyPr>
            <a:normAutofit fontScale="92500"/>
          </a:bodyPr>
          <a:lstStyle/>
          <a:p>
            <a:pPr marL="0" indent="0">
              <a:buNone/>
            </a:pPr>
            <a:r>
              <a:rPr lang="el-GR" sz="1200" b="1" smtClean="0"/>
              <a:t>« Κάθε σχολειό την ιστορία του  και το δικό μας ΠΡΩΤΟ»</a:t>
            </a:r>
          </a:p>
          <a:p>
            <a:pPr marL="0" indent="0">
              <a:buNone/>
            </a:pPr>
            <a:endParaRPr lang="el-GR" sz="1200" b="1" smtClean="0"/>
          </a:p>
          <a:p>
            <a:pPr marL="0" indent="0" algn="just">
              <a:buNone/>
            </a:pPr>
            <a:r>
              <a:rPr lang="el-GR" sz="1200" smtClean="0"/>
              <a:t>Αβραμίδης Συμεών-Κωνσταντίνος, Αναγνωστοπούλου Ελένη-Κωνσταντίνα, Αντωνιάδη Σμαρώ, Δημητριάδης Νικόλαος, Καμπάνταη Σταματία, Καρακολίδου Μαρία-Αικατερίνη, Καρακωστίδης Γεώργιος, Κεραμιτσή Ασημίνα, Κουρουκεχαγιά Αικατερίνη, Μέρφι Αγγελική Έβελιν, Μπεκήρ Γιαμούρ, Σαρρής Μάριος, Σιλάκ Γιουσούφ Σενά, Στεργίου Παναγιώτης, Τάνου Σοφία, Τζαβάρας Μιχαήλ, Χαριτόπουλος Κωνσταντίνος, Χαρίτσης Επαμεινώνδας, Χατζή Ατά, Χουσεΐνογλου Ιλγκάζ</a:t>
            </a:r>
          </a:p>
          <a:p>
            <a:pPr marL="0" indent="0" algn="just">
              <a:buNone/>
            </a:pPr>
            <a:r>
              <a:rPr lang="el-GR" sz="1200" smtClean="0"/>
              <a:t>Επιβλέπουσες: Μαργαρίτου Σουλτάνα (ΠΕ02), Παπαδοπούλου Ελπίδα (ΠΕ02), Τριανταφυλλίδου Ανδρονίκη (ΠΕ02)</a:t>
            </a:r>
          </a:p>
          <a:p>
            <a:pPr marL="0" indent="0" algn="just">
              <a:buNone/>
            </a:pPr>
            <a:r>
              <a:rPr lang="el-GR" sz="1200" smtClean="0"/>
              <a:t>1ο Γυμνάσιο Κομοτηνής</a:t>
            </a:r>
          </a:p>
          <a:p>
            <a:pPr marL="0" indent="0" algn="just">
              <a:buNone/>
            </a:pPr>
            <a:endParaRPr lang="el-GR" sz="1200" smtClean="0"/>
          </a:p>
          <a:p>
            <a:pPr marL="0" indent="0" algn="just">
              <a:buNone/>
            </a:pPr>
            <a:r>
              <a:rPr lang="el-GR" sz="1200" smtClean="0"/>
              <a:t>Το 1ο Γυμνάσιο Κομοτηνής είναι από τα μεγαλύτερα και παλαιότερα σχολεία της πόλης μας. Το αρχικό κτίριο ήταν διώροφο, κατασκευασμένο με την τεχνοτροπία του Εκλεκτικισμού. Αποπερατώθηκε το 1927 και λειτούργησε ως Γυμνάσιο Αρρένων.</a:t>
            </a:r>
          </a:p>
          <a:p>
            <a:pPr marL="0" indent="0" algn="just">
              <a:buNone/>
            </a:pPr>
            <a:r>
              <a:rPr lang="el-GR" sz="1200" smtClean="0"/>
              <a:t>Κατά τη διάρκεια της Βουλγαρικής κατοχής στη Θράκη (1941-1944) όλα τα ελληνικά σχολεία έκλεισαν και απαγορεύτηκε η φοίτηση των ελληνόφωνων μαθητών και η χρήση της ελληνικής γλώσσας. Το 1941,  μετά από αίτηση του Βούλγαρου δημάρχου της Κομοτηνής προς τον Βούλγαρο προϊστάμενο του τμήματος Μέσης Εκπαίδευσης, δημιουργήθηκε μεικτό Γυμνάσιο στην πόλη, το οποίο κάλυπτε τις εκπαιδευτικές ανάγκες των παιδιών των Βουλγάρων υπαλλήλων και εποίκων και των βουλγαρογραμμένων ντόπιων.</a:t>
            </a:r>
          </a:p>
          <a:p>
            <a:pPr marL="0" indent="0" algn="just">
              <a:buNone/>
            </a:pPr>
            <a:r>
              <a:rPr lang="el-GR" sz="1200" smtClean="0"/>
              <a:t>Αμέσως μετά την απελευθέρωση, τον Οκτώβριο του 1944, άνοιξαν ξανά τα σχολεία για τα ελληνόπουλα. </a:t>
            </a:r>
          </a:p>
          <a:p>
            <a:pPr marL="0" indent="0" algn="just">
              <a:buNone/>
            </a:pPr>
            <a:r>
              <a:rPr lang="el-GR" sz="1200" smtClean="0"/>
              <a:t>Το κτίριο στέγαζε το Γυμνάσιο Αρρένων ως το 1976 και έπειτα ως συστεγαζόμενα το τριτάξιο Γυμνάσιο και το τριτάξιο Λύκειο. Το 1979, το Γυμνάσιο Αρρένων μετονομάστηκε σε 1ο Γυμνάσιο που ήταν μεικτό και μεταφέρθηκε σε νέο κτίριο εντός της ίδιας αυλής, όπου και παραμένει έως σήμερα. Στο παλιό κτίριο στεγάστηκε το 1ο Λύκειο και σήμερα βρίσκονται εκεί τα γραφεία της Πρωτοβάθμιας και της Δευτεροβάθμιας εκπαίδευσης του νομού Ροδόπης.</a:t>
            </a:r>
          </a:p>
          <a:p>
            <a:pPr marL="0" indent="0" algn="just">
              <a:buNone/>
            </a:pPr>
            <a:r>
              <a:rPr lang="el-GR" sz="1200" smtClean="0"/>
              <a:t>Μέσα από προφορικές μαρτυρίες μαθητών από τη δεκαετία του 1950 και εξής, παλιές φωτογραφίες και επίσημα έγγραφα, ζωντανεύει η ιστορία του σχολείου μας που  λειτουργεί σχεδόν 100 χρόνια.</a:t>
            </a:r>
          </a:p>
          <a:p>
            <a:pPr marL="0" indent="0">
              <a:buNone/>
            </a:pPr>
            <a:endParaRPr lang="el-GR" sz="1200" smtClean="0"/>
          </a:p>
          <a:p>
            <a:pPr marL="0" indent="0">
              <a:buNone/>
            </a:pPr>
            <a:endParaRPr lang="el-GR" sz="1200" smtClean="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17</a:t>
            </a:fld>
            <a:endParaRPr lang="el-GR"/>
          </a:p>
        </p:txBody>
      </p:sp>
    </p:spTree>
    <p:extLst>
      <p:ext uri="{BB962C8B-B14F-4D97-AF65-F5344CB8AC3E}">
        <p14:creationId xmlns:p14="http://schemas.microsoft.com/office/powerpoint/2010/main" val="38013085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1124744"/>
            <a:ext cx="8229600" cy="5001419"/>
          </a:xfrm>
        </p:spPr>
        <p:txBody>
          <a:bodyPr>
            <a:normAutofit fontScale="92500" lnSpcReduction="20000"/>
          </a:bodyPr>
          <a:lstStyle/>
          <a:p>
            <a:pPr marL="0" indent="0">
              <a:buNone/>
            </a:pPr>
            <a:r>
              <a:rPr lang="el-GR" sz="1200" b="1"/>
              <a:t>«To Πάσχα των Ελλήνων μέσα από την ποίηση του Λευκάδιου οικουμενικού ποιητή </a:t>
            </a:r>
            <a:r>
              <a:rPr lang="el-GR" sz="1200" b="1" smtClean="0"/>
              <a:t> </a:t>
            </a:r>
            <a:r>
              <a:rPr lang="el-GR" sz="1200" b="1"/>
              <a:t>Άγγελου Σικελιανού</a:t>
            </a:r>
            <a:r>
              <a:rPr lang="el-GR" sz="1200" b="1" smtClean="0"/>
              <a:t>»</a:t>
            </a:r>
          </a:p>
          <a:p>
            <a:pPr marL="0" indent="0">
              <a:buNone/>
            </a:pPr>
            <a:endParaRPr lang="el-GR" sz="1200" smtClean="0"/>
          </a:p>
          <a:p>
            <a:pPr marL="0" indent="0">
              <a:buNone/>
            </a:pPr>
            <a:r>
              <a:rPr lang="el-GR" sz="1200" smtClean="0"/>
              <a:t>Γεωργάκη </a:t>
            </a:r>
            <a:r>
              <a:rPr lang="el-GR" sz="1200"/>
              <a:t>Γεωργία, Γεωργάκη Στέλλα, Γιαννουλάτου Κατερίνα, Ευσταθόπουλος Γιώργος, Ζακυνθινός Έξαρχος, Καλογιάννης Γιάννης, Κατσαρός Αλέξανδρος, Λάγιου Αλεξάνδρα, Μανωλικάκη Αγλαϊα, Μπάλτσας Ιωσήφ, Ρομποτής Μάρκος, Ροντογιάννης Λεωνίδας, Σούλα Αννούλα, Σταυράτης Ηρακλής, Τόντο Ιωάννα, Χαλικιά Αναστασία, Χαλκιόπουλος Αριστοτέλης, Χασκάι Ειρήνη.</a:t>
            </a:r>
          </a:p>
          <a:p>
            <a:pPr marL="0" indent="0">
              <a:buNone/>
            </a:pPr>
            <a:r>
              <a:rPr lang="el-GR" sz="1200"/>
              <a:t>Συντονίζουν οι </a:t>
            </a:r>
            <a:r>
              <a:rPr lang="el-GR" sz="1200" smtClean="0"/>
              <a:t>καθηγήτριες: Αθανασία </a:t>
            </a:r>
            <a:r>
              <a:rPr lang="el-GR" sz="1200"/>
              <a:t>Καζολή – Π.Ε. 79.01, Τυπάλδου Όλγα Π.Ε. 02, Κατσούλη Ελένη Π.Ε. 02 </a:t>
            </a:r>
          </a:p>
          <a:p>
            <a:pPr marL="0" indent="0">
              <a:buNone/>
            </a:pPr>
            <a:r>
              <a:rPr lang="el-GR" sz="1200" smtClean="0"/>
              <a:t>1ο </a:t>
            </a:r>
            <a:r>
              <a:rPr lang="el-GR" sz="1200"/>
              <a:t>Γυμνάσιο Λευκάδας</a:t>
            </a:r>
          </a:p>
          <a:p>
            <a:pPr marL="0" indent="0">
              <a:buNone/>
            </a:pPr>
            <a:endParaRPr lang="el-GR" sz="1200" smtClean="0"/>
          </a:p>
          <a:p>
            <a:pPr marL="0" indent="0" algn="just">
              <a:buNone/>
            </a:pPr>
            <a:r>
              <a:rPr lang="el-GR" sz="1200" smtClean="0"/>
              <a:t>Κορυφαία </a:t>
            </a:r>
            <a:r>
              <a:rPr lang="el-GR" sz="1200"/>
              <a:t>μορφή των γραμμάτων του εικοστού αιώνα, γνήσιο τέκνο της νήσου της Λευκάδας, είναι ο οικουμενικός ποιητής Άγγελος Σικελιανός.</a:t>
            </a:r>
          </a:p>
          <a:p>
            <a:pPr marL="0" indent="0" algn="just">
              <a:buNone/>
            </a:pPr>
            <a:r>
              <a:rPr lang="el-GR" sz="1200"/>
              <a:t>Γεννήθηκε στη Λευκάδα το 1884 και πέθανε στην Αθήνα το 1951. Τον απορρόφησε η λογοτεχνία μελετώντας Όμηρο, Πίνδαρο, Ορφικούς και Πυθαγόρειους, προσωκρατικούς φιλοσόφους, λυρικούς ποιητές, Πλάτωνα, Αισχύλο, την Αγία Γραφή, αλλά και ξένους φιλοσόφους, όπως το Νίτσε ή λογοτέχνες όπως τον Ντ’ Αννούτσιο.</a:t>
            </a:r>
          </a:p>
          <a:p>
            <a:pPr marL="0" indent="0" algn="just">
              <a:buNone/>
            </a:pPr>
            <a:r>
              <a:rPr lang="el-GR" sz="1200"/>
              <a:t>Καρπός ευαισθησίας και βαθιάς μελέτης είναι ο «Αλαφροΐσκιωτος», που εμπνεύστηκε στη Λιβύη, το 1907 και θα ταράξει το χώρο της λογοτεχνίας. Το «Πάσχα των Ελλήνων» και η «Μητέρα του Θεού», είναι ποιητικές συνθέσεις που εκφράζουν την κοσμοθεωρία του. Με τη βοήθεια της συζύγου του Εύας Πάλμερ, θα οργανώσουν τις Δελφικές Εορτές το 1927 και το 1930, καθιστώντας τους Δελφούς ομφαλό της γης. Στη διάρκεια του Β΄ παγκοσμίου πολέμου ο Σικελιανός θα γράψει έργα κοινωνικού περιεχομένου και στην Κατοχή τα ποιήματά του θα είναι κραυγή πόνου για τα βάσανα του Ελληνισμού.</a:t>
            </a:r>
          </a:p>
          <a:p>
            <a:pPr marL="0" indent="0" algn="just">
              <a:buNone/>
            </a:pPr>
            <a:r>
              <a:rPr lang="el-GR" sz="1200"/>
              <a:t>Ζητούσε τη σφαιρική αλήθεια σαν άλλος φιλόσοφος και με την ποίηση διακηρύσσει την ενότητα ως αρμονία των πάντων. Του ανθρώπου με τον εαυτό του, με τη φύση, με τον Θεό, με το Παν. Ο Σικελιανός πραγματοποιεί έναν συγκρητισμό ανάμεσα στον αρχαίο ελληνικό μύθο και τις χριστιανικές παραδόσεις, στη θεά Δήμητρα και την Παναγία, στη χάρη της μητρότητας και το διονυσιακό έρωτα, με τρόπο που συμφιλιώνεται η εμπειρία του θανάτου με τον πόθο της ζωής.</a:t>
            </a:r>
          </a:p>
          <a:p>
            <a:pPr marL="0" indent="0" algn="just">
              <a:buNone/>
            </a:pPr>
            <a:r>
              <a:rPr lang="el-GR" sz="1200"/>
              <a:t>Άξονας στην κοσμολογία του ποιητή είναι η σχέση	 ζωής – θανάτου. Ανιχνεύεται σε εικόνες, όπου η φύση παρέχει το πρότυπο μετασχηματισμού του θανάτου σε ζωή. Το ποίημα «Μήτηρ Θεού» αποτελεί αναστάσιμο ύμνο και τραγούδι της Άνοιξης, εμπνευσμένο από την εορταστική τάξη της ελληνικής Εκκλησίας, όπου είναι συνδεδεμένο το Ψυχοσάββατο, η Μεγάλη Σαρακοστή και οι Χαιρετισμοί της Θεοτόκου.</a:t>
            </a:r>
          </a:p>
          <a:p>
            <a:pPr marL="0" indent="0" algn="just">
              <a:buNone/>
            </a:pPr>
            <a:r>
              <a:rPr lang="el-GR" sz="1200"/>
              <a:t>Προτείνει ισορροπία φύσης – κουλτούρας ατόμου, κοινωνίας, μυστικισμού – ορθολογισμού, πολιτισμική ανανέωση.</a:t>
            </a:r>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18</a:t>
            </a:fld>
            <a:endParaRPr lang="el-GR"/>
          </a:p>
        </p:txBody>
      </p:sp>
    </p:spTree>
    <p:extLst>
      <p:ext uri="{BB962C8B-B14F-4D97-AF65-F5344CB8AC3E}">
        <p14:creationId xmlns:p14="http://schemas.microsoft.com/office/powerpoint/2010/main" val="42278266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764704"/>
            <a:ext cx="8229600" cy="5361459"/>
          </a:xfrm>
        </p:spPr>
        <p:txBody>
          <a:bodyPr>
            <a:normAutofit/>
          </a:bodyPr>
          <a:lstStyle/>
          <a:p>
            <a:pPr marL="0" indent="0">
              <a:buNone/>
            </a:pPr>
            <a:r>
              <a:rPr lang="el-GR" sz="1200" b="1"/>
              <a:t>«Η λευκαδίτικη παραδοσιακή φορεσιά</a:t>
            </a:r>
            <a:r>
              <a:rPr lang="el-GR" sz="1200" b="1" smtClean="0"/>
              <a:t>»</a:t>
            </a:r>
          </a:p>
          <a:p>
            <a:pPr marL="0" indent="0">
              <a:buNone/>
            </a:pPr>
            <a:endParaRPr lang="el-GR" sz="1200" b="1"/>
          </a:p>
          <a:p>
            <a:pPr marL="0" indent="0">
              <a:buNone/>
            </a:pPr>
            <a:r>
              <a:rPr lang="el-GR" sz="1200" smtClean="0"/>
              <a:t>Γεωργάκη </a:t>
            </a:r>
            <a:r>
              <a:rPr lang="el-GR" sz="1200"/>
              <a:t>Γεωργία, Γεωργάκη Στέλλα, Γιαννουλάτου Κατερίνα, Ευσταθόπουλος Γιώργος, Ζακυνθινός Έξαρχος, Καλογιάννης Γιάννης, Κατσαρός Αλέξανδρος, Λάγιου Αλεξάνδρα, Μανωλικάκη Αγλαϊα, Μπάλτσας Ιωσήφ, Ρομποτής Μάρκος, Ροντογιάννης Λεωνίδας, Σούλα Αννούλα, Σταυράτης Ηρακλής, Τόντο Ιωάννα, Χαλικιά Αναστασία, Χαλκιόπουλος Αριστοτέλης, Χασκάι Ειρήνη.</a:t>
            </a:r>
          </a:p>
          <a:p>
            <a:pPr marL="0" indent="0">
              <a:buNone/>
            </a:pPr>
            <a:r>
              <a:rPr lang="el-GR" sz="1200"/>
              <a:t>Συντονίζουν οι </a:t>
            </a:r>
            <a:r>
              <a:rPr lang="el-GR" sz="1200" smtClean="0"/>
              <a:t>καθηγήτριες:Αθανασία </a:t>
            </a:r>
            <a:r>
              <a:rPr lang="el-GR" sz="1200"/>
              <a:t>Καζολή – Π.Ε. 79.01, Τυπάλδου Όλγα Π.Ε. 02, Κατσούλη Ελένη Π.Ε. 02 </a:t>
            </a:r>
          </a:p>
          <a:p>
            <a:pPr marL="0" indent="0">
              <a:buNone/>
            </a:pPr>
            <a:r>
              <a:rPr lang="el-GR" sz="1200" smtClean="0"/>
              <a:t>1ο </a:t>
            </a:r>
            <a:r>
              <a:rPr lang="el-GR" sz="1200"/>
              <a:t>Γυμνάσιο Λευκάδας</a:t>
            </a:r>
          </a:p>
          <a:p>
            <a:pPr marL="0" indent="0">
              <a:buNone/>
            </a:pPr>
            <a:endParaRPr lang="el-GR" sz="1200" smtClean="0"/>
          </a:p>
          <a:p>
            <a:pPr marL="0" indent="0">
              <a:buNone/>
            </a:pPr>
            <a:endParaRPr lang="el-GR" sz="1200"/>
          </a:p>
          <a:p>
            <a:pPr marL="0" indent="0" algn="just">
              <a:buNone/>
            </a:pPr>
            <a:r>
              <a:rPr lang="el-GR" sz="1200" smtClean="0"/>
              <a:t>Έως </a:t>
            </a:r>
            <a:r>
              <a:rPr lang="el-GR" sz="1200"/>
              <a:t>τις αρχές του 20ου αι. η παραδοσιακή ενδυμασία συνηθιζόταν κυρίως στην ύπαιθρο και τα νησιά, εκτός από τα μεγάλα αστικά κέντρα. Κάθε τόπος έχει τη δική του παραδοσιακή φορεσιά, αλλά και κάθε νησί παρουσιάζει τις δικές του εκδοχές, διαφορετικές από τα γειτονικά νησιά ή ακόμη και τα γειτονικά παράλια.</a:t>
            </a:r>
          </a:p>
          <a:p>
            <a:pPr marL="0" indent="0" algn="just">
              <a:buNone/>
            </a:pPr>
            <a:r>
              <a:rPr lang="el-GR" sz="1200"/>
              <a:t>Η φορεσιά κάθε τόπου αντικατοπτρίζει την οικονομική, κοινωνική και πολιτισμική του κατάσταση. Παράγοντες όπως το κλίμα και το είδος των  εργασιών επηρεάζουν επίσης τη μορφοποίησή της. Σύμφωνα με το λαογράφο Δημήτριο Λουκάτο, η φορεσιά είναι τέχνη, που χαρακτηρίζει καλλιτεχνικά και ιστορικά τον κάθε τόπο. Είναι όμορφα, αυθεντικά, χειροποίητα δημιουργήματα, γεμάτα αγάπη, αφοσίωση, γνώση και συναίσθηση της βαριάς ιστορίας του τόπου μας. Η έρευνα του ιστορικού της παραδοσιακής φορεσιάς είναι ένα ταξίδι γεμάτο χρώματα, με πολύ μεγάλο ενδιαφέρον.</a:t>
            </a:r>
          </a:p>
          <a:p>
            <a:pPr marL="0" indent="0" algn="just">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19</a:t>
            </a:fld>
            <a:endParaRPr lang="el-GR"/>
          </a:p>
        </p:txBody>
      </p:sp>
    </p:spTree>
    <p:extLst>
      <p:ext uri="{BB962C8B-B14F-4D97-AF65-F5344CB8AC3E}">
        <p14:creationId xmlns:p14="http://schemas.microsoft.com/office/powerpoint/2010/main" val="38716250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1052736"/>
            <a:ext cx="8229600" cy="5073427"/>
          </a:xfrm>
        </p:spPr>
        <p:txBody>
          <a:bodyPr>
            <a:normAutofit fontScale="92500" lnSpcReduction="20000"/>
          </a:bodyPr>
          <a:lstStyle/>
          <a:p>
            <a:pPr marL="0" indent="0">
              <a:buNone/>
            </a:pPr>
            <a:r>
              <a:rPr lang="el-GR" sz="1200" b="1" smtClean="0"/>
              <a:t>Βέρμιο, δάση, νερά και τροχαλίες</a:t>
            </a:r>
          </a:p>
          <a:p>
            <a:pPr marL="0" indent="0">
              <a:buNone/>
            </a:pPr>
            <a:endParaRPr lang="el-GR" sz="1200" smtClean="0"/>
          </a:p>
          <a:p>
            <a:pPr marL="0" indent="0">
              <a:buNone/>
            </a:pPr>
            <a:r>
              <a:rPr lang="el-GR" sz="1200" smtClean="0"/>
              <a:t>Δραγουμάνου Αθανασία, Καραγιαννίδου Ραφαέλα, Κάρτα Αναστασία, Μπέκα Νικολέτα, Παπαμιχαήλ Ξένια, Τζαλίλη Γεωργία</a:t>
            </a:r>
          </a:p>
          <a:p>
            <a:pPr marL="0" indent="0">
              <a:buNone/>
            </a:pPr>
            <a:r>
              <a:rPr lang="el-GR" sz="1200" smtClean="0"/>
              <a:t>Καθηγητές</a:t>
            </a:r>
          </a:p>
          <a:p>
            <a:pPr marL="0" indent="0">
              <a:buNone/>
            </a:pPr>
            <a:r>
              <a:rPr lang="el-GR" sz="1200" smtClean="0"/>
              <a:t>Χριστοδούλου Ευπραξία ΠΕ2, Μάλλιος Γεώργιος  ΠΕ2</a:t>
            </a:r>
          </a:p>
          <a:p>
            <a:pPr marL="0" indent="0">
              <a:buNone/>
            </a:pPr>
            <a:r>
              <a:rPr lang="el-GR" sz="1200" smtClean="0"/>
              <a:t>1ο Γυμνάσιο Νάουσας</a:t>
            </a:r>
          </a:p>
          <a:p>
            <a:pPr marL="0" indent="0">
              <a:buNone/>
            </a:pPr>
            <a:endParaRPr lang="el-GR" sz="1200"/>
          </a:p>
          <a:p>
            <a:pPr marL="0" indent="0">
              <a:buNone/>
            </a:pPr>
            <a:endParaRPr lang="el-GR" sz="1200" smtClean="0"/>
          </a:p>
          <a:p>
            <a:pPr marL="0" indent="0" algn="just">
              <a:buNone/>
            </a:pPr>
            <a:r>
              <a:rPr lang="el-GR" sz="1200" smtClean="0"/>
              <a:t>  Η πόλη μας, η Νάουσα Ημαθίας είναι χτισμένη στους πρόποδες του βορειοανατολικού τμήματος της οροσειράς του Βερμίου, τμήμα πυκνόφυτο και πλούσιο σε πηγές και μικρά αλλά ορμητικά ποτάμια. Σε αυτό υψώνονται και οι ψηλότερες κορφές της οροσειράς ενώ μπροστά της απλώνεται η πεδιάδα της Κεντρικής Μακεδονίας, πλούσια αρδευόμενη από τα νερά του Βερμίου και των  άλλων, γειτονικών οροσειρών. Ο ορίζοντας προς τα ανατολικά εκτείνεται ως την Θεσσαλονίκη και τις ακτές του Θερμαϊκού κόλπου. Η πόλη μας λοιπόν ιδρύθηκε και προχωρά στο διάβα του χρόνου, πάνω σε ένα φυσικό μπαλκόνι που διαμορφώθηκε από πωρόλιθο, στα τετρακόσια περίπου μέτρα από την επιφάνεια της θάλασσας. </a:t>
            </a:r>
          </a:p>
          <a:p>
            <a:pPr marL="0" indent="0" algn="just">
              <a:buNone/>
            </a:pPr>
            <a:r>
              <a:rPr lang="el-GR" sz="1200" smtClean="0"/>
              <a:t>  Διασχίζεται από τον ποταμό Αράπιτσα που πηγάζει στο Άλσος του Αγίου Νικολάου, ένα τοπίο ιδιαίτερου φυσικού κάλους, δύο χιλιόμετρα έξω από την πόλη και ρέει σε στενή κοίτη, με διάφορες υψομετρικές διαφορές που σχηματίζουν ορμητικούς καταρράκτες σε κάποια σημεία της πόλης. Αυτή η δύναμη των νερών χρησιμοποιήθηκε στο παρελθόν με διάφορους τρόπους και ανάλογα διαμορφώθηκε και το οικονομικό και κοινωνικό παρελθόν της πόλης, αρδεύοντας μεγάλες εκτάσεις γης στα ημιορεινά και στα πεδινά αλλά και παράγοντας πολύ μεγάλα ποσά ενέργειας για την κίνηση μύλων, βιοτεχνιών και αργότερα, μεγάλων βιομηχανιών.</a:t>
            </a:r>
          </a:p>
          <a:p>
            <a:pPr marL="0" indent="0" algn="just">
              <a:buNone/>
            </a:pPr>
            <a:r>
              <a:rPr lang="el-GR" sz="1200" smtClean="0"/>
              <a:t>  Πολύ μεγάλο ρόλο στην φυσιογνωμία της πόλης μας έπαιξε και το βουνό μας που καλύπτεται από πλούσια χλωρίδα, πυκνά δάση με ποικιλία δέντρων, θάμνων και βοτάνων, εντυπωσιακούς σχηματισμούς, κορυφές με εκπληκτική θέα προς κάθε κατεύθυνση της Μακεδονίας και φιλοξενεί μια μεγάλη ποικιλία οργανισμών του ζωικού βασιλείου. </a:t>
            </a:r>
          </a:p>
          <a:p>
            <a:pPr marL="0" indent="0" algn="just">
              <a:buNone/>
            </a:pPr>
            <a:r>
              <a:rPr lang="el-GR" sz="1200" smtClean="0"/>
              <a:t>Όλα αυτά λοιπόν τα χαρακτηριστικά του φυσικού περιβάλλοντος της Νάουσας θα προσπαθήσουμε να προβάλλουμε στην παρουσίασή μας αλλά και να τα συνδέσουμε με την οικονομική δραστηριότητα της πόλης στο παρελθόν και το παρόν, αναδεικνύοντας όχι μόνο τις ομορφιές του αλλά και τις δυνατότητες που προσφέρουν τα ιδιαίτερα φυσικά χαρακτηριστικά ενός τόπου για ανάπτυξη και πρόοδο στην περιοχή.</a:t>
            </a:r>
          </a:p>
          <a:p>
            <a:pPr marL="0" indent="0" algn="just">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20</a:t>
            </a:fld>
            <a:endParaRPr lang="el-GR"/>
          </a:p>
        </p:txBody>
      </p:sp>
    </p:spTree>
    <p:extLst>
      <p:ext uri="{BB962C8B-B14F-4D97-AF65-F5344CB8AC3E}">
        <p14:creationId xmlns:p14="http://schemas.microsoft.com/office/powerpoint/2010/main" val="12747566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548680"/>
            <a:ext cx="8229600" cy="5577483"/>
          </a:xfrm>
        </p:spPr>
        <p:txBody>
          <a:bodyPr>
            <a:normAutofit/>
          </a:bodyPr>
          <a:lstStyle/>
          <a:p>
            <a:pPr marL="0" indent="0">
              <a:buNone/>
            </a:pPr>
            <a:r>
              <a:rPr lang="el-GR" sz="1200" b="1" smtClean="0"/>
              <a:t>Το ηρωικό παρελθόν της πόλης και το έθιμο «Γεννίτσαροι και Μπούλες»</a:t>
            </a:r>
          </a:p>
          <a:p>
            <a:pPr marL="0" indent="0">
              <a:buNone/>
            </a:pPr>
            <a:endParaRPr lang="el-GR" sz="1200" b="1" smtClean="0"/>
          </a:p>
          <a:p>
            <a:pPr marL="0" indent="0">
              <a:buNone/>
            </a:pPr>
            <a:r>
              <a:rPr lang="el-GR" sz="1200" smtClean="0"/>
              <a:t>Αρσενλής Θωμάς, Θεοδοσιάδης Ιωάννης, Καραγιαννίδης Ελευθέριος, Μαυρίδης Ιωάννης, Μπέζος Ζήσης, Τζήμας Βασίλης</a:t>
            </a:r>
          </a:p>
          <a:p>
            <a:pPr marL="0" indent="0">
              <a:buNone/>
            </a:pPr>
            <a:r>
              <a:rPr lang="el-GR" sz="1200" smtClean="0"/>
              <a:t>Χριστοδούλου Ευπραξία ΠΕ2,  Μάλλιος Γεώργιος  ΠΕ2</a:t>
            </a:r>
          </a:p>
          <a:p>
            <a:pPr marL="0" indent="0">
              <a:buNone/>
            </a:pPr>
            <a:r>
              <a:rPr lang="el-GR" sz="1200" smtClean="0"/>
              <a:t>1ο Γυμνάσιο Νάουσας</a:t>
            </a:r>
          </a:p>
          <a:p>
            <a:pPr marL="0" indent="0">
              <a:buNone/>
            </a:pPr>
            <a:endParaRPr lang="el-GR" sz="1200"/>
          </a:p>
          <a:p>
            <a:pPr marL="0" indent="0">
              <a:buNone/>
            </a:pPr>
            <a:endParaRPr lang="el-GR" sz="1200" smtClean="0"/>
          </a:p>
          <a:p>
            <a:pPr marL="0" indent="0" algn="just">
              <a:buNone/>
            </a:pPr>
            <a:r>
              <a:rPr lang="el-GR" sz="1200" smtClean="0"/>
              <a:t> Η Νάουσα  βρίσκεται στην Κεντρική Μακεδονία , στην ευρύτερη περιοχή του αρχαίου Μακεδονικού βασιλείου, κοντά στους αρχαιολογικούς χώρους της Βεργίνας και της Πέλλας. Η πόλη μας δεν υπήρχε στο σημείο που είναι σήμερα, αλλά λίγο πιο ανατολικά και σε χαμηλότερο υψόμετρο, βρισκόταν η αρχαία Μίεζα από όπου κατάγονταν πολλοί ήρωες- πολεμιστές του Μεγάλου Αλεξάνδρου και όπου ανακαλύφθηκαν σπουδαία αρχαιολογικά ευρήματα.</a:t>
            </a:r>
          </a:p>
          <a:p>
            <a:pPr marL="0" indent="0" algn="just">
              <a:buNone/>
            </a:pPr>
            <a:r>
              <a:rPr lang="el-GR" sz="1200" smtClean="0"/>
              <a:t> Η σημερινή πόλη ιδρύθηκε στο α` μισό του 14ου αι. από τον Γαζή Εβρενός Μπέη καλώντας τους κατοίκους των ορεινών χωριών  να οικίσουν την πόλη, υποσχόμενος ιδιαίτερα προνόμια. Τα προνόμια αυτά διατηρήθηκαν έως και την Επανάσταση και σε συνδυασμό με τα φυσικά χαρακτηριστικά του τόπου επέφεραν σημαντική ανάπτυξη σε όλους τους τομείς. </a:t>
            </a:r>
          </a:p>
          <a:p>
            <a:pPr marL="0" indent="0" algn="just">
              <a:buNone/>
            </a:pPr>
            <a:r>
              <a:rPr lang="el-GR" sz="1200" smtClean="0"/>
              <a:t> Στην διάρκεια λοιπόν της Οθωμανικής κατάκτησης, στο Βέρμιο, εκδηλώθηκαν πολλά επαναστατικά κινήματα και οι Ναουσαίοι επέδειξαν αξιοθαύμαστη ηρωική συμπεριφορά απέναντι στους κατακτητές. Σημαντικά επαναστατικά κινήματα εκδηλώθηκαν α) στα τέλη του 17ου αι. με επικεφαλής την Οικογένεια Περδικάρη, β) στα 1705 ως άρνηση στο παιδομάζωμα που οδήγησε στην παρακμή αυτού του τραγικού φόρου αίματος και στην κατάργησή του  γ) στις αρχές του 19ου αι. ενάντια στις επιθέσεις του Αλή Πασά και άλλα. Κορυφαία επαναστατική πράξη των Ναουσαίων ήταν η συμμετοχή τους στην Επανάσταση του Βερμίου τον Μάρτιο και τον Απρίλιο του 1822 που οδήγησε στον τραγικό επίλογο του Ολοκαυτώματος και της ολοσχερούς καταστροφής της πόλης. </a:t>
            </a:r>
          </a:p>
          <a:p>
            <a:pPr marL="0" indent="0" algn="just">
              <a:buNone/>
            </a:pPr>
            <a:r>
              <a:rPr lang="el-GR" sz="1200" smtClean="0"/>
              <a:t> Ο ηρωικός  χαρακτήρας των Ναουσαίων οδήγησε στην δημιουργία του γνωστού εθίμου της πόλης «Γεννίτσαροι και Μπούλες». Από την πρώτη Κυριακή της Αποκριάς έως και την δεύτερη, νεαροί Ναουσαίοι ντύνονται με παραδοσιακές στολές και την χαρακτηριστική μάσκα- «Πρόσωπο» και υπό τον ήχο του Ζουρνά χορεύουν σε όλη την πόλη με ιδιαίτερο τελετουργικό και σε πολύ συγκινητικό κλίμα.  Πολλοί τουρίστες- επισκέπτες παρακολουθούν το έθιμο κάθε χρόνο και οι Ναουσαίοι το συντηρούν με ιδιαίτερο σεβασμό στο παρελθόν της πόλης.</a:t>
            </a:r>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21</a:t>
            </a:fld>
            <a:endParaRPr lang="el-GR"/>
          </a:p>
        </p:txBody>
      </p:sp>
    </p:spTree>
    <p:extLst>
      <p:ext uri="{BB962C8B-B14F-4D97-AF65-F5344CB8AC3E}">
        <p14:creationId xmlns:p14="http://schemas.microsoft.com/office/powerpoint/2010/main" val="14591903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836712"/>
            <a:ext cx="8229600" cy="5289451"/>
          </a:xfrm>
        </p:spPr>
        <p:txBody>
          <a:bodyPr>
            <a:normAutofit fontScale="92500" lnSpcReduction="10000"/>
          </a:bodyPr>
          <a:lstStyle/>
          <a:p>
            <a:pPr marL="0" indent="0">
              <a:buNone/>
            </a:pPr>
            <a:r>
              <a:rPr lang="el-GR" sz="1200" b="1" smtClean="0"/>
              <a:t>ΤΑ ΠΟΔΙΑ ΜΟΥ ΠΑΝΕ ΜΠΡΟΣΤΑ, ΜΑ Ο ΝΟΥΣ ΜΟΥ ΠΙΣΩ ΜΕΝΕΙ</a:t>
            </a:r>
          </a:p>
          <a:p>
            <a:pPr marL="0" indent="0">
              <a:buNone/>
            </a:pPr>
            <a:endParaRPr lang="el-GR" sz="1200" smtClean="0"/>
          </a:p>
          <a:p>
            <a:pPr marL="0" indent="0">
              <a:buNone/>
            </a:pPr>
            <a:r>
              <a:rPr lang="el-GR" sz="1200" smtClean="0"/>
              <a:t>Παναγιώτα Γιαννουκάκου, Βικτώρια Διαμαντοπούλου, Ιουλία Μπιλμπίλη,Αθηνά Κασκάτη, Δημήτης Κουρής, Χρήστος Κουρασίδης, Γιώργος Ζικέλογλου,Αντώνης Μαυρίδης, Μαριλένα Καζόγλου, Κάτια Κουσουρή, Ασπασία Κατσιάδα, Παναγιώτα- Μαρίνα Μπαμιατζή, Ρόζα Πάλλη, Ιωάννα Τούφα, Δάφνη Τσοτάκου,Στεφανία Ντελίεβα, Αναστασία Γουναρίδου, Δέσποινα Δοκουτσίδου, Αριόν Χατζιχαλίλι, Κωνσταντίνος Ρουμελιώτης, Άγγελος Κυπριανίδης, Μίλτος Κωστόπουλος, Κλέιντι Ντρέτσα, Νίκος Ρουσοχατζάκης, Μαριαλένα Μουτσιούλη, Στέλλα Νάστου, Μελίντα Πάλι, Χριστίνα Μαλλικοπούλου</a:t>
            </a:r>
          </a:p>
          <a:p>
            <a:pPr marL="0" indent="0">
              <a:buNone/>
            </a:pPr>
            <a:endParaRPr lang="el-GR" sz="1200" smtClean="0"/>
          </a:p>
          <a:p>
            <a:pPr marL="0" indent="0">
              <a:buNone/>
            </a:pPr>
            <a:r>
              <a:rPr lang="el-GR" sz="1200" smtClean="0"/>
              <a:t>Βασιλική Πατσιάδου, ΠΕ02, Φιλόλογος</a:t>
            </a:r>
          </a:p>
          <a:p>
            <a:pPr marL="0" indent="0">
              <a:buNone/>
            </a:pPr>
            <a:r>
              <a:rPr lang="el-GR" sz="1200" smtClean="0"/>
              <a:t>Αργυρώ Αποστολοπούλου, ΠΕ01, Θεολόγος</a:t>
            </a:r>
          </a:p>
          <a:p>
            <a:pPr marL="0" indent="0">
              <a:buNone/>
            </a:pPr>
            <a:r>
              <a:rPr lang="el-GR" sz="1200" smtClean="0"/>
              <a:t>Θεοδώρα Γιαννακοπούλου, ΠΕ02, Φιλόλογος</a:t>
            </a:r>
          </a:p>
          <a:p>
            <a:pPr marL="0" indent="0">
              <a:buNone/>
            </a:pPr>
            <a:r>
              <a:rPr lang="el-GR" sz="1200" smtClean="0"/>
              <a:t>1ο Γυμνάσιο Ραφήνας</a:t>
            </a:r>
          </a:p>
          <a:p>
            <a:pPr marL="0" indent="0">
              <a:buNone/>
            </a:pPr>
            <a:endParaRPr lang="el-GR" sz="1200" smtClean="0"/>
          </a:p>
          <a:p>
            <a:pPr marL="0" indent="0">
              <a:buNone/>
            </a:pPr>
            <a:endParaRPr lang="el-GR" sz="1200" smtClean="0"/>
          </a:p>
          <a:p>
            <a:pPr marL="0" indent="0" algn="just">
              <a:buNone/>
            </a:pPr>
            <a:r>
              <a:rPr lang="el-GR" sz="1200" smtClean="0"/>
              <a:t>Αύγουστος 1923. Το ελληνικό μέτωπο της Μικρασίας έχει καταρρεύσει. Στις 27 του μήνα οι Τούρκοι μπαίνουν στη Σμύρνη. Οι εξελίξεις καταιγιστικές και δυσοίωνες. Στην ασιατική ακτή της Προποντίδας, οι κάτοικοι της γραφικής Τρίγλιας, Έλληνες σχεδόν στο σύνολό τους, ειδοποιούνται από τον στρατιώτη Ιορδάνη Μπαρμπή πως πρέπει να την εγκαταλείψουν για να σωθούν. Σαν από μηχανής θεός, ο συμπατριώτης τους εφοπλιστής Φίλιππος Καβουνίδης καταφτάνει με τα καράβια του και καταφέρνει να τους σώσει όλους, μαζί με τα ιερά τους κειμήλια. Τους μεταφέρει στην Ελλάδα, όπου αρχίζει η νέα τους περιπέτεια. Ένα χρόνο μετά, οι μισοί θα εγκατασταθούν στο Σουφλάρ της Χαλκιδικής, που θα ονομαστεί Νέα Τρίγλια. Οι υπόλοιποι θα ριζώσουν στη Ραφήνα, ένα ψαροχώρι με λιγοστούς κατοίκους, κυρίως λιγνιτωρύχους, Αρβανίτες και Σαρακατσάνους και μέσα από πολλές δυσκολίες θα προσπαθήσουν να ξεκινήσουν από την αρχή.</a:t>
            </a:r>
          </a:p>
          <a:p>
            <a:pPr marL="0" indent="0" algn="just">
              <a:buNone/>
            </a:pPr>
            <a:r>
              <a:rPr lang="el-GR" sz="1200" smtClean="0"/>
              <a:t>Ραφήνα, Σεπτέμβριος 2023. Δύο αδέλφια μετακομίζουν με τους γονείς τους στη Ραφήνα. Ενόψει της σχολικής χρονιάς που πρόκειται να αρχίσει και θα τους βρει μακριά από τους φίλους τους και το παλιό του σχολείο, προσπαθούν να προσαρμοστούν στη νέα τους πόλη. Λίγα γνωρίζουν γι’ αυτήν και την ιστορία της. Κάποιες κουβέντες μόνο που άκουσαν από τους γονείς τους, που συζητούσαν πως το νέο τους σπίτι ανήκε πριν σε μια οικογένεια προσφύγων. Καθώς τακτοποιούνται στο νέο τους δωμάτιο, ανακαλύπτουν ένα παλιό κλειδί κι ένα σκονισμένο ημερολόγιο, που θα τους ταξιδέψουν στο παρελθόν. Στις σελίδες του θα ανακαλύψουν τη συναρπαστική ιστορία της Σοφίας, μίας προσφυγοπούλας από την Τρίγλια, που έφτασε όπως και αυτοί στη Ραφήνα χωρίς τη θέλησή της, τον Αύγουστο του 1923. Παράλληλα, θα γνωρίσουν μέσα από τα δικά της μάτια τη χαμένη πατρίδα της, πατρίδα του Αγίου Χρυσοστόμου Σμύρνης που μαρτύρησε στα χέρια των Τούρκων και θα μάθουν να «διαβάζουν»  τα ίχνη του παρελθόντος στη σύγχρονη πόλη.</a:t>
            </a:r>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22</a:t>
            </a:fld>
            <a:endParaRPr lang="el-GR"/>
          </a:p>
        </p:txBody>
      </p:sp>
    </p:spTree>
    <p:extLst>
      <p:ext uri="{BB962C8B-B14F-4D97-AF65-F5344CB8AC3E}">
        <p14:creationId xmlns:p14="http://schemas.microsoft.com/office/powerpoint/2010/main" val="10507822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764704"/>
            <a:ext cx="8229600" cy="5361459"/>
          </a:xfrm>
        </p:spPr>
        <p:txBody>
          <a:bodyPr>
            <a:normAutofit lnSpcReduction="10000"/>
          </a:bodyPr>
          <a:lstStyle/>
          <a:p>
            <a:pPr marL="0" indent="0">
              <a:buNone/>
            </a:pPr>
            <a:r>
              <a:rPr lang="el-GR" sz="1200" b="1" smtClean="0"/>
              <a:t>Στις όχθες του Ευρώτα: μύθοι και ιστορίες, πηγή έμπνευσης εικαστικών και λογοτεχνών</a:t>
            </a:r>
          </a:p>
          <a:p>
            <a:pPr marL="0" indent="0">
              <a:buNone/>
            </a:pPr>
            <a:r>
              <a:rPr lang="el-GR" sz="1200" smtClean="0"/>
              <a:t>                        </a:t>
            </a:r>
          </a:p>
          <a:p>
            <a:pPr marL="0" indent="0">
              <a:buNone/>
            </a:pPr>
            <a:r>
              <a:rPr lang="el-GR" sz="1200" smtClean="0"/>
              <a:t>Βαΐτσα Γεωργία,  Γιαννοπούλου Βάσια,  Γορανίτη Αναστασία, Κάιο Ιωάννα,  Καρλαύτης Βασίλης, Καραμπίνης Βασίλης,  Κλεάνθους Μαριάννα, Κορωνιού Μαρια,  Κούλη Ευγενία, Κωνσταντελλος  Στέλιος,  Μακρή Δέσποινα,  Μανιατάκου Αγγελική, Πανταζέλου Παναγιώτα, Πολυμενάκου Κάτια, Φέζα Μαίρη</a:t>
            </a:r>
          </a:p>
          <a:p>
            <a:pPr marL="0" indent="0">
              <a:buNone/>
            </a:pPr>
            <a:r>
              <a:rPr lang="el-GR" sz="1200" smtClean="0"/>
              <a:t>Πέππα Αθανασία (ΠΕ02) Παντελάκου Βασιλική (ΠΕ02)</a:t>
            </a:r>
          </a:p>
          <a:p>
            <a:pPr marL="0" indent="0">
              <a:buNone/>
            </a:pPr>
            <a:r>
              <a:rPr lang="el-GR" sz="1200" smtClean="0"/>
              <a:t>1ο Γυμνάσιο Σπάρτης</a:t>
            </a:r>
          </a:p>
          <a:p>
            <a:pPr marL="0" indent="0">
              <a:buNone/>
            </a:pPr>
            <a:endParaRPr lang="el-GR" sz="1200"/>
          </a:p>
          <a:p>
            <a:pPr marL="0" indent="0" algn="just">
              <a:buNone/>
            </a:pPr>
            <a:r>
              <a:rPr lang="el-GR" sz="1200" smtClean="0"/>
              <a:t>Σκοπός της εργασίας μας αυτής είναι η παρουσίαση του ποταμού  και των ιδιαίτερων χαρακτηριστικών του που τον καθιστούν στενά συνδεδεμένο με τη Σπάρτη, την ιστορία και τους ανθρώπους της. Για αιώνες τα πεντακάθαρα νερά του έθρεψαν γενιές Σπαρτιατών πολεμιστών. Στις όχθες του χτίστηκε μια υπερδύναμη που το όνομά της ταξιδεύει ως τις μέρες μας. Με  αυτή την παραδοχή, η εργασία μας ξεκινά  με την καταγραφή μυθολογικών και ιστορικών στοιχείων. Θα γνωρίσουμε, στη συνέχεια, τον ποταμό μέσα από τη χλωρίδα και πανίδα του, τους ιδιαίτερους   φυσικούς σχηματισμούς του με τις αμμοθίνες, τον υδροβιότοπο, έτσι όπως διαμορφώνονται  από το έντονο θερμο-μεσογειακό κλίμα που δημιουργεί ιδιαίτερα ποτάμια οικοσυστήματα -οάσεις ζωής που η αναζήτησή  τους μας ταξιδεύει σε τοπία μοναδικά. Στη συνέχεια, θα δείξουμε το πώς ο Ευρώτας αποτυπώθηκε σε ζωγραφικούς πίνακες, υμνήθηκε από ποιητές, πήρε «ανθρώπινη» μορφή στο μάρμαρο, εντυπωσίασε ταξιδευτές, λογοτέχνες, φυσιολάτρες και φυσιοδίφες. Ο  Ευρώτας επίσης συνδέθηκε και επηρέασε με το πολύ σημαντικό περιβάλλον του, κι εξακολουθεί να επηρεάζει, τη ζωή και την παραγωγική δραστηριότητα της λακωνικής κοιλάδας και την ανάπτυξη διαφόρων δραστηριοτήτων  των ανθρώπων της περιοχής. Ο Ευρώτας είναι ένα μνημείο φύσης και ιστορίας γι’ αυτό και η οικολογική ευαισθητοποίηση των μαθητών για τη διάσωσή του γενικότερα αποτελεί βασικό και πρωταρχικό μέλημα της παρούσας εργασίας. Το ιστορικό αυτό ποτάμι, τις τελευταίες δεκαετίες , πλήττεται αρκετά. Η μείωση γενικά του νερού αλλά και η  υπεράντληση των υδάτινων αποθεμάτων, η καταστροφή του παρόχθιου δάσους, φυτοφάρμακα και λιπάσματα εξακολουθούν να επιβαρύνουν σημαντικά το ποτάμι -αρτηρία  ζωογόνο- της λακωνικής γης. </a:t>
            </a:r>
          </a:p>
          <a:p>
            <a:pPr marL="0" indent="0" algn="just">
              <a:buNone/>
            </a:pPr>
            <a:endParaRPr lang="el-GR" sz="1200" smtClean="0"/>
          </a:p>
          <a:p>
            <a:pPr marL="0" indent="0" algn="just">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23</a:t>
            </a:fld>
            <a:endParaRPr lang="el-GR"/>
          </a:p>
        </p:txBody>
      </p:sp>
    </p:spTree>
    <p:extLst>
      <p:ext uri="{BB962C8B-B14F-4D97-AF65-F5344CB8AC3E}">
        <p14:creationId xmlns:p14="http://schemas.microsoft.com/office/powerpoint/2010/main" val="32648094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620688"/>
            <a:ext cx="8229600" cy="5505475"/>
          </a:xfrm>
        </p:spPr>
        <p:txBody>
          <a:bodyPr>
            <a:normAutofit/>
          </a:bodyPr>
          <a:lstStyle/>
          <a:p>
            <a:pPr marL="0" indent="0">
              <a:buNone/>
            </a:pPr>
            <a:r>
              <a:rPr lang="el-GR" sz="1200" b="1" smtClean="0"/>
              <a:t>Το κλίμα στην Σπάρτη: Μετεωρολογικά δεδομένα και πειράματα</a:t>
            </a:r>
          </a:p>
          <a:p>
            <a:pPr marL="0" indent="0">
              <a:buNone/>
            </a:pPr>
            <a:r>
              <a:rPr lang="el-GR" sz="1200" smtClean="0"/>
              <a:t>                        </a:t>
            </a:r>
          </a:p>
          <a:p>
            <a:pPr marL="0" indent="0" algn="just">
              <a:buNone/>
            </a:pPr>
            <a:r>
              <a:rPr lang="el-GR" sz="1200" smtClean="0"/>
              <a:t>Κλεάνθους Μαρία-Ιωάννα, Κορωνιού Μαρία, Κούλη Ευγενία, Κούτρος Δημήτριος, Κριεζής Αναστάσιος-Ηλίας, Κωνστανέλλος Στυλιανός, Κωστιάνη Ραφαέλα, Λούβης Αντώνιος, Μακρή Δέσποινα, Μανιατάκου Αγγελική, Μενούτης Χρήστος, Μπουγάδης Εμμανουήλ, Νικολόπουλος Ιωάννης, Ντόνας Δημήτριος, Πανταζέλου Παναγιώτα, Παυλάκου Γεωργία, Παφίλης Άγγελος, Σαραντάκης Άγγελος, Συνάνης Δημήτριος</a:t>
            </a:r>
          </a:p>
          <a:p>
            <a:pPr marL="0" indent="0" algn="just">
              <a:buNone/>
            </a:pPr>
            <a:r>
              <a:rPr lang="el-GR" sz="1200" smtClean="0"/>
              <a:t>Βλαχολιά Μαρία-Παναγιώτα (ΠΕ04.02), Γορανίτης Νικόλαος (ΠΕ04.01), Λίνα Δωροθέα-Ασπασία (ΠΕ08), Μανώλη Κανέλλα (ΠΕ01), Παπαλεξόπουλος Παναγιώτης (ΠΕ04.01 ΕΑΕ), Σακελλαρόπουλος Ανδρόνικος (ΠΕ03)</a:t>
            </a:r>
          </a:p>
          <a:p>
            <a:pPr marL="0" indent="0">
              <a:buNone/>
            </a:pPr>
            <a:r>
              <a:rPr lang="el-GR" sz="1200" smtClean="0"/>
              <a:t>1ο Γυμνάσιο Σπάρτης</a:t>
            </a:r>
          </a:p>
          <a:p>
            <a:pPr marL="0" indent="0">
              <a:buNone/>
            </a:pPr>
            <a:endParaRPr lang="el-GR" sz="1200" smtClean="0"/>
          </a:p>
          <a:p>
            <a:pPr marL="0" indent="0" algn="just">
              <a:buNone/>
            </a:pPr>
            <a:endParaRPr lang="el-GR" sz="1200" smtClean="0"/>
          </a:p>
          <a:p>
            <a:pPr marL="0" indent="0" algn="just">
              <a:buNone/>
            </a:pPr>
            <a:r>
              <a:rPr lang="el-GR" sz="1200" smtClean="0"/>
              <a:t>Στην παρούσα εργασία θα παρουσιαστούν μετεωρολογικοί δείκτες που αποτελούν βασικούς παράγοντες του κλίματος της περιοχής της Σπάρτης, όπως είναι η θερμοκρασία, η υγρασία, η ταχύτητα του ανέμου, το ύψος της βροχής, η βαρομετρική πίεση. Επιπλέον των παραπάνω δεικτών που προκύπτουν από επιστημονικές πηγές του διαδικτύου, θα δοθούν και πειραματικά δεδομένα. Πιο συγκεκριμένα, θα παρουσιαστούν μετρήσεις για το ύψος της βροχής σε διάφορες περιοχές της Σπάρτης από βροχόμετρα που κατασκευάστηκαν στο σχολείο για τον σκοπό αυτό. Στη συνέχεια, οι μετρήσεις θα συγκριθούν με εκείνες που προκύπτουν από τοπικούς μετεωρολογικούς σταθμούς. Μία δεύτερη πειραματική διαδικασία αφορά στην κατασκευή ενός βαρομέτρου που έχει τις βάσεις του στην αγιορείτικη παράδοση. Από το βαρόμετρο αυτό θα προκύψουν δεδομένα πρόβλεψης των χαρακτηριστικών του καιρού και της κατεύθυνσης του ανέμου, τα οποία θα συγκριθούν με τις αντίστοιχες προβλέψεις που θα ληφθούν από μετεωρολογικούς σταθμούς της περιοχής μας.</a:t>
            </a:r>
          </a:p>
          <a:p>
            <a:pPr marL="0" indent="0" algn="just">
              <a:buNone/>
            </a:pPr>
            <a:endParaRPr lang="el-GR" sz="1200" smtClean="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24</a:t>
            </a:fld>
            <a:endParaRPr lang="el-GR"/>
          </a:p>
        </p:txBody>
      </p:sp>
    </p:spTree>
    <p:extLst>
      <p:ext uri="{BB962C8B-B14F-4D97-AF65-F5344CB8AC3E}">
        <p14:creationId xmlns:p14="http://schemas.microsoft.com/office/powerpoint/2010/main" val="14727473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836712"/>
            <a:ext cx="8229600" cy="5289451"/>
          </a:xfrm>
        </p:spPr>
        <p:txBody>
          <a:bodyPr>
            <a:normAutofit/>
          </a:bodyPr>
          <a:lstStyle/>
          <a:p>
            <a:pPr marL="0" indent="0">
              <a:buNone/>
            </a:pPr>
            <a:r>
              <a:rPr lang="el-GR" sz="1200" b="1" smtClean="0"/>
              <a:t>Νεομάρτυρες στις καστροπολιτείες της Λακωνίας</a:t>
            </a:r>
          </a:p>
          <a:p>
            <a:pPr marL="0" indent="0">
              <a:buNone/>
            </a:pPr>
            <a:r>
              <a:rPr lang="el-GR" sz="1200" smtClean="0"/>
              <a:t>                        </a:t>
            </a:r>
          </a:p>
          <a:p>
            <a:pPr marL="0" indent="0">
              <a:buNone/>
            </a:pPr>
            <a:r>
              <a:rPr lang="el-GR" sz="1200" smtClean="0"/>
              <a:t>Πολυμενάκου Αικατερίνη, Σγούρδα Παναγιώτα, Σουρμενίδης Γεώργιος, Στακιά Μαρία, Στακιάς Ευάγγελος, Στακιάς Θεόδωρος, Σταυροπούλου Βασιλική, Στογιάνοβ Ειρήνη, Τζανετάκου Χριστίνα, Τσαγγούρη Μαρία</a:t>
            </a:r>
          </a:p>
          <a:p>
            <a:pPr marL="0" indent="0">
              <a:buNone/>
            </a:pPr>
            <a:r>
              <a:rPr lang="el-GR" sz="1200" smtClean="0"/>
              <a:t>Μανώλη Κανέλλα (ΠΕ01), Βλαχολιά Μαρία-Παναγιώτα (ΠΕ04.02), Βλαχουτσάκου Θεοδούλη (ΠΕ86), Σακελλαρόπουλος Ανδρόνικος (ΠΕ03), Τσερώνη Καλλιρρόη (ΠΕ80)</a:t>
            </a:r>
          </a:p>
          <a:p>
            <a:pPr marL="0" indent="0">
              <a:buNone/>
            </a:pPr>
            <a:r>
              <a:rPr lang="el-GR" sz="1200" smtClean="0"/>
              <a:t>1ο Γυμνάσιο Σπάρτης</a:t>
            </a:r>
          </a:p>
          <a:p>
            <a:pPr marL="0" indent="0">
              <a:buNone/>
            </a:pPr>
            <a:endParaRPr lang="el-GR" sz="1200" smtClean="0"/>
          </a:p>
          <a:p>
            <a:pPr marL="0" indent="0" algn="just">
              <a:buNone/>
            </a:pPr>
            <a:r>
              <a:rPr lang="el-GR" sz="1200" smtClean="0"/>
              <a:t>Στα πλαίσια του μαθητικού συνεδρίου, θα προσπαθήσουμε να δημιουργήσουμε μια  ηλεκτρονική παρουσίαση. Σε αυτή την εργασία θα παραθέτουμε πληροφορίες τόσο για την ιστορία των δύο καστροπολιτειών  του νομού μας (Μυστρά- Μονεμβασίας) όσο και για τους δύο νεομάρτυρες Ανανία και Ιωάννη Τουρκολέκα που θανατώθηκαν  σε αυτά τα κάστρα την περίοδο της Τουρκοκρατίας. Αφού γίνει μια ιστορική αναδρομή σχετική με την δημιουργία και την πορεία των πολιτειών μέσα στον χρόνο, στη συνέχεια θα γίνει αναφορά σε κάποια  στοιχεία  της ζωής των τοπικών μας νεομαρτύρων και  περιγραφή του μαρτυρικού τους θανάτου. Συνδέουμε τους Νεομάρτυρες με τις καστροπολιτείες  γιατί ο μεν Άγιος Ανανίας  μαρτύρησε έξω από τον μητροπολιτικό Ναό του Αγίου Δημητρίου στον Μυστρά, ο δε Άγιος Ιωάννης έξω από το Ναό του Ελκομένου Χριστού στο Κάστρο της Μονεμβασίας. Έτσι αναδεικνύεται η συνέχεια της ιστορίας του τόπου μας από την βυζαντινή περίοδο ως την τουρκοκρατία και ως σήμερα.</a:t>
            </a:r>
          </a:p>
          <a:p>
            <a:pPr marL="0" indent="0">
              <a:buNone/>
            </a:pPr>
            <a:endParaRPr lang="el-GR" sz="1200" smtClean="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25</a:t>
            </a:fld>
            <a:endParaRPr lang="el-GR"/>
          </a:p>
        </p:txBody>
      </p:sp>
    </p:spTree>
    <p:extLst>
      <p:ext uri="{BB962C8B-B14F-4D97-AF65-F5344CB8AC3E}">
        <p14:creationId xmlns:p14="http://schemas.microsoft.com/office/powerpoint/2010/main" val="40148470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476672"/>
            <a:ext cx="8229600" cy="5649491"/>
          </a:xfrm>
        </p:spPr>
        <p:txBody>
          <a:bodyPr>
            <a:normAutofit/>
          </a:bodyPr>
          <a:lstStyle/>
          <a:p>
            <a:pPr marL="0" indent="0">
              <a:buNone/>
            </a:pPr>
            <a:r>
              <a:rPr lang="el-GR" sz="1200" b="1" smtClean="0"/>
              <a:t>Γνωρίζοντας την κληρονομιά του τόπου μας, οραματιζόμαστε το μέλλον μας</a:t>
            </a:r>
          </a:p>
          <a:p>
            <a:pPr marL="0" indent="0">
              <a:buNone/>
            </a:pPr>
            <a:endParaRPr lang="el-GR" sz="1200" b="1" smtClean="0"/>
          </a:p>
          <a:p>
            <a:pPr marL="0" indent="0" algn="just">
              <a:buNone/>
            </a:pPr>
            <a:r>
              <a:rPr lang="el-GR" sz="1200" smtClean="0"/>
              <a:t>Βαρελλά Αλεξάνδρα-Μαρία, Βαρελλά Δήμητρα-Δέσποινα, Βαρελλάς Ιωάννης-Παναγιώτης, Γκούστα Αικατερίνη, Δαριώτη Παναγιώτα, Δημάκου Σοφία-Ηλιάνα, Θέκνα Ιλιάνα, Καλημέρη Δανάη, Κεφαλά Βασιλική, Νικολοπούλου Ιωάννα, Πολυμενάκου Αικατερίνη, Στακιά Μαρία, Τζαβέλλα Δήμητρα, Τζανετάκου Χριστίνα, Τσαγγούρη Μαρία, Τσουρούνης Γεώργιος, Φρόνιμου Δήμητρα, Χρόνης Δημήτριος</a:t>
            </a:r>
          </a:p>
          <a:p>
            <a:pPr marL="0" indent="0" algn="just">
              <a:buNone/>
            </a:pPr>
            <a:r>
              <a:rPr lang="el-GR" sz="1200" smtClean="0"/>
              <a:t>Βλαχουτσάκου Θεοδούλη ΠΕ86, Βλαχολιά Μαρία-Παναγιώτα ΠΕ04.02, Μανώλη Κανέλλα ΠΕ01, Σακελλαρόπουλος Ανδρόνικος ΠΕ03, Τσερώνη Καλλιρρόη ΠΕ80</a:t>
            </a:r>
          </a:p>
          <a:p>
            <a:pPr marL="0" indent="0" algn="just">
              <a:buNone/>
            </a:pPr>
            <a:r>
              <a:rPr lang="el-GR" sz="1200" smtClean="0"/>
              <a:t>1ο Γυμνάσιο Σπάρτης</a:t>
            </a:r>
          </a:p>
          <a:p>
            <a:pPr marL="0" indent="0" algn="just">
              <a:buNone/>
            </a:pPr>
            <a:endParaRPr lang="el-GR" sz="1200" smtClean="0"/>
          </a:p>
          <a:p>
            <a:pPr marL="0" indent="0" algn="just">
              <a:buNone/>
            </a:pPr>
            <a:endParaRPr lang="el-GR" sz="1200" smtClean="0"/>
          </a:p>
          <a:p>
            <a:pPr marL="0" indent="0" algn="just">
              <a:buNone/>
            </a:pPr>
            <a:r>
              <a:rPr lang="el-GR" sz="1200" smtClean="0"/>
              <a:t>Στην εργασία αυτή οι μαθητές θα δημιουργήσουν μία δια δραστική ηλεκτρονική αφίσα με φόντο τον Νομό Λακωνίας. Σε αυτήν θα τοποθετήσουν διακριτά σύμβολα, παραδείγματος χάρη πινέζες, όπου με καθένα από αυτά τα σύμβολα θα επιχειρήσουν να κάνουν γνωστά τα ιδιαίτερα στοιχεία του τόπου. Αρχικά, θα δημιουργήσουν έναν τουριστικό οδηγό όπου θα περιλαμβάνονται όμορφα παραδοσιακά χωριά του Νομού, μοναδικές διαδρομές μέσα στη φύση (βουνό ή θάλασσα), καθώς και περιοχές της Λακωνικής γης με ιστορική σημασία. Έπειτα θα ασχοληθούν με τοπικές γεύσεις, καθώς και με έθιμα που συνδέονται με κάποιες από αυτές. Σειρά έχουν τα τοπικά ακούσματα-τραγούδια-χοροί-παραδοσιακές φορεσιές που έχουν περάσει στους νεότερους από γενιά σε γενιά και κάποια από αυτά συνδέονται με συγκεκριμένες στιγμές της ζωής του ανθρώπου που ζει στη Λακωνία. Τέλος, έρχεται η Νεότερη ιστορία. Συγκεκριμένα θα αναφερθούμε στο ολοκαύτωμα που έγινε στο Παλαιομονάστηρο του Βρονταμά την περίοδο της Τουρκοκρατίας. Είναι ένα μαρτυρικό μοναστήρι που σημαδεύτηκε από τον θάνατο των 400 κατοίκων του χωριού το 1825. Το Ιστορικό Διατηρητέο Μνημείο αποτελεί ένα από τα πιο σημαντικά Θρησκευτικά αξιοθέατα της Λακωνίας.</a:t>
            </a:r>
          </a:p>
          <a:p>
            <a:pPr marL="0" indent="0" algn="just">
              <a:buNone/>
            </a:pPr>
            <a:endParaRPr lang="el-GR" sz="1200" smtClean="0"/>
          </a:p>
          <a:p>
            <a:pPr marL="0" indent="0" algn="just">
              <a:buNone/>
            </a:pPr>
            <a:endParaRPr lang="el-GR" sz="1200" smtClean="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26</a:t>
            </a:fld>
            <a:endParaRPr lang="el-GR"/>
          </a:p>
        </p:txBody>
      </p:sp>
    </p:spTree>
    <p:extLst>
      <p:ext uri="{BB962C8B-B14F-4D97-AF65-F5344CB8AC3E}">
        <p14:creationId xmlns:p14="http://schemas.microsoft.com/office/powerpoint/2010/main" val="20625402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836712"/>
            <a:ext cx="8229600" cy="5289451"/>
          </a:xfrm>
        </p:spPr>
        <p:txBody>
          <a:bodyPr>
            <a:normAutofit fontScale="85000" lnSpcReduction="20000"/>
          </a:bodyPr>
          <a:lstStyle/>
          <a:p>
            <a:pPr marL="0" indent="0">
              <a:buNone/>
            </a:pPr>
            <a:r>
              <a:rPr lang="el-GR" sz="1200" b="1" smtClean="0"/>
              <a:t>Ιχνηλατώντας το παρελθόν της Φλώρινας μέσα από τα παραδοσιακά κτήρια του 19ου-2ου αιώνα στο Ιστορικό Κέντρο της πόλης</a:t>
            </a:r>
          </a:p>
          <a:p>
            <a:pPr marL="0" indent="0">
              <a:buNone/>
            </a:pPr>
            <a:endParaRPr lang="el-GR" sz="1200" b="1" smtClean="0"/>
          </a:p>
          <a:p>
            <a:pPr marL="0" indent="0" algn="just">
              <a:buNone/>
            </a:pPr>
            <a:r>
              <a:rPr lang="el-GR" sz="1200" smtClean="0"/>
              <a:t>Κωνσταντινίδης Βασίλειος, Κωτόπουλος Νικήτας, Μεσσήνης Γεώργιος, Μητρόπουλος Μιχαήλ, Μιαούλη Μυρτώ, Μούλελη Ελένη, Μπαμπάκος Δημήτριος – Αλφαίος, Μπετσούρρι Λάουρα, Μπραγιάντση Ευστρατία – Ναταλία, Νικολοπούλου Ζωή, Ντίνε Γεωργία, Πανίδου Ελευθερία, Πάντου Δήμητρα, Παπά Μαριάννα, Παπαδημητρίου Κωνσταντίνα, Παπαδίνη Ραφαέλα, Παπαδόπουλος Αγαθάγγελος, Παπαναστασίου Γεωργία, Παππάς Βασίλειος, Παρασκευαΐδου Λωραίνη, Παραστατίδου Αρετή, Παυλίδου Νικολέτα, Πουγαρίδης Παναγιώτης – Ραφαήλ, Πουγαρίδου Μαρία, Πουγαρίδου Νεφέλη, Πουρίδης Δημήτριος, Ρώμας Ιωάννης</a:t>
            </a:r>
          </a:p>
          <a:p>
            <a:pPr marL="0" indent="0" algn="just">
              <a:buNone/>
            </a:pPr>
            <a:r>
              <a:rPr lang="el-GR" sz="1200" smtClean="0"/>
              <a:t>Επιβλέπουσες: Ζωγράφου Αθηνά ΠΕ 02, Ζωγράφου Κωνσταντινιά ΠΕ 08, Καραπέτρου Αγγελική ΠΕ 88.02</a:t>
            </a:r>
          </a:p>
          <a:p>
            <a:pPr marL="0" indent="0" algn="just">
              <a:buNone/>
            </a:pPr>
            <a:r>
              <a:rPr lang="el-GR" sz="1200" smtClean="0"/>
              <a:t>1ο Γυμνάσιο Φλώρινας</a:t>
            </a:r>
          </a:p>
          <a:p>
            <a:pPr marL="0" indent="0" algn="just">
              <a:buNone/>
            </a:pPr>
            <a:endParaRPr lang="el-GR" sz="1200" smtClean="0"/>
          </a:p>
          <a:p>
            <a:pPr marL="0" indent="0" algn="just">
              <a:buNone/>
            </a:pPr>
            <a:endParaRPr lang="el-GR" sz="1200" smtClean="0"/>
          </a:p>
          <a:p>
            <a:pPr marL="0" indent="0" algn="just">
              <a:buNone/>
            </a:pPr>
            <a:r>
              <a:rPr lang="el-GR" sz="1200" smtClean="0"/>
              <a:t>Η Φλώρινα αναπτύχθηκε ιδιαίτερα στα τέλη της οθωμανικής κυριαρχίας (1900-1912). Και, κυρίως, κατά τον Μεσοπόλεμο (1915-1940), όπου αναπτύχθηκε το εμπόριο και η πόλη δέχθηκε προσφυγικούς πληθυσμούς από τη Μ. Ασία, τον Πόντο, τη Θράκη, τη Β. Ήπειρο και τα Βαλκάνια.</a:t>
            </a:r>
          </a:p>
          <a:p>
            <a:pPr marL="0" indent="0" algn="just">
              <a:buNone/>
            </a:pPr>
            <a:r>
              <a:rPr lang="el-GR" sz="1200" smtClean="0"/>
              <a:t>	Στον αστικό χώρο μπορούμε να εντοπίσουμε χαρακτηριστικά κτήρια-τοπόσημα, όπως αυτά απεικονίζονται σε χάρτες και καρτ ποστάλ των αρχών του 20ου αιώνα. Το οικονομικό, κοινωνικό και εμπορικό κέντρο της Φλώρινας ως τον Μεσοπόλεμο ήταν η παραποτάμια περιοχή κυρίως, η πλατεία Ερμού, όπου βρίσκεται και το μοναδικό τριώροφο κτίσμα της οθωμανικής περιόδου.</a:t>
            </a:r>
          </a:p>
          <a:p>
            <a:pPr marL="0" indent="0" algn="just">
              <a:buNone/>
            </a:pPr>
            <a:r>
              <a:rPr lang="el-GR" sz="1200" smtClean="0"/>
              <a:t>	Η πρώτη μεταπολεμική περίοδος (1950-1960) χαρακτηρίζεται ως μεταβατική από την αστική αρχιτεκτονική του Μεσοπολέμου και την κλασικιστική ευρωπαϊκή παράδοση προς τη μοντέρνα αρχιτεκτονική, με τη συμβολή νέων αρχιτεκτόνων και με την εμφάνιση νέων τύπων κτηρίων. Η εικόνα της πόλης αλλάζει σημαντικά με τα πρώτα πολυώροφα κτήρια που αρχίζουν να κτίζονται τη δεκαετία του 1960. Νέοι τύποι κτηρίων έρχονται να προστεθούν σιγά-σιγά στην εικόνα της μεταπολεμικής Φλώρινας και να εμπλουτίσουν την πόλη με μοντέρνες κατασκευές, με νέα υλικά και νέους χρήστες.</a:t>
            </a:r>
          </a:p>
          <a:p>
            <a:pPr marL="0" indent="0" algn="just">
              <a:buNone/>
            </a:pPr>
            <a:r>
              <a:rPr lang="el-GR" sz="1200" smtClean="0"/>
              <a:t>	Η Φλώρινα έχει ενδιαφέροντα κτήρια, με σημαντική ιστορία, που αξίζει να μελετήσουμε και να προβάλλουμε. Η αρχιτεκτονική είναι η ζωντανή ιστορία των ανθρώπων που έζησαν και δημιούργησαν σε έναν τόπο, σε συγκεκριμένες οικονομικές, κοινωνικές και πολιτικές συνθήκες.</a:t>
            </a:r>
          </a:p>
          <a:p>
            <a:pPr marL="0" indent="0" algn="just">
              <a:buNone/>
            </a:pPr>
            <a:r>
              <a:rPr lang="el-GR" sz="1200" smtClean="0"/>
              <a:t>	Με το πρόγραμμά μας φιλοδοξούμε να προβάλλουμε τα ξεχωριστά αυτά κτήρια, τα οποία, δυστυχώς, δεν διασώζονται πλήρως, και να γίνουμε οι μικροί πρεσβευτές της αρχιτεκτονικής ιστορίας του τόπου μας.</a:t>
            </a:r>
          </a:p>
          <a:p>
            <a:pPr marL="0" indent="0" algn="just">
              <a:buNone/>
            </a:pPr>
            <a:r>
              <a:rPr lang="el-GR" sz="1200" smtClean="0"/>
              <a:t>	Το πρόγραμμα περιλαμβάνει ενημέρωση των παιδιών από ειδική επιστήμονα, την προβολή οπτικοακουστικού υλικού, ώστε οι μαθητές να γνωρίσουν την ιστορία και τα κτήρια του τόπου, περιήγηση στο ιστορικό κέντρο της Φλώρινας, παρουσίαση κάποιων κτηρίων ενδεικτικά, δημιουργία ψηφιακού υλικού (φωτογραφίες, powerpoint και βίντεο), καθώς και  κατασκευή μακετών δύο επιλεγμένων κτηρίων.</a:t>
            </a:r>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27</a:t>
            </a:fld>
            <a:endParaRPr lang="el-GR"/>
          </a:p>
        </p:txBody>
      </p:sp>
    </p:spTree>
    <p:extLst>
      <p:ext uri="{BB962C8B-B14F-4D97-AF65-F5344CB8AC3E}">
        <p14:creationId xmlns:p14="http://schemas.microsoft.com/office/powerpoint/2010/main" val="32880489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23528" y="620688"/>
            <a:ext cx="8496944" cy="5472608"/>
          </a:xfrm>
        </p:spPr>
        <p:txBody>
          <a:bodyPr>
            <a:normAutofit fontScale="92500" lnSpcReduction="20000"/>
          </a:bodyPr>
          <a:lstStyle/>
          <a:p>
            <a:pPr marL="0" indent="0" algn="just">
              <a:buNone/>
            </a:pPr>
            <a:r>
              <a:rPr lang="el-GR" sz="1200" b="1" smtClean="0"/>
              <a:t>Ζουν ανάμεσά μας… Ποιητές και αρκούδες στη Φλώρινα</a:t>
            </a:r>
          </a:p>
          <a:p>
            <a:pPr marL="0" indent="0" algn="just">
              <a:buNone/>
            </a:pPr>
            <a:endParaRPr lang="el-GR" sz="1200" b="1" smtClean="0"/>
          </a:p>
          <a:p>
            <a:pPr marL="0" indent="0" algn="just">
              <a:buNone/>
            </a:pPr>
            <a:r>
              <a:rPr lang="el-GR" sz="1200" smtClean="0"/>
              <a:t>Γιαλαμά Μαρία-Ζωή, Γιαλαμάς Θεόδωρος, Γρηγοριάδου Αλεξία, Δελκούση Ελένη,</a:t>
            </a:r>
          </a:p>
          <a:p>
            <a:pPr marL="0" indent="0" algn="just">
              <a:buNone/>
            </a:pPr>
            <a:r>
              <a:rPr lang="el-GR" sz="1200" smtClean="0"/>
              <a:t>Ζαραβέλης Αδάμ, Ιορδανίδου Δανάη, Κανδηλάρη Αντωνία, Κοκκινίδου Ειρήνη,</a:t>
            </a:r>
          </a:p>
          <a:p>
            <a:pPr marL="0" indent="0" algn="just">
              <a:buNone/>
            </a:pPr>
            <a:r>
              <a:rPr lang="el-GR" sz="1200" smtClean="0"/>
              <a:t>Κωνσταντινίδης Βασίλειος, Μάινος Ραφαήλ, Μαρίνης Αλέξανδρος, Μούλελη Ελένη,</a:t>
            </a:r>
          </a:p>
          <a:p>
            <a:pPr marL="0" indent="0" algn="just">
              <a:buNone/>
            </a:pPr>
            <a:r>
              <a:rPr lang="el-GR" sz="1200" smtClean="0"/>
              <a:t>Μπόγλη Ζωή, Νικολαΐδης Γεώργιος, Ολυμπίσιου Ίριδα, Ορφανουδάκη Ευαγγελία,</a:t>
            </a:r>
          </a:p>
          <a:p>
            <a:pPr marL="0" indent="0" algn="just">
              <a:buNone/>
            </a:pPr>
            <a:r>
              <a:rPr lang="el-GR" sz="1200" smtClean="0"/>
              <a:t>Παπαδόπουλος Αγαθάγγελος, Παπαδοπούλου Ελένη, Παρασκευοπούλου Δέσποινα,</a:t>
            </a:r>
          </a:p>
          <a:p>
            <a:pPr marL="0" indent="0" algn="just">
              <a:buNone/>
            </a:pPr>
            <a:r>
              <a:rPr lang="el-GR" sz="1200" smtClean="0"/>
              <a:t>Πουγαρίδου Μαρία, Σαμπαλής Χρυσοβαλάντης, Σινιάκη Ελένη, Σιστάνη Ιόλη,</a:t>
            </a:r>
          </a:p>
          <a:p>
            <a:pPr marL="0" indent="0" algn="just">
              <a:buNone/>
            </a:pPr>
            <a:r>
              <a:rPr lang="el-GR" sz="1200" smtClean="0"/>
              <a:t>Σουλίδου Βασιλική, Στεργιάδης Άρης, Τασόπουλος Πέτρος, Τραϊανού Νικόλαος,</a:t>
            </a:r>
          </a:p>
          <a:p>
            <a:pPr marL="0" indent="0" algn="just">
              <a:buNone/>
            </a:pPr>
            <a:r>
              <a:rPr lang="el-GR" sz="1200" smtClean="0"/>
              <a:t>Χατζηιωάννου Δημήτριος, Χατζηιωάννου Φανή, Χρυσοχοΐδου Ειρήνη</a:t>
            </a:r>
          </a:p>
          <a:p>
            <a:pPr marL="0" indent="0" algn="just">
              <a:buNone/>
            </a:pPr>
            <a:r>
              <a:rPr lang="el-GR" sz="1200" smtClean="0"/>
              <a:t>Επιβλέπουσες: Κουλουκάτση Αικατερίνη (ΠΕ02), Παπαστεργίου Μαρία (ΠΕ06), Χρυσοχοΐδου Ιωάννα (ΠΕ02)</a:t>
            </a:r>
          </a:p>
          <a:p>
            <a:pPr marL="0" indent="0" algn="just">
              <a:buNone/>
            </a:pPr>
            <a:r>
              <a:rPr lang="el-GR" sz="1200" smtClean="0"/>
              <a:t>1ο Γυμνάσιο Φλώρινας</a:t>
            </a:r>
          </a:p>
          <a:p>
            <a:pPr marL="0" indent="0" algn="just">
              <a:buNone/>
            </a:pPr>
            <a:endParaRPr lang="el-GR" sz="1200" smtClean="0"/>
          </a:p>
          <a:p>
            <a:pPr marL="0" indent="0" algn="just">
              <a:buNone/>
            </a:pPr>
            <a:endParaRPr lang="el-GR" sz="1200" smtClean="0"/>
          </a:p>
          <a:p>
            <a:pPr marL="0" indent="0" algn="just">
              <a:buNone/>
            </a:pPr>
            <a:r>
              <a:rPr lang="el-GR" sz="1200" smtClean="0"/>
              <a:t>Οι μαθητές κλήθηκαν να βρουν, με τη μέθοδο της ιδεοθύελλας, χαρακτηριστικά του τόπου τους, της Φλώρινας. Από το σύνολο των λέξεων που ειπώθηκαν, επιλέχθηκαν με κλήρωση δύο: Ποιητές και Αρκούδες! Παρά τη φαινομενικά ετερόκλητη σχέση, η Φλώρινα έχει παράδοση και στα δύο.</a:t>
            </a:r>
          </a:p>
          <a:p>
            <a:pPr marL="0" indent="0" algn="just">
              <a:buNone/>
            </a:pPr>
            <a:r>
              <a:rPr lang="el-GR" sz="1200" smtClean="0"/>
              <a:t>Καλλιτέχνες και λογοτέχνες ζουν και δημιουργούν χρόνια τώρα στον τόπο αυτό. Εστιάζουμε στους ποιητές και, επειδή είναι πολλοί, επικεντρωνόμαστε σε κάποιους από αυτούς που έχουν γράψει ποιήματα για τη Φλώρινα (ανάμεσά τους και δύο εκπαιδευτικοί του σχολείου μας). Οι μαθητές έρχονται σε επαφή με τις δημιουργίες, αλλά και τους δημιουργούς. Μέσα από ποικίλα δημιουργικά «παιχνίδια», γράφουν τα δικά τους «φλωρινιώτικα» ποιήματα, ενώ στο τέλος συνθέτουν από κοινού ένα ποίημα που αποτυπώνει την ματιά τους για τον τόπο τους.</a:t>
            </a:r>
          </a:p>
          <a:p>
            <a:pPr marL="0" indent="0" algn="just">
              <a:buNone/>
            </a:pPr>
            <a:r>
              <a:rPr lang="el-GR" sz="1200" smtClean="0"/>
              <a:t>Από την άλλη, η αρκούδα, το πιο απειλούμενο χερσαίο θηλαστικό της Ευρώπης, είναι κομμάτι της άγριας ζωής στα βουνά και τα δάση που περιβάλλουν τη Φλώρινα. Καθόλου τυχαία,  στην είσοδο της πόλης  δεσπόζει επιβλητική η «Κοντράλτο», η αρκούδα με το κοντραμπάσο, έργο του Φλωρινιώτη καλλιτέχνη Γιώργου Μπαρδάκα. Σε μια περιοχή προικισμένη με την πλούσια φυσική ομορφιά του πράσινου και των λιμναίων υδροβιότοπων, η αρκούδα έχει τη δική της ξεχωριστή θέση και είναι συνυφασμένη με τον πολιτισμό της περιοχής. Δυστυχώς, συχνά οι κάτοικοι γίνονται μάρτυρες τροχαίων ατυχημάτων με θύματα αρκούδες. Η περιβαλλοντική οργάνωση του «Αρκτούρου», η οποία βρίσκεται στον «διατηρητέο παραδοσιακό οικισμό» του Νυμφαίου έχει θέσει ως στόχο της την προστασία της άγριας πανίδας και της βιοποικιλότητας στην Ελλάδα και το εξωτερικό. Οι μαθητές με τη μέθοδο της μελέτης των πηγών, της αυτοψίας και της συνέντευξης  με αρμόδιους  για την προστασία της αρκούδας στην οργάνωση του «Αρκτούρου» επιχειρούν να παρουσιάσουν με το δικό τους τρόπο την παρουσία της αρκούδας στην περιοχή, να διαμορφώσουν οικολογική συνείδηση και να κάνουν πράξη την αρχή του σεβασμού στην άγρια ζωή. </a:t>
            </a:r>
          </a:p>
          <a:p>
            <a:pPr marL="0" indent="0" algn="just">
              <a:buNone/>
            </a:pPr>
            <a:endParaRPr lang="el-GR" sz="1200" smtClean="0"/>
          </a:p>
          <a:p>
            <a:pPr marL="0" indent="0" algn="just">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28</a:t>
            </a:fld>
            <a:endParaRPr lang="el-GR"/>
          </a:p>
        </p:txBody>
      </p:sp>
    </p:spTree>
    <p:extLst>
      <p:ext uri="{BB962C8B-B14F-4D97-AF65-F5344CB8AC3E}">
        <p14:creationId xmlns:p14="http://schemas.microsoft.com/office/powerpoint/2010/main" val="30287361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1052736"/>
            <a:ext cx="8229600" cy="5073427"/>
          </a:xfrm>
        </p:spPr>
        <p:txBody>
          <a:bodyPr>
            <a:normAutofit lnSpcReduction="10000"/>
          </a:bodyPr>
          <a:lstStyle/>
          <a:p>
            <a:pPr marL="0" indent="0">
              <a:buNone/>
            </a:pPr>
            <a:r>
              <a:rPr lang="el-GR" sz="1200" b="1" smtClean="0"/>
              <a:t>Συντροφιά με τα χαρτονόμουτρα του Γιάννη Σκαρίμπα</a:t>
            </a:r>
          </a:p>
          <a:p>
            <a:pPr marL="0" indent="0">
              <a:buNone/>
            </a:pPr>
            <a:endParaRPr lang="el-GR" sz="1200" smtClean="0"/>
          </a:p>
          <a:p>
            <a:pPr marL="0" indent="0">
              <a:buNone/>
            </a:pPr>
            <a:endParaRPr lang="el-GR" sz="1200"/>
          </a:p>
          <a:p>
            <a:pPr marL="0" indent="0">
              <a:buNone/>
            </a:pPr>
            <a:r>
              <a:rPr lang="el-GR" sz="1200"/>
              <a:t>Δαμιανός Χαράλαμπος, Κενανίδη Σταυριανή, Κελβέλογλου Μαρία,  Πιτσινή Ειρήνη, Ραφάν Έλενα, Χρανιώτης Λευτέρης  </a:t>
            </a:r>
          </a:p>
          <a:p>
            <a:pPr marL="0" indent="0">
              <a:buNone/>
            </a:pPr>
            <a:endParaRPr lang="el-GR" sz="1200"/>
          </a:p>
          <a:p>
            <a:pPr marL="0" indent="0">
              <a:buNone/>
            </a:pPr>
            <a:r>
              <a:rPr lang="el-GR" sz="1200"/>
              <a:t>Επιβλέπουσες: Λευκούδη Βασιλική  ΠΕ02, Κάλλου Βασιλική  ΠΕ02, </a:t>
            </a:r>
            <a:r>
              <a:rPr lang="el-GR" sz="1200" smtClean="0"/>
              <a:t>Τζελέπη </a:t>
            </a:r>
            <a:r>
              <a:rPr lang="el-GR" sz="1200"/>
              <a:t>Ευαγγελία  ΠΕ08</a:t>
            </a:r>
          </a:p>
          <a:p>
            <a:pPr marL="0" indent="0">
              <a:buNone/>
            </a:pPr>
            <a:r>
              <a:rPr lang="el-GR" sz="1200"/>
              <a:t>1ο  Γυμνάσιο Χαλκίδας </a:t>
            </a:r>
          </a:p>
          <a:p>
            <a:pPr marL="0" indent="0">
              <a:buNone/>
            </a:pPr>
            <a:endParaRPr lang="el-GR" sz="1200"/>
          </a:p>
          <a:p>
            <a:pPr marL="0" indent="0" algn="just">
              <a:buNone/>
            </a:pPr>
            <a:r>
              <a:rPr lang="el-GR" sz="1200"/>
              <a:t>Ο Γιάννης Σκαρίμπας, συγγραφέας με ιδιαίτερο στίγμα στον χάρτη της λογοτεχνίας, ιδιόρρυθμος, ανανεωτής και πρωτοπόρος, έδεσε άρρηκτα τη ζωή και το έργο του με  τη Χαλκίδα, που την αγάπησε βαθιά και την έκανε πρωταγωνίστρια στο λογοτεχνικό του σύμπαν. Ξεχωριστή θέση στο έργο και τη ζωή του έχει  και ο Καραγκιόζης. Το 1967, σε μια εποχή που το Θέατρο Σκιών βρισκόταν σε φάση κάμψης,  άρχισε να κατασκευάζει  φιγούρες με τον δικό του ανάποδο τρόπο.  Με διάφορα χρησιμοποιημένα  και φτηνά υλικά, χαρτιά, χαρτονάκια, τσιγαρόχαρτα, κουρέλια και κουμπιά, χωρίς κοπίδι και χωρίς να αφαιρεί τμήματα από τα χαρτόνια, κατά την παραδοσιακή τεχνική, αλλά προσθέτοντας μικρά κομμάτια, έφτιαχνε, με μια εντελώς μοντέρνα αισθητική, τους χάρτινους ήρωές του, τα χαρτονόμουτρα, και τους ζωντάνευε ο ίδιος πίσω από την κατάφωτη πάνα, τον μπερντέ, που είχε στήσει στην αυλή του σπιτιού του στην οδό Γκομίνη 8, σημερινή οδό Γ. Σκαρίμπα. Θεατές στις παραστάσεις τα παιδιά και ο κόσμος της γειτονιάς. Ο Σκαρίμπας έλεγε πως “ Το θέμα του Καραγκιόζη δεν είναι αμελητέα υπόθεση που τάχα μόνο τον παιδόκοσμο ενδιαφέρει,  αλλά μια από τις πολύ λαϊκές μας πτυχές, όπου πάλλει η καρδιά ασταμάτητη, μες στις χιλιετηρίδες του έθνους […].” </a:t>
            </a:r>
          </a:p>
          <a:p>
            <a:pPr marL="0" indent="0" algn="just">
              <a:buNone/>
            </a:pPr>
            <a:r>
              <a:rPr lang="el-GR" sz="1200"/>
              <a:t>Η εργασία μας είναι πρόσκληση γνωριμίας με τις μοναδικές Καραγκιοζοφιγούρες του Γιάννη Σκαρίμπα,  οι οποίες σήμερα έχουν βρει καταφύγιο  στην αγαπημένη του Χαλκίδα, στο Μουσείο -Αρχείο που φέρει το όνομά του. </a:t>
            </a:r>
          </a:p>
          <a:p>
            <a:pPr marL="0" indent="0">
              <a:buNone/>
            </a:pPr>
            <a:endParaRPr lang="el-GR" sz="120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29</a:t>
            </a:fld>
            <a:endParaRPr lang="el-GR"/>
          </a:p>
        </p:txBody>
      </p:sp>
    </p:spTree>
    <p:extLst>
      <p:ext uri="{BB962C8B-B14F-4D97-AF65-F5344CB8AC3E}">
        <p14:creationId xmlns:p14="http://schemas.microsoft.com/office/powerpoint/2010/main" val="22455770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836712"/>
            <a:ext cx="8229600" cy="5289451"/>
          </a:xfrm>
        </p:spPr>
        <p:txBody>
          <a:bodyPr>
            <a:normAutofit fontScale="92500"/>
          </a:bodyPr>
          <a:lstStyle/>
          <a:p>
            <a:pPr marL="0" indent="0" algn="just">
              <a:buNone/>
            </a:pPr>
            <a:r>
              <a:rPr lang="el-GR" sz="1200" b="1" smtClean="0"/>
              <a:t>1Ο ΓΥΜΝΑΣΙΟ </a:t>
            </a:r>
            <a:r>
              <a:rPr lang="el-GR" sz="1200" b="1"/>
              <a:t>ΧΑΛΚΙΔΑΣ: 163 χρόνια </a:t>
            </a:r>
            <a:r>
              <a:rPr lang="el-GR" sz="1200" b="1" smtClean="0"/>
              <a:t>ιστορίας</a:t>
            </a:r>
          </a:p>
          <a:p>
            <a:pPr marL="0" indent="0" algn="just">
              <a:buNone/>
            </a:pPr>
            <a:endParaRPr lang="el-GR" sz="1200" b="1" smtClean="0"/>
          </a:p>
          <a:p>
            <a:pPr marL="0" indent="0" algn="just">
              <a:buNone/>
            </a:pPr>
            <a:r>
              <a:rPr lang="el-GR" sz="1200" smtClean="0"/>
              <a:t>Αγάπη </a:t>
            </a:r>
            <a:r>
              <a:rPr lang="el-GR" sz="1200"/>
              <a:t>Μηλιώτη, Σοφία Μπαϊμπάκη, Αριστέα Ιωάννα Ντούνα, Γεώργιος Γαβριήλ  Σκιάς, Γεώργιος Τωμαδάκης</a:t>
            </a:r>
          </a:p>
          <a:p>
            <a:pPr marL="0" indent="0" algn="just">
              <a:buNone/>
            </a:pPr>
            <a:r>
              <a:rPr lang="el-GR" sz="1200"/>
              <a:t>Επιβλέπουσες: Βασιλική Κάλλου ΠΕ02, Βασιλική Λευκούδη ΠΕ02</a:t>
            </a:r>
          </a:p>
          <a:p>
            <a:pPr marL="0" indent="0" algn="just">
              <a:buNone/>
            </a:pPr>
            <a:r>
              <a:rPr lang="el-GR" sz="1200"/>
              <a:t>1ο  Γυμνάσιο Χαλκίδας</a:t>
            </a:r>
          </a:p>
          <a:p>
            <a:pPr marL="0" indent="0" algn="just">
              <a:buNone/>
            </a:pPr>
            <a:endParaRPr lang="el-GR" sz="1200" smtClean="0"/>
          </a:p>
          <a:p>
            <a:pPr marL="0" indent="0" algn="just">
              <a:buNone/>
            </a:pPr>
            <a:endParaRPr lang="el-GR" sz="1200"/>
          </a:p>
          <a:p>
            <a:pPr marL="0" indent="0" algn="just">
              <a:buNone/>
            </a:pPr>
            <a:r>
              <a:rPr lang="el-GR" sz="1200" smtClean="0"/>
              <a:t>Το </a:t>
            </a:r>
            <a:r>
              <a:rPr lang="el-GR" sz="1200"/>
              <a:t>1ο Γυμνάσιο Χαλκίδας είναι το πρώτο σχολείο Δευτεροβάθμιας Εκπαίδευσης που ιδρύθηκε στον  νομό μας με το βασιλικό διάταγμα της 27ης  Σεπτεμβρίου 1861  και συνέχισε να είναι το μοναδικό μέχρι το 1920 που ιδρύεται η Μέση Εμπορική Σχολή Χαλκίδος. Συμπληρώνει φέτος 163 χρόνια λειτουργίας  ακολουθώντας  όλες τις περιπέτειες του τόπου μας από τον 19ο  αιώνα έως τον 21ο. </a:t>
            </a:r>
          </a:p>
          <a:p>
            <a:pPr marL="0" indent="0" algn="just">
              <a:buNone/>
            </a:pPr>
            <a:r>
              <a:rPr lang="el-GR" sz="1200"/>
              <a:t>Το σχολείο λειτούργησε ως μικτό μέχρι το 1936 οπότε ιδρύθηκε Γυμνάσιο Θηλέων. Στα πρώτα χρόνια της λειτουργίας του στεγάστηκε σε διάφορους χώρους.  Η ανάγκη για ένα καινούργιο, ευρύχωρο και σύγχρονο οικοδόμημα για τη στέγαση του Γυμνασίου ήταν επιτακτική. Έτσι το 1939 ξεκίνησαν οι εργασίες για την ανέγερση του  Α΄ Γυμνασίου Αρρένων Χαλκίδας. Το σχολείο ολοκληρώθηκε μέσα σε 12 χρόνια μετά από πολλές δυσκολίες, αφού μεσολάβησε ο Β΄ Παγκόσμιος πόλεμος και η Κατοχή.   Το 1949 το γυμνάσιο λειτούργησε στο ισόγειο του κτιρίου που συνορεύει με τις σημερινές οδούς Κακαρά, Σαμαρτζή και Γκορτζή. </a:t>
            </a:r>
          </a:p>
          <a:p>
            <a:pPr marL="0" indent="0" algn="just">
              <a:buNone/>
            </a:pPr>
            <a:r>
              <a:rPr lang="el-GR" sz="1200"/>
              <a:t>Στα 163 χρόνια λειτουργίας του πέρασαν από τις σχολικές του αίθουσες παιδιά που αργότερα αναδείχθηκαν σε σπουδαίες προσωπικότητες του τόπου. Ο Αλέξανδρος Παπαδιαμάντης υπήρξε μαθητής του  σχολείου κατά το διάστημα 1867-1869 ενώ ο διακεκριμένος φιλόλογος και μελετητής του έργου του σκιαθίτη λογοτέχνη Νίκος  Δ. Τριανταφυλλόπουλος, ήταν μαθητής του σχολείου και στη συνέχεια μέλος του διδακτικού προσωπικού. Προς τιμήν του η βιβλιοθήκη του σχολείου φέρει το όνομά του.</a:t>
            </a:r>
          </a:p>
          <a:p>
            <a:pPr marL="0" indent="0" algn="just">
              <a:buNone/>
            </a:pPr>
            <a:r>
              <a:rPr lang="el-GR" sz="1200"/>
              <a:t>Το 2005 το ιστορικό κτήριο του 1ου Γυμνασίου, σημείο αναφοράς για την κοινωνία της Χαλκίδας, εμφάνισε προβλήματα στατικότητας και κρίθηκε ακατάλληλο προς χρήση με αποτέλεσμα να αποφασιστεί η κατεδάφισή του. Το νέο κτήριο εγκαινιάστηκε το 2009 στον ίδιο χώρο σε κεντρικό σημείο της πόλης και είναι ένα σύγχρονο διδακτήριο αλλά και ένα σχολείο ανοιχτό στην κοινωνία που έχει πάντα στο επίκεντρο τους μαθητές και τις ανάγκες τους.</a:t>
            </a:r>
          </a:p>
          <a:p>
            <a:pPr marL="0" indent="0" algn="just">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30</a:t>
            </a:fld>
            <a:endParaRPr lang="el-GR"/>
          </a:p>
        </p:txBody>
      </p:sp>
    </p:spTree>
    <p:extLst>
      <p:ext uri="{BB962C8B-B14F-4D97-AF65-F5344CB8AC3E}">
        <p14:creationId xmlns:p14="http://schemas.microsoft.com/office/powerpoint/2010/main" val="19934922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1124744"/>
            <a:ext cx="8229600" cy="5001419"/>
          </a:xfrm>
        </p:spPr>
        <p:txBody>
          <a:bodyPr>
            <a:normAutofit/>
          </a:bodyPr>
          <a:lstStyle/>
          <a:p>
            <a:pPr marL="0" indent="0">
              <a:buNone/>
            </a:pPr>
            <a:r>
              <a:rPr lang="el-GR" sz="1200" b="1" smtClean="0"/>
              <a:t>ΣΚΙΕΣ ΣΤΟ ΜΑΡΟΥΣΙ</a:t>
            </a:r>
          </a:p>
          <a:p>
            <a:pPr marL="0" indent="0">
              <a:buNone/>
            </a:pPr>
            <a:endParaRPr lang="el-GR" sz="1200" b="1" smtClean="0"/>
          </a:p>
          <a:p>
            <a:pPr marL="0" indent="0">
              <a:buNone/>
            </a:pPr>
            <a:r>
              <a:rPr lang="el-GR" sz="1200" smtClean="0"/>
              <a:t>Δεμέρκου Ευσταθία-Ισμήνη, Δολόπικου Ίριδα, Δολόπικου Λυδία, Έξαρχος Νικόλαος, Έξαρχου Γεωργία-Αθανασία, Ζαλοκώστα Κωνσταντίνα, Καλούδη Στεφανία, Κατσανάκη Δανάη, Κίσσα Μαρία-Ηλιάννα, Κλαπάκη Παρασκευή, Κοκονέσης Άγγελος, Κουφαλιτάκης Γεώργιος, Λαμπαδοχυτού Ελένη, Μελά Βεάν, Παπαθωμοπούλου Μελίνα-Μαρία, Τριανταφύλλου Λεονάρδος</a:t>
            </a:r>
          </a:p>
          <a:p>
            <a:pPr marL="0" indent="0" algn="just">
              <a:buNone/>
            </a:pPr>
            <a:r>
              <a:rPr lang="el-GR" sz="1200" smtClean="0"/>
              <a:t>Επιβλέπουσες: Σάρδη Ελισσάβετ (ΠΕ02), Τράντου Γεωργία (ΠΕ02)</a:t>
            </a:r>
          </a:p>
          <a:p>
            <a:pPr marL="0" indent="0" algn="just">
              <a:buNone/>
            </a:pPr>
            <a:r>
              <a:rPr lang="el-GR" sz="1200" smtClean="0"/>
              <a:t>1ο Πειραματικό Γυμνάσιο Αμαρουσίου</a:t>
            </a:r>
          </a:p>
          <a:p>
            <a:pPr marL="0" indent="0" algn="just">
              <a:buNone/>
            </a:pPr>
            <a:endParaRPr lang="el-GR" sz="1200" smtClean="0"/>
          </a:p>
          <a:p>
            <a:pPr marL="0" indent="0" algn="just">
              <a:buNone/>
            </a:pPr>
            <a:endParaRPr lang="el-GR" sz="1200"/>
          </a:p>
          <a:p>
            <a:pPr marL="0" indent="0" algn="just">
              <a:buNone/>
            </a:pPr>
            <a:r>
              <a:rPr lang="el-GR" sz="1200" smtClean="0"/>
              <a:t>To Μουσείο του Ευγένιου Σπαθάρη, που στεγάζεται στο Μαρούσι, αποτελεί κοιτίδα του ελληνικού λαϊκού πολιτισμού. Με την έρευνά μας, επιδιώξαμε να αναδείξουμε το σπουδαίο ρόλο του στη διατήρηση τόσο της μνήμης του ιδρυτή του όσο και του Θεάτρου Σκιών. Αξιοποιήσαμε την επιτόπια έρευνα, τη μέθοδο της συνέντευξης και της βιβλιογραφικής ανασκόπησης. Μελετήσαμε την ιστορία του κτιρίου, τις φιγούρες και τα σκηνικά της οικογένειας Σπαθάρη και συζητήσαμε με τη διευθύντρια του Μουσείου. Σκοπός αυτής της παρουσίασης είναι να γνωρίσει στο ευρύτερο κοινό την αξία και τη σημασία του Σπαθάρειου Μουσείου ως κιβωτού των έργων του σπουδαίου Έλληνα καραγκιοζοπαίχτη.</a:t>
            </a:r>
          </a:p>
          <a:p>
            <a:pPr marL="0" indent="0">
              <a:buNone/>
            </a:pPr>
            <a:endParaRPr lang="el-GR" sz="1200" smtClean="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31</a:t>
            </a:fld>
            <a:endParaRPr lang="el-GR"/>
          </a:p>
        </p:txBody>
      </p:sp>
    </p:spTree>
    <p:extLst>
      <p:ext uri="{BB962C8B-B14F-4D97-AF65-F5344CB8AC3E}">
        <p14:creationId xmlns:p14="http://schemas.microsoft.com/office/powerpoint/2010/main" val="2336768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836712"/>
            <a:ext cx="8229600" cy="5289451"/>
          </a:xfrm>
        </p:spPr>
        <p:txBody>
          <a:bodyPr>
            <a:normAutofit fontScale="85000" lnSpcReduction="20000"/>
          </a:bodyPr>
          <a:lstStyle/>
          <a:p>
            <a:pPr marL="0" indent="0">
              <a:buNone/>
            </a:pPr>
            <a:r>
              <a:rPr lang="el-GR" sz="1200" b="1" smtClean="0"/>
              <a:t>Το πάρκο της γειτονιάς μας, το πάρκο της καρδιάς μας!</a:t>
            </a:r>
          </a:p>
          <a:p>
            <a:pPr marL="0" indent="0">
              <a:buNone/>
            </a:pPr>
            <a:endParaRPr lang="el-GR" sz="1200" b="1" smtClean="0"/>
          </a:p>
          <a:p>
            <a:pPr marL="0" indent="0" algn="just">
              <a:buNone/>
            </a:pPr>
            <a:r>
              <a:rPr lang="el-GR" sz="1200" smtClean="0"/>
              <a:t>Ανατολίτης Κωνσταντίνος, Απλαδά Αμαλία, Γιαννοπούλου-Σχίζα Ελένη, Γιατράκου</a:t>
            </a:r>
          </a:p>
          <a:p>
            <a:pPr marL="0" indent="0" algn="just">
              <a:buNone/>
            </a:pPr>
            <a:r>
              <a:rPr lang="el-GR" sz="1200" smtClean="0"/>
              <a:t>Ηλιάνα, Ζαχόπουλος Παναγής, Κατσαρέλης Γιάννης, Κλαπάκη Παρασκευή,</a:t>
            </a:r>
          </a:p>
          <a:p>
            <a:pPr marL="0" indent="0" algn="just">
              <a:buNone/>
            </a:pPr>
            <a:r>
              <a:rPr lang="el-GR" sz="1200" smtClean="0"/>
              <a:t>Κοτζαγιάννης Σπύρος, Λαμπαδοχυτού Ελένη, Λεωνιδάκης Αρης, Μαντζώρου</a:t>
            </a:r>
          </a:p>
          <a:p>
            <a:pPr marL="0" indent="0" algn="just">
              <a:buNone/>
            </a:pPr>
            <a:r>
              <a:rPr lang="el-GR" sz="1200" smtClean="0"/>
              <a:t>Ηλέκτρα, Μελά Βεάν, Μητρόπουλος Γιάννης, Μπάρτζου Αναστασία, Μπέρτραμ</a:t>
            </a:r>
          </a:p>
          <a:p>
            <a:pPr marL="0" indent="0" algn="just">
              <a:buNone/>
            </a:pPr>
            <a:r>
              <a:rPr lang="el-GR" sz="1200" smtClean="0"/>
              <a:t>Θάνος, Παιλοπούλου Μελίνα, Πιπερίδη Εφη, Ταλέβη Μαργαρίτα , Τασσόπουλος</a:t>
            </a:r>
          </a:p>
          <a:p>
            <a:pPr marL="0" indent="0" algn="just">
              <a:buNone/>
            </a:pPr>
            <a:r>
              <a:rPr lang="el-GR" sz="1200" smtClean="0"/>
              <a:t>Δημήτρης, Τασσοπούλου Ιωάννα, Χαραλαμποπούλου Βαλέρια, Χατζηγεωργίου</a:t>
            </a:r>
          </a:p>
          <a:p>
            <a:pPr marL="0" indent="0" algn="just">
              <a:buNone/>
            </a:pPr>
            <a:r>
              <a:rPr lang="el-GR" sz="1200" smtClean="0"/>
              <a:t>Ιωάννης</a:t>
            </a:r>
          </a:p>
          <a:p>
            <a:pPr marL="0" indent="0" algn="just">
              <a:buNone/>
            </a:pPr>
            <a:r>
              <a:rPr lang="el-GR" sz="1200" smtClean="0"/>
              <a:t>Επιβλέπουσες: Γεωργία Φέλλιου ΠΕ80 Κατερίνα Ρουμπή ΠΕ03</a:t>
            </a:r>
          </a:p>
          <a:p>
            <a:pPr marL="0" indent="0" algn="just">
              <a:buNone/>
            </a:pPr>
            <a:r>
              <a:rPr lang="el-GR" sz="1200" smtClean="0"/>
              <a:t>1ο Πειραματικό Γυμνάσιο Αμαρουσίου</a:t>
            </a:r>
          </a:p>
          <a:p>
            <a:pPr marL="0" indent="0" algn="just">
              <a:buNone/>
            </a:pPr>
            <a:endParaRPr lang="el-GR" sz="1200" smtClean="0"/>
          </a:p>
          <a:p>
            <a:pPr marL="0" indent="0" algn="just">
              <a:buNone/>
            </a:pPr>
            <a:endParaRPr lang="el-GR" sz="1200"/>
          </a:p>
          <a:p>
            <a:pPr marL="0" indent="0" algn="just">
              <a:buNone/>
            </a:pPr>
            <a:r>
              <a:rPr lang="el-GR" sz="1200" smtClean="0"/>
              <a:t>Ο Περιβαλλοντικός Ομιλος ΟΙΚΟ-Detectives του 1ου Πειραματικού Γυμνασίου</a:t>
            </a:r>
          </a:p>
          <a:p>
            <a:pPr marL="0" indent="0" algn="just">
              <a:buNone/>
            </a:pPr>
            <a:r>
              <a:rPr lang="el-GR" sz="1200" smtClean="0"/>
              <a:t>Αμαρουσίου “υιοθετεί” το Πάρκο Αγίου Ιωάννου ΚΑΤ που βρίσκεται σε απόσταση</a:t>
            </a:r>
          </a:p>
          <a:p>
            <a:pPr marL="0" indent="0" algn="just">
              <a:buNone/>
            </a:pPr>
            <a:r>
              <a:rPr lang="el-GR" sz="1200" smtClean="0"/>
              <a:t>ενός χιλιομέτρου από το σχολείο. Οι συναντήσεις του Ομίλου πραγματοποιούνται στο</a:t>
            </a:r>
          </a:p>
          <a:p>
            <a:pPr marL="0" indent="0" algn="just">
              <a:buNone/>
            </a:pPr>
            <a:r>
              <a:rPr lang="el-GR" sz="1200" smtClean="0"/>
              <a:t>πάρκο, οι μαθητές το χαρτογραφούν και μελετούν τη χλωρίδα και την πανίδα του. Οι</a:t>
            </a:r>
          </a:p>
          <a:p>
            <a:pPr marL="0" indent="0" algn="just">
              <a:buNone/>
            </a:pPr>
            <a:r>
              <a:rPr lang="el-GR" sz="1200" smtClean="0"/>
              <a:t>μαθητές ανακαλύπτουν την ιστορία του Ιερού Ναού που χτίστηκε πάνω σε</a:t>
            </a:r>
          </a:p>
          <a:p>
            <a:pPr marL="0" indent="0" algn="just">
              <a:buNone/>
            </a:pPr>
            <a:r>
              <a:rPr lang="el-GR" sz="1200" smtClean="0"/>
              <a:t>νεκροταφείο της εποχής της Τουρκοκρατίας, εντοπίζουν τα σημαντικά κτήρια</a:t>
            </a:r>
          </a:p>
          <a:p>
            <a:pPr marL="0" indent="0" algn="just">
              <a:buNone/>
            </a:pPr>
            <a:r>
              <a:rPr lang="el-GR" sz="1200" smtClean="0"/>
              <a:t>κοινωνικής και οικονομικής ζωής της περιοχής, παίρνουν συνέντευξη από κάτοικο</a:t>
            </a:r>
          </a:p>
          <a:p>
            <a:pPr marL="0" indent="0" algn="just">
              <a:buNone/>
            </a:pPr>
            <a:r>
              <a:rPr lang="el-GR" sz="1200" smtClean="0"/>
              <a:t>και θέτουν τις ερωτήσεις τους στους υπεύθυνους του Δήμου Αμαρουσίου.</a:t>
            </a:r>
          </a:p>
          <a:p>
            <a:pPr marL="0" indent="0" algn="just">
              <a:buNone/>
            </a:pPr>
            <a:r>
              <a:rPr lang="el-GR" sz="1200" smtClean="0"/>
              <a:t>Η εργασία στο πεδίο, ατομική και ομαδική, στοχεύει στην βιωματική συμμετοχή,</a:t>
            </a:r>
          </a:p>
          <a:p>
            <a:pPr marL="0" indent="0" algn="just">
              <a:buNone/>
            </a:pPr>
            <a:r>
              <a:rPr lang="el-GR" sz="1200" smtClean="0"/>
              <a:t>στην περιβαλλοντική και κοινωνική ευαισθητοποίηση. Το σχολείο χαρακτηρίζεται</a:t>
            </a:r>
          </a:p>
          <a:p>
            <a:pPr marL="0" indent="0" algn="just">
              <a:buNone/>
            </a:pPr>
            <a:r>
              <a:rPr lang="el-GR" sz="1200" smtClean="0"/>
              <a:t>από εξωστρέφεια, αποδεικνύει ότι η μάθηση είναι μία διαρκής διαδικασία μέσα και</a:t>
            </a:r>
          </a:p>
          <a:p>
            <a:pPr marL="0" indent="0" algn="just">
              <a:buNone/>
            </a:pPr>
            <a:r>
              <a:rPr lang="el-GR" sz="1200" smtClean="0"/>
              <a:t>έξω από την τάξη και συνδέεται με την τοπική κοινωνία. Οι μαθητες αναλαμβάνουν</a:t>
            </a:r>
          </a:p>
          <a:p>
            <a:pPr marL="0" indent="0" algn="just">
              <a:buNone/>
            </a:pPr>
            <a:r>
              <a:rPr lang="el-GR" sz="1200" smtClean="0"/>
              <a:t>το ρόλο ενεργού πολίτη.</a:t>
            </a:r>
          </a:p>
          <a:p>
            <a:pPr marL="0" indent="0" algn="just">
              <a:buNone/>
            </a:pPr>
            <a:r>
              <a:rPr lang="el-GR" sz="1200" smtClean="0"/>
              <a:t>Το τελικό προϊόν της εργασίας είναι ένας χάρτης του πάρκου καθώς και της</a:t>
            </a:r>
          </a:p>
          <a:p>
            <a:pPr marL="0" indent="0" algn="just">
              <a:buNone/>
            </a:pPr>
            <a:r>
              <a:rPr lang="el-GR" sz="1200" smtClean="0"/>
              <a:t>διαδρομής από το σχολείο μέχρι το πάρκο πάνω στον οποίο αποτυπώνονται όλες οι</a:t>
            </a:r>
          </a:p>
          <a:p>
            <a:pPr marL="0" indent="0" algn="just">
              <a:buNone/>
            </a:pPr>
            <a:r>
              <a:rPr lang="el-GR" sz="1200" smtClean="0"/>
              <a:t>πληροφορίες, οι εικόνες, οι ήχοι και τα συναισθήματα που η ομάδα επιλέγει να</a:t>
            </a:r>
          </a:p>
          <a:p>
            <a:pPr marL="0" indent="0" algn="just">
              <a:buNone/>
            </a:pPr>
            <a:r>
              <a:rPr lang="el-GR" sz="1200" smtClean="0"/>
              <a:t>μοιραστεί.</a:t>
            </a: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32</a:t>
            </a:fld>
            <a:endParaRPr lang="el-GR"/>
          </a:p>
        </p:txBody>
      </p:sp>
    </p:spTree>
    <p:extLst>
      <p:ext uri="{BB962C8B-B14F-4D97-AF65-F5344CB8AC3E}">
        <p14:creationId xmlns:p14="http://schemas.microsoft.com/office/powerpoint/2010/main" val="4616652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836712"/>
            <a:ext cx="8229600" cy="5289451"/>
          </a:xfrm>
        </p:spPr>
        <p:txBody>
          <a:bodyPr>
            <a:normAutofit/>
          </a:bodyPr>
          <a:lstStyle/>
          <a:p>
            <a:pPr marL="0" indent="0">
              <a:buNone/>
            </a:pPr>
            <a:r>
              <a:rPr lang="el-GR" sz="1200" b="1" smtClean="0"/>
              <a:t>Μαρούσι,χαρτογραφώντας τα επαγγέλματα και την οικονομική ζωή</a:t>
            </a:r>
          </a:p>
          <a:p>
            <a:pPr marL="0" indent="0">
              <a:buNone/>
            </a:pPr>
            <a:r>
              <a:rPr lang="el-GR" sz="1200" smtClean="0"/>
              <a:t>                </a:t>
            </a:r>
          </a:p>
          <a:p>
            <a:pPr marL="0" indent="0">
              <a:buNone/>
            </a:pPr>
            <a:r>
              <a:rPr lang="el-GR" sz="1200" smtClean="0"/>
              <a:t>Δουλγεράκης Στυλιανός , Καλαμάρα Μαρίνα , Καλαμάρας Ευάγγελος,  Λαδοπούλου Ζωή-Ελευθερία, Περτσεμλίδη-Νταγκέλι Σοφία</a:t>
            </a:r>
          </a:p>
          <a:p>
            <a:pPr marL="0" indent="0">
              <a:buNone/>
            </a:pPr>
            <a:r>
              <a:rPr lang="el-GR" sz="1200" smtClean="0"/>
              <a:t>Επιβλέποντες: Χουλιαρά Αικατερίνη ΠΕ02, Μαγουλάς Αντώνιος ΠΕ03</a:t>
            </a:r>
          </a:p>
          <a:p>
            <a:pPr marL="0" indent="0">
              <a:buNone/>
            </a:pPr>
            <a:r>
              <a:rPr lang="el-GR" sz="1200" smtClean="0"/>
              <a:t>1ο Πειραματικό Γυμνάσιο Αμαρουσίου</a:t>
            </a:r>
          </a:p>
          <a:p>
            <a:pPr marL="0" indent="0">
              <a:buNone/>
            </a:pPr>
            <a:endParaRPr lang="el-GR" sz="1200" smtClean="0"/>
          </a:p>
          <a:p>
            <a:pPr marL="0" indent="0">
              <a:buNone/>
            </a:pPr>
            <a:endParaRPr lang="el-GR" sz="1200"/>
          </a:p>
          <a:p>
            <a:pPr marL="0" indent="0">
              <a:buNone/>
            </a:pPr>
            <a:endParaRPr lang="el-GR" sz="1200" smtClean="0"/>
          </a:p>
          <a:p>
            <a:pPr marL="0" indent="0" algn="just">
              <a:buNone/>
            </a:pPr>
            <a:r>
              <a:rPr lang="el-GR" sz="1200" smtClean="0"/>
              <a:t>Στην παρούσα εργασία παρουσιάζεται η δραστηριότητα των μαθητών που υλοποιήθηκε στο πλαίσιο λειτουργίας του Ομίλου «Σχολικός Επαγγελματικός Προσανατολισμός».</a:t>
            </a:r>
          </a:p>
          <a:p>
            <a:pPr marL="0" indent="0" algn="just">
              <a:buNone/>
            </a:pPr>
            <a:r>
              <a:rPr lang="el-GR" sz="1200" smtClean="0"/>
              <a:t>Με αφετηρία τον περιβάλλοντα  αστικό χώρο του σχολείου οι μαθητές επιχειρούν να αναδείξουν την οικονομική ζωή και την εμπορική δραστηριότητα της πόλης.</a:t>
            </a:r>
          </a:p>
          <a:p>
            <a:pPr marL="0" indent="0" algn="just">
              <a:buNone/>
            </a:pPr>
            <a:r>
              <a:rPr lang="el-GR" sz="1200" smtClean="0"/>
              <a:t>Για το σκοπό αυτό περιηγούνται σε κεντρικά σημεία του αστικού ιστού, καταγράφοντας σε video εικόνες ,κτήρια, δράσεις. Με τον τρόπο αυτό παράγουν αυθεντικό έργο, εμπλουτίζουν τις γνώσεις τους  ως προς τα είδη των επαγγελμάτων και τα χαρακτηριστικά της οικονομικής ζωής σε μία αστική περιοχή. Επιπλέον, ενδυναμώνεται η συνεργασία, η κοινωνικοποίηση  και η κριτική σκέψη των μαθητών.</a:t>
            </a:r>
          </a:p>
          <a:p>
            <a:pPr marL="0" indent="0" algn="just">
              <a:buNone/>
            </a:pPr>
            <a:r>
              <a:rPr lang="el-GR" sz="1200" smtClean="0"/>
              <a:t>Η εμπλοκή τους σε ποικίλλες δημιουργικές εκπαιδευτικές δραστηριότητες είναι  πολλαπλά ωφέλιμη.</a:t>
            </a: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33</a:t>
            </a:fld>
            <a:endParaRPr lang="el-GR"/>
          </a:p>
        </p:txBody>
      </p:sp>
    </p:spTree>
    <p:extLst>
      <p:ext uri="{BB962C8B-B14F-4D97-AF65-F5344CB8AC3E}">
        <p14:creationId xmlns:p14="http://schemas.microsoft.com/office/powerpoint/2010/main" val="38092521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980728"/>
            <a:ext cx="8229600" cy="5145435"/>
          </a:xfrm>
        </p:spPr>
        <p:txBody>
          <a:bodyPr>
            <a:normAutofit fontScale="85000" lnSpcReduction="20000"/>
          </a:bodyPr>
          <a:lstStyle/>
          <a:p>
            <a:pPr marL="0" indent="0">
              <a:buNone/>
            </a:pPr>
            <a:r>
              <a:rPr lang="el-GR" sz="1200" b="1" smtClean="0"/>
              <a:t>2ο Μαθητικό Συνέδριο “Έλα να σου μιλήσω για τον τόπο μου”.</a:t>
            </a:r>
          </a:p>
          <a:p>
            <a:pPr marL="0" indent="0">
              <a:buNone/>
            </a:pPr>
            <a:endParaRPr lang="el-GR" sz="1200" smtClean="0"/>
          </a:p>
          <a:p>
            <a:pPr marL="0" indent="0">
              <a:buNone/>
            </a:pPr>
            <a:r>
              <a:rPr lang="el-GR" sz="1200" smtClean="0"/>
              <a:t>“Τα Προσφυγικά χωριά του Ν. Καρδίτσας”</a:t>
            </a:r>
          </a:p>
          <a:p>
            <a:pPr marL="0" indent="0" algn="just">
              <a:buNone/>
            </a:pPr>
            <a:r>
              <a:rPr lang="el-GR" sz="1200" smtClean="0"/>
              <a:t>Αξιώτη Αικατερίνη,  Ανδριανόπουλος Παναγιώτης, Γαλάνη Ευαγγελία, Γεννάδιος Δημήτριος, Γιολδάση Χριστίνα-Ελπίδα, Δεληγιάννη Έλενα, Ζάχου Έλενα, Καρίπη Άννα, Καφεντζή Αναστασία, Καραμήτρος Θεμιστοκλής, Κουτσοπούλου Άννα, Μητσιάκη Κατιάνα, Πανάγου Νικολέτα, Πουρδαλά Μαρία-Σταυρούλα, Πουρδαλά Ειρήνη-Άννα,  Ρωμανά Βασιλική, Σιακάρα Αναστασία, Τόρι Μαρίνα, Τσιαφίτσα Μαρία, Φιλίππου Μερόπη.</a:t>
            </a:r>
          </a:p>
          <a:p>
            <a:pPr marL="0" indent="0" algn="just">
              <a:buNone/>
            </a:pPr>
            <a:r>
              <a:rPr lang="el-GR" sz="1200" smtClean="0"/>
              <a:t>Επιβλέπουσες εκπαιδευτικοί: Κατσίκα Ιουλία ΠΕ06, Παπακώστα Έλενα ΠΕ79.01, Ποταμίτου Νίκη ΠΕ04</a:t>
            </a:r>
          </a:p>
          <a:p>
            <a:pPr marL="0" indent="0" algn="just">
              <a:buNone/>
            </a:pPr>
            <a:r>
              <a:rPr lang="el-GR" sz="1200" smtClean="0"/>
              <a:t>1ο Πειραματικό Γυμνάσιο Καρδίτσας  (Εργασία 1)</a:t>
            </a:r>
          </a:p>
          <a:p>
            <a:pPr marL="0" indent="0" algn="just">
              <a:buNone/>
            </a:pPr>
            <a:endParaRPr lang="el-GR" sz="1200" smtClean="0"/>
          </a:p>
          <a:p>
            <a:pPr marL="0" indent="0" algn="just">
              <a:buNone/>
            </a:pPr>
            <a:endParaRPr lang="el-GR" sz="1200" smtClean="0"/>
          </a:p>
          <a:p>
            <a:pPr marL="0" indent="0" algn="just">
              <a:buNone/>
            </a:pPr>
            <a:endParaRPr lang="el-GR" sz="1200" smtClean="0"/>
          </a:p>
          <a:p>
            <a:pPr marL="0" indent="0" algn="just">
              <a:buNone/>
            </a:pPr>
            <a:r>
              <a:rPr lang="el-GR" sz="1200" smtClean="0"/>
              <a:t>Μετά τη Μικρασιατική καταστροφή και την ανταλλαγή πληθυσμών πλήθος προσφύγων συνέρρευσε στην ηπειρωτική Ελλάδα. Τα προσφυγικά χωριά του Ν. Καρδίτσας που ιδρύθηκαν μετά την υπογραφή της συνθήκης της Λωζάνης από πρόσφυγες που κατέληξαν στον Θεσσαλικό κάμπο κατά την ανταλλαγή πληθυσμών είναι τρία: το Καππαδοκικό, το Νέο Ικόνιο και ο Αμπελώνας.</a:t>
            </a:r>
          </a:p>
          <a:p>
            <a:pPr marL="0" indent="0" algn="just">
              <a:buNone/>
            </a:pPr>
            <a:endParaRPr lang="el-GR" sz="1200" smtClean="0"/>
          </a:p>
          <a:p>
            <a:pPr marL="0" indent="0" algn="just">
              <a:buNone/>
            </a:pPr>
            <a:r>
              <a:rPr lang="el-GR" sz="1200" smtClean="0"/>
              <a:t>Το Καππαδοκικό είναι χωριό που οι ρίζες του είναι στα βάθη της Καππαδοκίας, στο Τσουχούρ. Στη σημερινή του θέση το χωριό Καππαδοκικό οικοδομήθηκε το 1926  και εγκαταστάθηκαν 120 οικογένειες. Παράλληλα, πρόσφυγες από το Ικόνιο  ( το Τσελτέκ) της Μικράς Ασίας κατευθύνθηκαν επίσης στην περιοχή της Καρδίτσας. Το Νέο Ικόνιο Καρδίτσας ιδρύθηκε το 1927, αν και πρόσφυγες από το Ικόνιο διασκορπίστηκαν σε πολλά μέρη της Ελλάδας. Ένας μικρότερος συνοικισμός προσφύγων, το Αλμαντάρ ή Χωματόκαστρο ιδρύθηκε το 1926. Πρόκειται για την κοινότητα Αμπελώνα η οποία σήμερα ανήκει στο Δήμο Παλαμά. Εκεί εγκαταστάθηκαν το 1928 σαράντα περίπου οικογένειες από την Καισάρεια της Καππαδοκίας, αφού παρέμειναν τα πρώτα χρόνια μετά την ανταλλαγή πληθυσμών στη Θεσσαλονίκη.</a:t>
            </a:r>
          </a:p>
          <a:p>
            <a:pPr marL="0" indent="0" algn="just">
              <a:buNone/>
            </a:pPr>
            <a:endParaRPr lang="el-GR" sz="1200" smtClean="0"/>
          </a:p>
          <a:p>
            <a:pPr marL="0" indent="0" algn="just">
              <a:buNone/>
            </a:pPr>
            <a:r>
              <a:rPr lang="el-GR" sz="1200" smtClean="0"/>
              <a:t>Εκτός όμως από τα προσφυγικά χωριά που σχετίζονται με τη Μικρασιατική καταστροφή και τις επιπτώσεις της, στον Ν. Καρδίτσας υπάρχει και προγενέστερη  εγκατάσταση προσφύγων από την Ανατολική Ρωμυλία. Συγκεκριμένα, το χωριό Ανάβρα κατά μεγάλο μέρος του απαρτίζεται από Ελληνες της Βόρειας Θράκης που διώχθηκαν από τους Βουλγάρους στις αρχές του 20ου αιώνα και εγκαταστάθηκαν κυρίως στη Θεσσαλία.</a:t>
            </a:r>
          </a:p>
          <a:p>
            <a:pPr marL="0" indent="0" algn="just">
              <a:buNone/>
            </a:pPr>
            <a:endParaRPr lang="el-GR" sz="1200" smtClean="0"/>
          </a:p>
          <a:p>
            <a:pPr marL="0" indent="0" algn="just">
              <a:buNone/>
            </a:pPr>
            <a:r>
              <a:rPr lang="el-GR" sz="1200" smtClean="0"/>
              <a:t>Η παρούσα εργασία σκοπεύει να συνοψίσει την ιστορία των προσφυγικών χωριών του Ν.Καρδίτσας αναδεικνύοντας την συνεισφορά των προσφύγων στον πολιτισμό και την οικονομία της περιοχής με έμφαση στην ιστορική συνέχεια και την ιστορική μνήμη. Στο πλαίσιο της εργασίας θα δημιουργηθεί και παιγνιώδες ψηφιακό κουίζ με στόχο την εξοικείωση των μαθητών-τριών με τη συγκεκριμένη πτυχή της ιστορίας του τόπου τους και την εμπέδωση των πληροφοριών  σε ένα σύγχρονο παιδαγωγικό πλαίσιο.</a:t>
            </a:r>
          </a:p>
          <a:p>
            <a:pPr marL="0" indent="0" algn="just">
              <a:buNone/>
            </a:pPr>
            <a:endParaRPr lang="el-GR" sz="1200" smtClean="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34</a:t>
            </a:fld>
            <a:endParaRPr lang="el-GR"/>
          </a:p>
        </p:txBody>
      </p:sp>
    </p:spTree>
    <p:extLst>
      <p:ext uri="{BB962C8B-B14F-4D97-AF65-F5344CB8AC3E}">
        <p14:creationId xmlns:p14="http://schemas.microsoft.com/office/powerpoint/2010/main" val="212207129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836712"/>
            <a:ext cx="8229600" cy="5289451"/>
          </a:xfrm>
        </p:spPr>
        <p:txBody>
          <a:bodyPr>
            <a:normAutofit fontScale="85000" lnSpcReduction="10000"/>
          </a:bodyPr>
          <a:lstStyle/>
          <a:p>
            <a:pPr marL="0" indent="0">
              <a:buNone/>
            </a:pPr>
            <a:endParaRPr lang="el-GR" sz="1200" smtClean="0"/>
          </a:p>
          <a:p>
            <a:pPr marL="0" indent="0">
              <a:buNone/>
            </a:pPr>
            <a:endParaRPr lang="el-GR" sz="1200" smtClean="0"/>
          </a:p>
          <a:p>
            <a:pPr marL="0" indent="0">
              <a:buNone/>
            </a:pPr>
            <a:r>
              <a:rPr lang="el-GR" sz="1200" smtClean="0"/>
              <a:t>“</a:t>
            </a:r>
            <a:r>
              <a:rPr lang="el-GR" sz="1200" b="1" smtClean="0"/>
              <a:t>Τα Προσφυγικά χωριά του Ν. Καρδίτσας: Η ζωή στο Καππαδοκικό Ν. Καρδίτσας μετά την εγκατάσταση”</a:t>
            </a:r>
          </a:p>
          <a:p>
            <a:pPr marL="0" indent="0">
              <a:buNone/>
            </a:pPr>
            <a:endParaRPr lang="el-GR" sz="1200" smtClean="0"/>
          </a:p>
          <a:p>
            <a:pPr marL="0" indent="0" algn="just">
              <a:buNone/>
            </a:pPr>
            <a:r>
              <a:rPr lang="el-GR" sz="1200" smtClean="0"/>
              <a:t>Αποστολάκης Νικόλαος, Καβαλάρη Χριστίνα, Κουκουλέτσου Έλενα, Κουκουμτζή Νεφέλη, Κωστολομήτρου Μαρία, Μεριχωβίτη Ερασμία, Μίχου Μυρτώ, Μογιάννου Ελένη, Νταρακλίτσα Παρασκευή,  Ντόβολος Ορέστης, Παπαγεωργίου Αθανασία, Παπαλίτσα Πολυτίμη, Πασχάλη Νίκη, Σαμαράς Δημήτριος, Σιώμου Ελβίρα, Τσάντσαλος Αθανάσιος, Τσινάνης Ευάγγελος, Φαλιάγκας Ηλίας, Χαλιαμάλιας Μάριος</a:t>
            </a:r>
          </a:p>
          <a:p>
            <a:pPr marL="0" indent="0" algn="just">
              <a:buNone/>
            </a:pPr>
            <a:r>
              <a:rPr lang="el-GR" sz="1200" smtClean="0"/>
              <a:t>Επιβλέπουσες εκπαιδευτικοί: Κατσίκα Ιουλία ΠΕ06, Παπακώστα Έλενα ΠΕ79.01, Χατζή Ευαγγελία ΠΕ02</a:t>
            </a:r>
          </a:p>
          <a:p>
            <a:pPr marL="0" indent="0" algn="just">
              <a:buNone/>
            </a:pPr>
            <a:r>
              <a:rPr lang="el-GR" sz="1200" smtClean="0"/>
              <a:t>1ο Πειραματικό Γυμνάσιο Καρδίτσας    (Εργασία 2)</a:t>
            </a:r>
          </a:p>
          <a:p>
            <a:pPr marL="0" indent="0" algn="just">
              <a:buNone/>
            </a:pPr>
            <a:endParaRPr lang="el-GR" sz="1200" smtClean="0"/>
          </a:p>
          <a:p>
            <a:pPr marL="0" indent="0" algn="just">
              <a:buNone/>
            </a:pPr>
            <a:endParaRPr lang="el-GR" sz="1200" smtClean="0"/>
          </a:p>
          <a:p>
            <a:pPr marL="0" indent="0" algn="just">
              <a:buNone/>
            </a:pPr>
            <a:r>
              <a:rPr lang="el-GR" sz="1200" smtClean="0"/>
              <a:t>Ένα από τα προσφυγικά χωριά του Ν.Καρδίτσας είναι το Καππαδοκικό (αρχική ονομασία Κεμερλέρ), στο οποίο εγκαταστάθηκαν πρόσφυγες από την Καππαδοκία, οι οποίοι ήρθαν στην Ελλάδα, από το Çükür του Ν. Καισάρειας όπου ζούσαν, το 1924 με την Συμφωνία Ανταλλαγής των πληθυσμών μεταξύ Ελλάδας και Τουρκίας.</a:t>
            </a:r>
          </a:p>
          <a:p>
            <a:pPr marL="0" indent="0" algn="just">
              <a:buNone/>
            </a:pPr>
            <a:endParaRPr lang="el-GR" sz="1200" smtClean="0"/>
          </a:p>
          <a:p>
            <a:pPr marL="0" indent="0" algn="just">
              <a:buNone/>
            </a:pPr>
            <a:r>
              <a:rPr lang="el-GR" sz="1200" smtClean="0"/>
              <a:t>Είναι σημαντικό να λάβουμε υπόψη ότι οι πρόσφυγες της Καππαδοκίας δεν απομακρύνθηκαν βίαια το 1922, αμέσως μετά τη Μικρασιατική καταστροφή. Αντίθετα, τους δόθηκε περιθώριο δυο ετών να φύγουν στα πλαίσια της εφαρμογής της Συνθήκης της Λωζάνης. Αυτή την έλλειψη επείγουσας διαφυγής, συγκριτικά με  τον βίαιο ξεριζωμό των Ελλήνων της Μικράς Ασίας και του Πόντου, μπορεί κανείς να την αντιληφθεί ως κάτι θετικό. Ωστόσο,  καταγραφές και μαρτυρίες δείχνουν ότι οι πρόσφυγες από την απομονωμένη και μακρινή Καππαδοκία  βίωσαν πολύ πιο έντονα το συναισθηματικό φορτίο του ξεριζωμού. Βίωσαν ακραία και αντιφατικά συναισθήματα, όπως της ανασφάλειας μέχρι την έμπρακτη υλοποίηση της απόφασης της Συνθήκης της Λωζάνης για την ανταλλαγή πληθυσμών, τον σπαραχτικό αποχαιρετισμό του σπιτιού, της εκκλησιάς και του σχολείου τους, τον αποχαιρετισμό με τους Τούρκους συντοπίτες τους, με τους οποίους στα όρια της  κοινότητάς τους διατηρούσαν φιλικές σχέσεις. Κάτω από αυτό το πρίσμα, οι Έλληνες της Καππαδοκίας αργά και βασανιστικά έζησαν σε πολύ έντονο βαθμό το ψυχικό τραύμα που επιφέρει η προσφυγιά, μέσα από συναισθηματικές  μεταπτώσεις.</a:t>
            </a:r>
          </a:p>
          <a:p>
            <a:pPr marL="0" indent="0" algn="just">
              <a:buNone/>
            </a:pPr>
            <a:endParaRPr lang="el-GR" sz="1200" smtClean="0"/>
          </a:p>
          <a:p>
            <a:pPr marL="0" indent="0" algn="just">
              <a:buNone/>
            </a:pPr>
            <a:r>
              <a:rPr lang="el-GR" sz="1200" smtClean="0"/>
              <a:t>Η παρούσα εργασία επικεντρώνεται στις σχέσεις που δημιουργήθηκαν μεταξύ των προσφύγων και του νέου περιβάλλοντος στην χώρα υποδοχής. Μέσα από αρχειακό υλικό, προφορικές μαρτυρίες και αναπαραστάσεις θα προσπαθήσουμε να αφηγηθούμε με ουσιαστικό και περιεκτικό τρόπο τις εκφάνσεις της ζωής των προσφύγων στο Καππαδοκικό μετά την εγκατάσταση, τους καημούς, τους κόπους και τις ελπίδες τους που άνθησαν καθώς κλήθηκαν να κάνουν μια νέα αρχή μακριά από την πατρίδα τους, στον Θεσσαλικό κάμπο.</a:t>
            </a:r>
          </a:p>
          <a:p>
            <a:pPr marL="0" indent="0" algn="just">
              <a:buNone/>
            </a:pPr>
            <a:endParaRPr lang="el-GR" sz="1200" smtClean="0"/>
          </a:p>
          <a:p>
            <a:pPr marL="0" indent="0" algn="just">
              <a:buNone/>
            </a:pPr>
            <a:endParaRPr lang="el-GR" sz="1200" smtClean="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35</a:t>
            </a:fld>
            <a:endParaRPr lang="el-GR"/>
          </a:p>
        </p:txBody>
      </p:sp>
    </p:spTree>
    <p:extLst>
      <p:ext uri="{BB962C8B-B14F-4D97-AF65-F5344CB8AC3E}">
        <p14:creationId xmlns:p14="http://schemas.microsoft.com/office/powerpoint/2010/main" val="37981795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1124744"/>
            <a:ext cx="8229600" cy="5001419"/>
          </a:xfrm>
        </p:spPr>
        <p:txBody>
          <a:bodyPr>
            <a:normAutofit fontScale="92500"/>
          </a:bodyPr>
          <a:lstStyle/>
          <a:p>
            <a:pPr marL="0" indent="0">
              <a:buNone/>
            </a:pPr>
            <a:r>
              <a:rPr lang="el-GR" sz="1200" b="1" smtClean="0"/>
              <a:t>Στα βήματα του Συνταγματάρχη Λιάπκιν: </a:t>
            </a:r>
          </a:p>
          <a:p>
            <a:pPr marL="0" indent="0">
              <a:buNone/>
            </a:pPr>
            <a:r>
              <a:rPr lang="el-GR" sz="1200" b="1" smtClean="0"/>
              <a:t>Ο Μ. Καραγάτσης και η Αβερώφειος Σχολή της Λάρισας</a:t>
            </a:r>
          </a:p>
          <a:p>
            <a:pPr marL="0" indent="0">
              <a:buNone/>
            </a:pPr>
            <a:endParaRPr lang="el-GR" sz="1200" smtClean="0"/>
          </a:p>
          <a:p>
            <a:pPr marL="0" indent="0" algn="just">
              <a:buNone/>
            </a:pPr>
            <a:r>
              <a:rPr lang="el-GR" sz="1200" smtClean="0"/>
              <a:t>Αετόπουλος Κωνσταντίνος, Καναβούρα- Χατζηπλατσή Έρρικα, Καραβιδέ Ασπασία, Μητσιούλης Ζαχαρίας, Μπαζούκης Γεώργιος, Οικονόμου Βάγια, Οιχαλιώτης Δημήτρης- Μάριος, Παπανδρέου Μαρία, Παπουτσή Αγάπη, Πιπερίδης Χρήστος, Ρίζου Ραφαηλία, Σακελλαρίου Ανδρέας, Σκαπέτη Καλλιόπη- Παναγιώτα, Στάμου Ελένη-Νεφέλη, Τουφεκτσή Ευθυμία, Τσολάκης Στέργιος, Φατούρας Βασίλειος</a:t>
            </a:r>
          </a:p>
          <a:p>
            <a:pPr marL="0" indent="0" algn="just">
              <a:buNone/>
            </a:pPr>
            <a:r>
              <a:rPr lang="el-GR" sz="1200" smtClean="0"/>
              <a:t>Επιβλέπουσα: Ντανίκα Αναστασία ΠΕ02</a:t>
            </a:r>
          </a:p>
          <a:p>
            <a:pPr marL="0" indent="0" algn="just">
              <a:buNone/>
            </a:pPr>
            <a:r>
              <a:rPr lang="el-GR" sz="1200" smtClean="0"/>
              <a:t>:1ο Πειραματικό Γυμνάσιο Λάρισας</a:t>
            </a:r>
          </a:p>
          <a:p>
            <a:pPr marL="0" indent="0" algn="just">
              <a:buNone/>
            </a:pPr>
            <a:endParaRPr lang="el-GR" sz="1200"/>
          </a:p>
          <a:p>
            <a:pPr marL="0" indent="0" algn="just">
              <a:buNone/>
            </a:pPr>
            <a:endParaRPr lang="el-GR" sz="1200" smtClean="0"/>
          </a:p>
          <a:p>
            <a:pPr marL="0" indent="0" algn="just">
              <a:buNone/>
            </a:pPr>
            <a:r>
              <a:rPr lang="el-GR" sz="1200" smtClean="0"/>
              <a:t>Η εργασία μας περιλαμβάνει μια ταινία μικρού μήκους βασισμένη στο κείμενο του Μ. Καραγάτση «Συνταγματάρχης Λιάπκιν» (1933). Κεντρικός ήρωας της ιστορίας μας ο ρώσος συνταγματαρχης Λιάπκιν που έχει έρθει στην Ελλάδα μετά τα γεγονότα της Ρωσικής Επανάστασης προσπαθώντας να κάνει μια νέα αρχή ως επιστάτης στην Αβερώφειο Γεωργική Σχολή Λάρισας. Το περιβάλλον, ο διευθυντής και οι καθηγητές της Σχολής έδωσαν το υλικό για το πρώτο έργο του Μ. Καραγάτση, σε ηλικία μόλις 25 χρόνων. Ο Λιάπκιν θέλει να ξεφύγει από το παρελθόν, αλλά τα ισχυρά του πάθη τον βασανίζουν και το παρελθόν τον καταδιώκει. Ο Δ/ντης της Αβερώφειου Σχολής, πάντα ευγενής και διακριτικός μαζί του, ο πρίγκιπας Αρκάνωφ, παλιός του γνώριμος που έχει καταφύγει κι αυτός στη Λάρισα και εργάζεται ως λούστρος, η κόρη του Λιάπκιν, η Λιούμπα, που έρχεται να ανασύρει σκοτεινές μνήμες, και πολλά ακόμη πρόσωπα παρελαύνουν μπροστά από τον φακό της ομάδας των μαθητών μας και παίρνουν σάρκα και οστά μέσα στον χώρο όπου εξελίχτηκε η ιστορία του Λιάπκιν, στην ιστορική Αβερώφειο Σχολή. Τα κτίσματα της Σχολής με την αύρα τους και τα κοστούμια εποχής μας μεταφέρουν στην εποχή του Μεσοπολέμου, φέρνοντάς μας πιο κοντά στην ατμόσφαιρα του έργου του Καραγάτση. Στόχος της εργασίας είναι να γνωρίσουν οι μαθητές έναν σημαντικό λογοτέχνη που τα έργα του συνδέονται άρρηκτα με τη Θεσσαλία, ερχόμενοι παράλληλα σε επαφή με βασικά στοιχεία της θεατρικής τέχνης και δραματοποίησης.</a:t>
            </a:r>
          </a:p>
          <a:p>
            <a:pPr marL="0" indent="0">
              <a:buNone/>
            </a:pPr>
            <a:endParaRPr lang="el-GR" sz="1200" smtClean="0"/>
          </a:p>
          <a:p>
            <a:pPr marL="0" indent="0">
              <a:buNone/>
            </a:pPr>
            <a:endParaRPr lang="el-GR" sz="1200" smtClean="0"/>
          </a:p>
          <a:p>
            <a:pPr marL="0" indent="0">
              <a:buNone/>
            </a:pPr>
            <a:endParaRPr lang="el-GR" sz="1200" smtClean="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36</a:t>
            </a:fld>
            <a:endParaRPr lang="el-GR"/>
          </a:p>
        </p:txBody>
      </p:sp>
    </p:spTree>
    <p:extLst>
      <p:ext uri="{BB962C8B-B14F-4D97-AF65-F5344CB8AC3E}">
        <p14:creationId xmlns:p14="http://schemas.microsoft.com/office/powerpoint/2010/main" val="7318398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836712"/>
            <a:ext cx="8229600" cy="5289451"/>
          </a:xfrm>
        </p:spPr>
        <p:txBody>
          <a:bodyPr>
            <a:normAutofit fontScale="92500" lnSpcReduction="10000"/>
          </a:bodyPr>
          <a:lstStyle/>
          <a:p>
            <a:pPr marL="0" indent="0">
              <a:buNone/>
            </a:pPr>
            <a:r>
              <a:rPr lang="el-GR" sz="1200" b="1" smtClean="0"/>
              <a:t>«Τα κτήρια της Λάρισας αφηγούνται: Μια παιδαγωγική προσέγγιση στην τοπική ιστορία»</a:t>
            </a:r>
          </a:p>
          <a:p>
            <a:pPr marL="0" indent="0">
              <a:buNone/>
            </a:pPr>
            <a:endParaRPr lang="el-GR" sz="1200" b="1"/>
          </a:p>
          <a:p>
            <a:pPr marL="0" indent="0">
              <a:buNone/>
            </a:pPr>
            <a:endParaRPr lang="el-GR" sz="1200" b="1" smtClean="0"/>
          </a:p>
          <a:p>
            <a:pPr marL="0" indent="0" algn="just">
              <a:buNone/>
            </a:pPr>
            <a:r>
              <a:rPr lang="el-GR" sz="1200" smtClean="0"/>
              <a:t> Μαθητές: Βορίδη Μαρία-Ραφαηλία  (Γ), Γκαρλέμου Μάρθα  (Γ), Γρηγοριάδου Λαΐου Ειρήνη (Γ), Δαχτάρη Ιωάννα  (Γ), Δαχτάρη Μαρίνα-Αγορίτσα  (Γ), Δίρχη Ζωή-Σεμέλη  (Γ), Ευθυμίου Δήμητρα  (Γ), Ευθυμίου Παναγιώτης  (Γ), Ζάχου Αικατερίνη  (Γ), Ζιώγα Χαρίκλεια  (Γ), Ζιώγας Στέργιος  (Γ), Θεοχάρης Γεώργιος  (Γ), Ιωαννίδου Ελευθερία  (Γ), Καπετάνος Βασίλειος  (Γ), Καρατόλιας Αθανάσιος  (Γ), Κατσή Μαρία  (Α), Καφετζόπουλος Παναγιώτης  (Γ), Κόκκορα Αφροδίτη-Μαρία  (Γ), Κολιός Γρηγόριος  (Γ), Κολιού Αικατερίνη-Μαρία  (Γ), Κουτσογιάννης Ευάγγελος  (Γ), Λαζαρίδη Ευαγγελία  (Α), Λιάνος Φίλιππος  (Γ), Μαλάκος Κωνσταντίνος  (Γ), Μουλάς Μιχάλης  (Γ), Παλαιοπάνου Σοφία  (Α), Πέτσα Χριστίνα  (Γ), Σαμαρά Ροδάνθη  (Α), Τάτσης Θεόδωρος  (Β), Τσέλα Βαλέριος  (Γ), Τσιάρα Λυδία-Μαρία  (Α), Τσολάκης Στέργιος (Α), Φλώρος Αντώνιος  (Α), Χαρακοπούλου Ζωή  (Α)</a:t>
            </a:r>
          </a:p>
          <a:p>
            <a:pPr marL="0" indent="0" algn="just">
              <a:buNone/>
            </a:pPr>
            <a:r>
              <a:rPr lang="el-GR" sz="1200" smtClean="0"/>
              <a:t>Επιβλέπουσες: Πετρενίτη Ελένη ΠΕ02,  Τσίγκα Γεωργία ΠΕ02</a:t>
            </a:r>
          </a:p>
          <a:p>
            <a:pPr marL="0" indent="0" algn="just">
              <a:buNone/>
            </a:pPr>
            <a:r>
              <a:rPr lang="el-GR" sz="1200" smtClean="0"/>
              <a:t>1Ο Πειραματικό Γυμνάσιο Λάρισας</a:t>
            </a:r>
          </a:p>
          <a:p>
            <a:pPr marL="0" indent="0" algn="just">
              <a:buNone/>
            </a:pPr>
            <a:endParaRPr lang="el-GR" sz="1200" smtClean="0"/>
          </a:p>
          <a:p>
            <a:pPr marL="0" indent="0" algn="just">
              <a:buNone/>
            </a:pPr>
            <a:endParaRPr lang="el-GR" sz="1200" smtClean="0"/>
          </a:p>
          <a:p>
            <a:pPr marL="0" indent="0" algn="just">
              <a:buNone/>
            </a:pPr>
            <a:r>
              <a:rPr lang="el-GR" sz="1200" smtClean="0"/>
              <a:t>Η Λάρισα, ως πόλη με μακραίωνη ιστορία, διαθέτει ένα πλούσιο αρχιτεκτονικό απόθεμα. Τα ιστορικού ενδιαφέροντος κτήριά της αποτελούν σημαντικές πηγές για τη μελέτη της τοπικής ιστορίας καθώς μέσα από αυτά, μπορούμε να μάθουμε για την κοινωνική, οικονομική και πολιτιστική εξέλιξη της πόλης.</a:t>
            </a:r>
          </a:p>
          <a:p>
            <a:pPr marL="0" indent="0" algn="just">
              <a:buNone/>
            </a:pPr>
            <a:r>
              <a:rPr lang="el-GR" sz="1200" smtClean="0"/>
              <a:t>Η ερευνητική μας ομάδα του 1ου Πειραματικού Γυμνασίου Λάρισας υλοποίησε έρευνα  με στόχο τη διερεύνηση της ιστορίας κτηρίων  του 19ου και 20ου αιώνα αλλά και της ίδιας της πόλης κατά την περίοδο αυτή μέσα από τη συλλογή και επεξεργασία ποικίλων τεκμηρίων.</a:t>
            </a:r>
          </a:p>
          <a:p>
            <a:pPr marL="0" indent="0" algn="just">
              <a:buNone/>
            </a:pPr>
            <a:r>
              <a:rPr lang="el-GR" sz="1200" smtClean="0"/>
              <a:t>Οι μαθητές και οι μαθήτριες εργάστηκαν ομαδοσυνεργατικά και πραγματοποίησαν έρευνα σε αρχεία, βιβλιοθήκες, ιστοσελίδες αλλά και μέσω συνεντεύξεων με ειδικούς. Συγκέντρωσαν πληροφορίες για την κατασκευή, τη χρήση και την κατάσταση των κτηρίων, καθώς και για τα γεγονότα της ιστορίας που βίωσαν. Συνέθεσαν έτσι μια αφήγηση της τοπικής πολιτιστικής κληρονομιάς του 19ου και 20ου αιώνα, προσφέροντας έτσι έναν ολοκληρωμένο περίπατο στην ιστορία της Λάρισας.</a:t>
            </a:r>
          </a:p>
          <a:p>
            <a:pPr marL="0" indent="0" algn="just">
              <a:buNone/>
            </a:pPr>
            <a:r>
              <a:rPr lang="el-GR" sz="1200" smtClean="0"/>
              <a:t>Επιδίωξη της ερευνητικής μας ομάδας ήταν να αντλήσει έμπνευση και γνώσεις, ώστε να γίνουμε ενεργοί πολίτες και φρουροί της κληρονομιάς τους, προωθώντας την εκπαίδευση και τη συνειδητοποίηση για τη σημασία της ιστορίας και του πολιτισμού στη διαμόρφωση της ταυτότητας μιας κοινότητας.</a:t>
            </a:r>
          </a:p>
          <a:p>
            <a:pPr marL="0" indent="0">
              <a:buNone/>
            </a:pPr>
            <a:endParaRPr lang="el-GR" sz="1200" smtClean="0"/>
          </a:p>
          <a:p>
            <a:pPr marL="0" indent="0">
              <a:buNone/>
            </a:pPr>
            <a:endParaRPr lang="el-GR" sz="1200" smtClean="0"/>
          </a:p>
          <a:p>
            <a:pPr marL="0" indent="0">
              <a:buNone/>
            </a:pPr>
            <a:endParaRPr lang="el-GR" sz="1200" smtClean="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37</a:t>
            </a:fld>
            <a:endParaRPr lang="el-GR"/>
          </a:p>
        </p:txBody>
      </p:sp>
    </p:spTree>
    <p:extLst>
      <p:ext uri="{BB962C8B-B14F-4D97-AF65-F5344CB8AC3E}">
        <p14:creationId xmlns:p14="http://schemas.microsoft.com/office/powerpoint/2010/main" val="8607494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764704"/>
            <a:ext cx="8229600" cy="5361459"/>
          </a:xfrm>
        </p:spPr>
        <p:txBody>
          <a:bodyPr>
            <a:normAutofit/>
          </a:bodyPr>
          <a:lstStyle/>
          <a:p>
            <a:pPr marL="0" indent="0">
              <a:buNone/>
            </a:pPr>
            <a:r>
              <a:rPr lang="el-GR" sz="1200" b="1" smtClean="0"/>
              <a:t>Ο Καραγάτσης μέσα από τα μάτια της κόρης του</a:t>
            </a:r>
          </a:p>
          <a:p>
            <a:pPr marL="0" indent="0">
              <a:buNone/>
            </a:pPr>
            <a:endParaRPr lang="el-GR" sz="1200" smtClean="0"/>
          </a:p>
          <a:p>
            <a:pPr marL="0" indent="0" algn="just">
              <a:buNone/>
            </a:pPr>
            <a:r>
              <a:rPr lang="el-GR" sz="1200" smtClean="0"/>
              <a:t>Ονόματα των συμμετεχόντων μαθητών : Αντωνοπούλου Αλεξάνδρα,  Γάγακα Σοφία ,Γιοβάνη Αικατερίνη, Γκατζώνα Μιχαέλλα, Γκέκα Χρυσάνθη, Ζαδές Αναστάσιος,Λιακοπούλου Μαριλένα, Λιάνος Φίλιππος, Λίταινα Καλλιόπη, Λίταινας Λάζαρος, Μαγαλιού Κωνταντίνα, Μαξιμιάδου Ιωάννα,Μόκας Νικόλαος, Μπεκιώτη Αναστασία, Τσακνάκη Ηλιάνα, Πετροπούλου Ελένη,Πλατής Ηλίας,Τσόγιας Κωνσταντίνος, Φωτιάδη Μακρίνα</a:t>
            </a:r>
          </a:p>
          <a:p>
            <a:pPr marL="0" indent="0" algn="just">
              <a:buNone/>
            </a:pPr>
            <a:r>
              <a:rPr lang="el-GR" sz="1200" smtClean="0"/>
              <a:t>Επιβλέπων/ ουσα: ΕΥΑΓΓΕΛΙΑ ΚΑΚΑΡΟΝΤΖΑ-ΠΕ 78 και ΠΕ02</a:t>
            </a:r>
          </a:p>
          <a:p>
            <a:pPr marL="0" indent="0" algn="just">
              <a:buNone/>
            </a:pPr>
            <a:r>
              <a:rPr lang="el-GR" sz="1200" smtClean="0"/>
              <a:t>Σχολείο: 1ο Πειραματικό Γυμνάσιο Λάρισας</a:t>
            </a:r>
          </a:p>
          <a:p>
            <a:pPr marL="0" indent="0" algn="just">
              <a:buNone/>
            </a:pPr>
            <a:endParaRPr lang="el-GR" sz="1200" smtClean="0"/>
          </a:p>
          <a:p>
            <a:pPr marL="0" indent="0" algn="just">
              <a:buNone/>
            </a:pPr>
            <a:endParaRPr lang="el-GR" sz="1200" smtClean="0"/>
          </a:p>
          <a:p>
            <a:pPr marL="0" indent="0" algn="just">
              <a:buNone/>
            </a:pPr>
            <a:r>
              <a:rPr lang="el-GR" sz="1200" smtClean="0"/>
              <a:t>Η παρούσα εργασία στηρίζεται στο βιβλίο της Μαρίνας Καραγάτση «Το Ευχαριστημένο ή οι δικοί μου Άνθρωποι». Στο video που θα δημιουργήσουμε παρουσιάζουμε ένα απόσπασμα του βιβλίου όπου ο Καραγάτσης, ενήλικας πιά, αφηγείται μια εικόνα λησμονημένη….Είναι δέκα, έντεκα χρονών περίπου και μαζί με τη μητέρα του πηγαίνουν στη Γεωργική σχολή  της Λάρισας να επισκεφτούν την αδελφή του και τον άντρα της, ο οποίος είναι διευθυντής της σχολής, ενώ οι εικόνες του θεσσαλικού κάμπου ξεπροβάλουν μπροστά του. Οι πρωταγωνιστές της ιστορίας μας κοιτούν τον Όλυμπο και προβλέπουν τη βροχή που θα αναγκάσει τον Καραγάτση και τη μητέρα του να διανυκτερεύσουν στη Γεωργική σχολή. Την άλλη μέρα επιστρέφουν στην Λάρισα ,ταξιδεύοντας κοντά στο ποτάμι. Στη συνέχεια ο Καραγάτσης μιλά για τη Ραψάνη , το χωριό του Ολύμπου που περνούσε τα καλοκαίρια του,γράφοντας ή διαβάζοντας κάτω από το καραγάτσι στην εκκλησιά του Άι-Θανάση.</a:t>
            </a:r>
          </a:p>
          <a:p>
            <a:pPr marL="0" indent="0">
              <a:buNone/>
            </a:pPr>
            <a:r>
              <a:rPr lang="el-GR" sz="1200" smtClean="0"/>
              <a:t>peiramatiko.lyk.aei.patras@gmail.com</a:t>
            </a:r>
          </a:p>
          <a:p>
            <a:pPr marL="0" indent="0">
              <a:buNone/>
            </a:pPr>
            <a:endParaRPr lang="el-GR" sz="1200" smtClean="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38</a:t>
            </a:fld>
            <a:endParaRPr lang="el-GR"/>
          </a:p>
        </p:txBody>
      </p:sp>
    </p:spTree>
    <p:extLst>
      <p:ext uri="{BB962C8B-B14F-4D97-AF65-F5344CB8AC3E}">
        <p14:creationId xmlns:p14="http://schemas.microsoft.com/office/powerpoint/2010/main" val="41007372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908720"/>
            <a:ext cx="8229600" cy="5217443"/>
          </a:xfrm>
        </p:spPr>
        <p:txBody>
          <a:bodyPr>
            <a:normAutofit lnSpcReduction="10000"/>
          </a:bodyPr>
          <a:lstStyle/>
          <a:p>
            <a:pPr marL="0" indent="0">
              <a:buNone/>
            </a:pPr>
            <a:r>
              <a:rPr lang="el-GR" sz="1200" b="1" smtClean="0"/>
              <a:t>«Της Λαρίσης το ποτάμι…»</a:t>
            </a:r>
          </a:p>
          <a:p>
            <a:pPr marL="0" indent="0">
              <a:buNone/>
            </a:pPr>
            <a:r>
              <a:rPr lang="el-GR" sz="1200" smtClean="0"/>
              <a:t>                        </a:t>
            </a:r>
          </a:p>
          <a:p>
            <a:pPr marL="0" indent="0" algn="just">
              <a:buNone/>
            </a:pPr>
            <a:r>
              <a:rPr lang="el-GR" sz="1200" smtClean="0"/>
              <a:t>Κελεπούρης Αναστάσιος, Λιάνου Αικατερίνη, Μακρυγιάννης Δημήτριος, Μόκας Νικόλαος,  Μπαμπαλής Ευθύμιος, Μπατζελά Μαρία, Πήτας Αστέριος, Ριζόπουλος Λεωνίδας, Στέφου Μαργαρίτα-Ελπίδα, Τζουρμακλιώτη Έλενα, Τσίχλη Αναστασία, Χάβιαρης Γεώργιος Χατζηκωστής Δημήτριος.</a:t>
            </a:r>
          </a:p>
          <a:p>
            <a:pPr marL="0" indent="0" algn="just">
              <a:buNone/>
            </a:pPr>
            <a:r>
              <a:rPr lang="el-GR" sz="1200" smtClean="0"/>
              <a:t>Επιβλέπουσα: Κολοκοτρώνη Ευθαλία , φιλόλογος ΠΕ02</a:t>
            </a:r>
          </a:p>
          <a:p>
            <a:pPr marL="0" indent="0" algn="just">
              <a:buNone/>
            </a:pPr>
            <a:r>
              <a:rPr lang="el-GR" sz="1200" smtClean="0"/>
              <a:t>1Ο ΠΕΙΡΑΜΑΤΙΚΟ ΓΥΜΝΑΣΙΟ ΛΑΡΙΣΑΣ</a:t>
            </a:r>
          </a:p>
          <a:p>
            <a:pPr marL="0" indent="0" algn="just">
              <a:buNone/>
            </a:pPr>
            <a:endParaRPr lang="el-GR" sz="1200" smtClean="0"/>
          </a:p>
          <a:p>
            <a:pPr marL="0" indent="0" algn="just">
              <a:buNone/>
            </a:pPr>
            <a:r>
              <a:rPr lang="el-GR" sz="1200" smtClean="0"/>
              <a:t>Στη παρούσα εργασία θα γίνει προσπάθεια παρουσίασης της ιστορίας του σημαντικού ποταμού Πηνειού και της σχέσης του με την πόλη της Λάρισας και τους κατοίκους της από την αρχαιότητα έως και τη σύγχρονη εποχή. Θα παρουσιαστούν επίσης μύθοι και ιστορίες καθώς και στοιχεία της καθημερινότητας της ζωής πλάι στον ποταμό αυτό. Τέλος, θα γίνει λόγος για τα πλημμυρικά φαινόμενα παλιότερα αλλά και του  Σεπτεμβρίου του 2023 .</a:t>
            </a:r>
          </a:p>
          <a:p>
            <a:pPr marL="0" indent="0" algn="just">
              <a:buNone/>
            </a:pPr>
            <a:r>
              <a:rPr lang="el-GR" sz="1200" smtClean="0"/>
              <a:t>   Η εργασία αποτελείται από τρία μέρη. Στο πρώτο μέρος θα παρουσιαστεί ο Πηνειός με τη χλωρίδα και την πανίδα του. Επιπλέον, θα αναφερθεί η ανάπτυξη τις ζωής γύρω από το ποτάμι από την Παλαιολιθική εποχή μέχρι και την Σύγχρονη εποχή. Στο δεύτερο μέρος θα παρουσιαστούν θρύλοι , μύθοι και ιστορίες σχετικά με τον ποταμό Πηνειό. Η δύναμη της ζωής, το  νερό που φέρνει την ευφορία στην πεδιάδα της Θεσσαλίας οι αρχαίες θεότητες , νεράιδες και οι άγιοι,  οι οποίοι μαγεύτηκαν από τα νερά του και πέρασαν τη ζωή τους δίπλα από αυτόν . Στο τρίτο μέρος θα παρουσιαστεί ο Πηνειός καταστροφέας, ο Πηνειός που «έπνιξε» πολλές φορές την πόλη της Λάρισας στο παρελθόν αλλά και τα χωριά της περιοχής. Τέλος, θα παρουσιαστούν οι προσπάθειες που έγιναν από την πλευρά του ανθρώπου να τον «δαμάσει», να τον χρησιμοποιήσει με τρόπο αποτελεσματικό και χωρίς δυσάρεστες συνέπειες για τους κατοίκους. </a:t>
            </a:r>
          </a:p>
          <a:p>
            <a:pPr marL="0" indent="0" algn="just">
              <a:buNone/>
            </a:pPr>
            <a:r>
              <a:rPr lang="el-GR" sz="1200" smtClean="0"/>
              <a:t>    Ελάτε να σας μιλήσουμε για τον τόπο μας , τη Λάρισα και τον  Πηνειό ένα αιώνιο ζευγάρι που άντεξε στις αλλαγές των εποχών. Ο Πηνειός είναι συνδεδεμένος με την πόλη και τους κατοίκους της από πολύ παλιά και θα παραμείνει σύμβολο της πόλης πράγμα που αποδεικνύεται από τη μορφή της σύγχρονης πόλης, τον Γλυπτό Ποταμό παραδείγματος χάριν της Νέλλας Γκολάντα,  ο οποίος κοσμεί την Πλατεία Ταχυδρομείου  και την Κεντρική Πλατεία </a:t>
            </a:r>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39</a:t>
            </a:fld>
            <a:endParaRPr lang="el-GR"/>
          </a:p>
        </p:txBody>
      </p:sp>
    </p:spTree>
    <p:extLst>
      <p:ext uri="{BB962C8B-B14F-4D97-AF65-F5344CB8AC3E}">
        <p14:creationId xmlns:p14="http://schemas.microsoft.com/office/powerpoint/2010/main" val="40445762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908720"/>
            <a:ext cx="8229600" cy="5217443"/>
          </a:xfrm>
        </p:spPr>
        <p:txBody>
          <a:bodyPr>
            <a:normAutofit fontScale="92500" lnSpcReduction="10000"/>
          </a:bodyPr>
          <a:lstStyle/>
          <a:p>
            <a:pPr marL="0" indent="0">
              <a:buNone/>
            </a:pPr>
            <a:r>
              <a:rPr lang="el-GR" sz="1200" b="1" smtClean="0"/>
              <a:t>«Ένα υπαίθριο μουσείο γλυπτικής»</a:t>
            </a:r>
          </a:p>
          <a:p>
            <a:pPr marL="0" indent="0">
              <a:buNone/>
            </a:pPr>
            <a:endParaRPr lang="el-GR" sz="1200" b="1" smtClean="0"/>
          </a:p>
          <a:p>
            <a:pPr marL="0" indent="0">
              <a:buNone/>
            </a:pPr>
            <a:r>
              <a:rPr lang="el-GR" sz="1200" smtClean="0"/>
              <a:t>Μπασδάνης Θεόδωρος, Μπέη Κερασία, Ράμου Δήμητρα, Σκαμπάλη Ευγενία, Τζάλας Κωνσταντίνος</a:t>
            </a:r>
          </a:p>
          <a:p>
            <a:pPr marL="0" indent="0">
              <a:buNone/>
            </a:pPr>
            <a:r>
              <a:rPr lang="el-GR" sz="1200" smtClean="0"/>
              <a:t>Επιβλέπουσες καθηγήτριες: </a:t>
            </a:r>
          </a:p>
          <a:p>
            <a:pPr marL="0" indent="0">
              <a:buNone/>
            </a:pPr>
            <a:r>
              <a:rPr lang="el-GR" sz="1200" smtClean="0"/>
              <a:t>Βασιλική Παπαποστόλου, ΠΕ07 Γερμανικών</a:t>
            </a:r>
          </a:p>
          <a:p>
            <a:pPr marL="0" indent="0">
              <a:buNone/>
            </a:pPr>
            <a:r>
              <a:rPr lang="el-GR" sz="1200" smtClean="0"/>
              <a:t>Βασιλική Θώδη, ΠΕ86 Πληροφορικής</a:t>
            </a:r>
          </a:p>
          <a:p>
            <a:pPr marL="0" indent="0">
              <a:buNone/>
            </a:pPr>
            <a:r>
              <a:rPr lang="el-GR" sz="1200" smtClean="0"/>
              <a:t>Νικολέττα Σταϊκούδη, ΠΕ02 Φιλόλογος </a:t>
            </a:r>
          </a:p>
          <a:p>
            <a:pPr marL="0" indent="0">
              <a:buNone/>
            </a:pPr>
            <a:r>
              <a:rPr lang="el-GR" sz="1200" smtClean="0"/>
              <a:t>1ο Γυμνάσιο Νέας Ιωνίας Μαγνησίας - Πειραματικό</a:t>
            </a:r>
          </a:p>
          <a:p>
            <a:pPr marL="0" indent="0">
              <a:buNone/>
            </a:pPr>
            <a:endParaRPr lang="el-GR" sz="1200" smtClean="0"/>
          </a:p>
          <a:p>
            <a:pPr marL="0" indent="0" algn="just">
              <a:buNone/>
            </a:pPr>
            <a:r>
              <a:rPr lang="el-GR" sz="1200" smtClean="0"/>
              <a:t>Το σχολείο μας βρίσκεται πολύ κοντά στο παλιό κοιμητήριο της πόλης μας. Για σχεδόν όλους τους μαθητές και τις μαθήτριες είναι ένας άγνωστος χώρος, που ωστόσο περιέχει μεγάλο τμήμα της ιστορίας της πόλης του Βόλου. Έτσι αποφασίσαμε να τον εξερευνήσουμε και να τον γνωρίσουμε.</a:t>
            </a:r>
          </a:p>
          <a:p>
            <a:pPr marL="0" indent="0" algn="just">
              <a:buNone/>
            </a:pPr>
            <a:r>
              <a:rPr lang="el-GR" sz="1200" smtClean="0"/>
              <a:t> Το 1881 ο Βόλος απελευθερώνεται από τους Τούρκους και ο πρώτος δήμαρχος της πόλης,  Γ. Καρτάλης πρότεινε την περιοχή του Ξηρόκαμπου για την ίδρυση κοιμητηρίου, του κοιμητηρίου Ταξιαρχών.</a:t>
            </a:r>
          </a:p>
          <a:p>
            <a:pPr marL="0" indent="0" algn="just">
              <a:buNone/>
            </a:pPr>
            <a:r>
              <a:rPr lang="el-GR" sz="1200" smtClean="0"/>
              <a:t>Στο Κοιμητήριο Ταξιαρχών υπάρχουν περίπου 1.000 οικογενειακοί τάφοι και 100 γλυπτά. Σήμερα, μπαίνοντας κανείς στον χώρο, είναι σαν να περιηγείται σε ένα υπαίθριο μουσείο γλυπτικής, που διαμορφώθηκε από το τέλος του περασμένου αιώνα μέχρι τις μέρες μας.</a:t>
            </a:r>
          </a:p>
          <a:p>
            <a:pPr marL="0" indent="0" algn="just">
              <a:buNone/>
            </a:pPr>
            <a:r>
              <a:rPr lang="el-GR" sz="1200" smtClean="0"/>
              <a:t>Το κοιμητήριο “Ταξιαρχών” έχει χαρακτηριστεί (ΦΕΚ.506/β/1-7-1996) ως ιστορικό διατηρητέο μνημείο, που χρειάζεται ειδική κρατική προστασία, ενώ συνολικά αποτελεί  ένα ανοιχτό μουσείο γλυπτικής, όπως αυτό διαμορφώθηκε από το τέλος του περασμένου αιώνα μέχρι τις μέρες μας. Επίσης αποτελεί σημείο αναφοράς για τους κατοίκους του Βόλου, γιατί είναι άμεσα συνδεδεμένο με τις ιστορικές και συναισθηματικές μνήμες τους.</a:t>
            </a:r>
          </a:p>
          <a:p>
            <a:pPr marL="0" indent="0" algn="just">
              <a:buNone/>
            </a:pPr>
            <a:r>
              <a:rPr lang="el-GR" sz="1200" smtClean="0"/>
              <a:t>Με απόφαση του δημοτικού συμβουλίου, το κοιμητήριο «Ταξιαρχών» εντάχθηκε στις Πολιτιστικές Διαδρομές των Ευρωπαϊκών Κοιμητηρίων (Cemetery Route), μέσω της εγγραφής της διεύθυνσης κοιμητηρίων του Δήμου στον Οργανισμό Σημαντικών Κοιμητηρίων  της Ευρώπης (ASCE).</a:t>
            </a:r>
          </a:p>
          <a:p>
            <a:pPr marL="0" indent="0" algn="just">
              <a:buNone/>
            </a:pPr>
            <a:r>
              <a:rPr lang="el-GR" sz="1200" smtClean="0"/>
              <a:t>Η Διαδρομή των Ευρωπαϊκών Κοιμητηρίων εντάχθηκε στις Πολιτιστικές Διαδρομές του Συμβουλίου της Ευρώπης από το 2010, όπου μετέχει και η Ελλάδα.</a:t>
            </a:r>
          </a:p>
          <a:p>
            <a:pPr marL="0" indent="0">
              <a:buNone/>
            </a:pPr>
            <a:r>
              <a:rPr lang="el-GR" sz="1200" smtClean="0"/>
              <a:t> Η χώρα μας, εντάχθηκε στην εν λόγω Πολιτιστική Διαδρομή το 2011, μέσω του Α’ Κοιμητηρίου Αθηνών.</a:t>
            </a:r>
          </a:p>
          <a:p>
            <a:pPr marL="0" indent="0">
              <a:buNone/>
            </a:pPr>
            <a:endParaRPr lang="el-GR" sz="1200" smtClean="0"/>
          </a:p>
          <a:p>
            <a:pPr marL="0" indent="0">
              <a:buNone/>
            </a:pPr>
            <a:endParaRPr lang="el-GR" sz="1200" smtClean="0"/>
          </a:p>
          <a:p>
            <a:pPr marL="0" indent="0">
              <a:buNone/>
            </a:pPr>
            <a:endParaRPr lang="el-GR" sz="1200" smtClean="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40</a:t>
            </a:fld>
            <a:endParaRPr lang="el-GR"/>
          </a:p>
        </p:txBody>
      </p:sp>
    </p:spTree>
    <p:extLst>
      <p:ext uri="{BB962C8B-B14F-4D97-AF65-F5344CB8AC3E}">
        <p14:creationId xmlns:p14="http://schemas.microsoft.com/office/powerpoint/2010/main" val="114388383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836712"/>
            <a:ext cx="8229600" cy="5289451"/>
          </a:xfrm>
        </p:spPr>
        <p:txBody>
          <a:bodyPr>
            <a:normAutofit/>
          </a:bodyPr>
          <a:lstStyle/>
          <a:p>
            <a:pPr marL="0" indent="0">
              <a:buNone/>
            </a:pPr>
            <a:r>
              <a:rPr lang="el-GR" sz="1200" b="1" smtClean="0"/>
              <a:t>“Όταν ο χορός συναντά τη λογοτεχνία…”</a:t>
            </a:r>
          </a:p>
          <a:p>
            <a:pPr marL="0" indent="0">
              <a:buNone/>
            </a:pPr>
            <a:r>
              <a:rPr lang="el-GR" sz="1200" smtClean="0"/>
              <a:t>                        </a:t>
            </a:r>
          </a:p>
          <a:p>
            <a:pPr marL="0" indent="0">
              <a:buNone/>
            </a:pPr>
            <a:r>
              <a:rPr lang="el-GR" sz="1200" smtClean="0"/>
              <a:t> Όλοι/ες μαθητές/τριες της Γ τάξης και του ομίλου Χορός- Άθληση- Υγεία</a:t>
            </a:r>
          </a:p>
          <a:p>
            <a:pPr marL="0" indent="0">
              <a:buNone/>
            </a:pPr>
            <a:r>
              <a:rPr lang="el-GR" sz="1200" smtClean="0"/>
              <a:t>Επιβλέπουσες: Ελισάβετ Τσαούση Ελισάβετ (ΠΕ11).,Μακαρώνα Ανατολή (ΠΕ02)</a:t>
            </a:r>
          </a:p>
          <a:p>
            <a:pPr marL="0" indent="0">
              <a:buNone/>
            </a:pPr>
            <a:r>
              <a:rPr lang="el-GR" sz="1200" smtClean="0"/>
              <a:t> 1o Πρότυπο Γυμνάσιο Θεσσαλονίκης</a:t>
            </a:r>
          </a:p>
          <a:p>
            <a:pPr marL="0" indent="0">
              <a:buNone/>
            </a:pPr>
            <a:endParaRPr lang="el-GR" sz="1200" smtClean="0"/>
          </a:p>
          <a:p>
            <a:pPr marL="0" indent="0">
              <a:buNone/>
            </a:pPr>
            <a:endParaRPr lang="el-GR" sz="1200" smtClean="0"/>
          </a:p>
          <a:p>
            <a:pPr marL="0" indent="0" algn="just">
              <a:buNone/>
            </a:pPr>
            <a:r>
              <a:rPr lang="el-GR" sz="1200" smtClean="0"/>
              <a:t>Σκοπός της συγκεκριμένης δράσης αποτελεί η διερεύνηση της πλούσιας χορευτικής κληρονομιάς της Κρήτης και η μελέτη του πολιτισμού, της ιστορίας και της ταυτότητας των ανθρώπων της μέσα από τους παραδοσιακούς χορούς, τη λογοτεχνία και τις προφορικές αφηγήσεις. Η δράση στοχεύει κυρίως στην ανάπτυξη της χορευτικής ικανότητας των μαθητών/τριών μέσα από τη μελέτη λογοτεχνικών κειμένων (κάποια από τα οποία έχουν μελοποιηθεί με παραδοσιακή μουσική της Κρήτης) ως ερεθισμάτων κινητικής εξερεύνησης, έκφρασης και επικοινωνίας. Στόχοι, επίσης,  είναι η σύνθεση μαντινάδων, που αποτελούν την πιο χαρακτηριστική μορφή κρητικής ποίησης και τις οποίες συναντούμε σε όλες τις εκφάνσεις της ζωής των Κρητικών, αλλά και η συλλογή πληροφοριών που αφορούν τη ζωή τους μέσα από τις προφορικές αφηγήσεις τους.  Τον χορό, και κυρίως τον παραδοσιακό, τον συναντάμε στις πιο σημαντικές στιγμές της ανθρώπινης ζωής, από τη γέννηση έως τον θάνατο, επειδή είναι ένας τρόπος έκφρασης των συναισθημάτων, ισορροπεί την ψυχή, εκτονώνει και δυναμώνει το σώμα. Παράλληλα, και η λογοτεχνία συνιστά ένα μέσο που επιτρέπει την έκφραση συναισθημάτων και ποικίλων ψυχικών καταστάσεων καθώς και την παρουσίαση συνθηκών και γεγονότων με διαφορετικό τρόπο. Στο πλαίσιο αυτό, λοιπόν, το πρόγραμμα με όχημα τον παραδοσιακό χορό, το περιεχόμενο του οποίου είναι κίνηση, μουσική και λόγος, επιχειρεί να δημιουργήσει έναν «χώρο» συνάντησης των παραδοσιακών χορών της Κρήτης με την Κρητική Λογοτεχνία και τα ανθρώπινα βιώματα. </a:t>
            </a:r>
          </a:p>
          <a:p>
            <a:pPr marL="0" indent="0" algn="just">
              <a:buNone/>
            </a:pPr>
            <a:endParaRPr lang="el-GR" sz="1200" smtClean="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41</a:t>
            </a:fld>
            <a:endParaRPr lang="el-GR"/>
          </a:p>
        </p:txBody>
      </p:sp>
    </p:spTree>
    <p:extLst>
      <p:ext uri="{BB962C8B-B14F-4D97-AF65-F5344CB8AC3E}">
        <p14:creationId xmlns:p14="http://schemas.microsoft.com/office/powerpoint/2010/main" val="30518149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764704"/>
            <a:ext cx="8229600" cy="5361459"/>
          </a:xfrm>
        </p:spPr>
        <p:txBody>
          <a:bodyPr>
            <a:normAutofit fontScale="85000" lnSpcReduction="20000"/>
          </a:bodyPr>
          <a:lstStyle/>
          <a:p>
            <a:pPr marL="0" indent="0">
              <a:buNone/>
            </a:pPr>
            <a:r>
              <a:rPr lang="el-GR" sz="1200" b="1" smtClean="0"/>
              <a:t>«Δημιουργώντας και συμβάλλοντας στις ψηφίδες  της τσακώνικης διαλέκτου»</a:t>
            </a:r>
          </a:p>
          <a:p>
            <a:pPr marL="0" indent="0">
              <a:buNone/>
            </a:pPr>
            <a:endParaRPr lang="el-GR" sz="1200" smtClean="0"/>
          </a:p>
          <a:p>
            <a:pPr marL="0" indent="0">
              <a:buNone/>
            </a:pPr>
            <a:endParaRPr lang="el-GR" sz="1200"/>
          </a:p>
          <a:p>
            <a:pPr marL="0" indent="0">
              <a:buNone/>
            </a:pPr>
            <a:r>
              <a:rPr lang="el-GR" sz="1200" smtClean="0"/>
              <a:t>Αλεξανδρή Σπυριδούλα, Αντίοχος Πέτρος, Βασιλάκου Άρτεμις, Βελιούλης Ορέστης- Απόστολος, Δημητρίου Αιμίλιος, Ζαρόκωστα Ηλιάννα, Ζαρόκωστα Θεοδοσία, Ζιούλη Ευρυδίκη, Κανέλλου Σοφία, Κεσσεκίδης Ιωάννης, Κουβέλης Κωσταντίνος- Παναγιώτης, Μακρής Ιωάννης, Μανούσος Μιχαήλ, Μανούσου Σταματίνα, Ματσαμάκης Παναγιώτης, Μπερούκα Όλγα, Ολυμπίου Ηλιάνα, Παναγιωτίδης Ηλίας, Παραγυίου Νικόλαος, Πεταλά Δήμητρα, Ραγκούσης Ιάκωβος- Μάριος, Ρωσσέτος Θεοδόσιος- Παναγιώτης, Συκιώτης Νικόλαος, Τσουκάτου-Λεμπέση Μεταξία-Δέσποινα, Φασιλή Αλεξάνδρα, Φραμπασχάλη Νικολέττα</a:t>
            </a:r>
          </a:p>
          <a:p>
            <a:pPr marL="0" indent="0">
              <a:buNone/>
            </a:pPr>
            <a:r>
              <a:rPr lang="el-GR" sz="1200" smtClean="0"/>
              <a:t>Επιβλέπουσες καθηγήτριες:</a:t>
            </a:r>
          </a:p>
          <a:p>
            <a:pPr marL="0" indent="0">
              <a:buNone/>
            </a:pPr>
            <a:r>
              <a:rPr lang="el-GR" sz="1200" smtClean="0"/>
              <a:t>Πολίτη Αγγελική ΠΕ06, Ψυχογυιού Βαρβάρα ΠΕ02, Βούλγαρη Ευαγγελία ΠΕ02, Βουρτσιάνη Μαρία ΠΕ02, Καρούνια Ευγενία ΠΕ02</a:t>
            </a:r>
          </a:p>
          <a:p>
            <a:pPr marL="0" indent="0">
              <a:buNone/>
            </a:pPr>
            <a:r>
              <a:rPr lang="el-GR" sz="1200" smtClean="0"/>
              <a:t>1ο Πρότυπο Γυμνάσιο Ιλίου Αττικής, Γυμνάσιο Παραλίας Τυρού Ν. Κυνουρίας</a:t>
            </a:r>
          </a:p>
          <a:p>
            <a:pPr marL="0" indent="0">
              <a:buNone/>
            </a:pPr>
            <a:endParaRPr lang="el-GR" sz="1200" smtClean="0"/>
          </a:p>
          <a:p>
            <a:pPr marL="0" indent="0" algn="just">
              <a:buNone/>
            </a:pPr>
            <a:r>
              <a:rPr lang="el-GR" sz="1200" smtClean="0"/>
              <a:t>Η παρούσα εργασία εδράζει στην άρρηκτη σχέση γλώσσας, κοινωνίας και πολιτιστικής ταυτότητας και στοχεύει να αναδείξει την αξία ενεργοποίησης της μαθητικής κοινότητας για τη διαφύλαξη της ζώσας άυλης πολιτιστικής κληρονομιάς με τη χρήση σύγχρονων ψηφιακών μέσων και τεχνολογιών. Εστιάζει στην Τσακώνικη διάλεκτο, η οποία αποτελεί μια από τις βασικές διαλέκτους της ελληνικής επικράτειας, απότοκο του δωρικού ιδιώματος που ομιλείται στην περιοχή της Βόρειας και Νότιας Κυνουρίας, στη  νοτιοανατολική Πελοπόννησο,  και ταυτόχρονα (βάσει του Παγκόσμιου Άτλαντα Απειλούμενων Γλωσσών της UNESCO) βρίσκεται σε κρίσιμο κίνδυνο εξαφάνισης εξαιτίας του συνεχώς μειούμενου αριθμού φυσικών ομιλητών/τριών και της έλλειψης συστηματικής μετάδοσής της σε νεότερες γενεές. Σε αυτό το πλαίσιο και υπό το πρίσμα του ευρωπαϊκού eTwinning έργου “A magical journey through European cultures!”, μαθητές/ τριες από το 1ο Πρότυπο Γυμνάσιο Ιλίου και το Γυμνάσιο Παραλίας Τυρού Ν. Κυνουρίας συνενώνουν δυνάμεις και δημιουργούν ομαδο-συνεργατικά ένα πρωτότυπο, διαδραστικό ψηφιακό εγχειρίδιο (ebook) εκμάθησης Τσακώνικης διαλέκτου για αρχάριους, δίγλωσσο (Ελληνικά-Τσακώνικα και Αγγλικά-Τσακώνικα) ώστε να απευθύνεται ισότιμα σε κάθε πολίτη παγκοσμίως. Με έμφαση στην επικοινωνιακή διδακτική προσέγγιση και την παιχνιδοποιημένη μάθηση, οι αναγνώστες μαθαίνουν να αξιοποιούν βασικό λεξιλόγιο και μορφο- συντακτικά και γραμματικά φαινόμενα της τσακώνικης διαλέκτου μέσα από πολυτροπικά κείμενα, όπως: διάλογοι- κόμικς, κινούμενα βίντεο, εικονογραφημένες κάρτες, διαδραστικές παρουσιάσεις και διαδραστικά κουίζ ενσωματωμένα σε ένα ενιαίο ψηφιακό εγχειρίδιο. Για τις ανάγκες διαμόρφωσης του υλικού, μαθητές/τριες φυσικοί ομιλητές/τριες από το Γυμνάσιο Παραλίας Τυρού συμβάλλουν με αυθεντικούς διαλόγους και ηχογραφήσεις στην τσακώνικη γλώσσα. Δημιουργώντας οπτικό- ακουστικό διδακτικό υλικό για την προφορικά ως επί το πλείστον διασωζόμενη Τσακώνικη διάλεκτο, οι μαθητές/τριες μετατρέπονται σε ενεργούς συμμέτοχους και παραγωγούς εκπαιδευτικού περιεχομένου, καλλιεργώντας αξίες (ψηφιακής) πολιτειότητας και δεξιότητες γλωσσικού, πληροφορικού και μιντιακού γραμματισμού καθώς και δεξιότητες 21ου αι. (επικοινωνία, συνεργασία, κριτική σκέψη, δημιουργικότητα, πρωτοβουλία, κ.ά.) προσκαλώντας τις τοπικές κοινωνίες να αναλάβουν ενεργό ρόλο για τη διαφύλαξη της πολιτισμικής και γλωσσικής πολυμορφίας που κινδυνεύει να χαθεί. </a:t>
            </a:r>
          </a:p>
          <a:p>
            <a:pPr marL="0" indent="0">
              <a:buNone/>
            </a:pPr>
            <a:endParaRPr lang="el-GR" sz="1200" smtClean="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42</a:t>
            </a:fld>
            <a:endParaRPr lang="el-GR"/>
          </a:p>
        </p:txBody>
      </p:sp>
    </p:spTree>
    <p:extLst>
      <p:ext uri="{BB962C8B-B14F-4D97-AF65-F5344CB8AC3E}">
        <p14:creationId xmlns:p14="http://schemas.microsoft.com/office/powerpoint/2010/main" val="182138407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908720"/>
            <a:ext cx="8229600" cy="5217443"/>
          </a:xfrm>
        </p:spPr>
        <p:txBody>
          <a:bodyPr>
            <a:normAutofit/>
          </a:bodyPr>
          <a:lstStyle/>
          <a:p>
            <a:pPr marL="0" indent="0">
              <a:buNone/>
            </a:pPr>
            <a:r>
              <a:rPr lang="el-GR" sz="1200" b="1" smtClean="0"/>
              <a:t> Το Ίλιον έχει τη δική του Ιστορία</a:t>
            </a:r>
          </a:p>
          <a:p>
            <a:pPr marL="0" indent="0">
              <a:buNone/>
            </a:pPr>
            <a:r>
              <a:rPr lang="el-GR" sz="1200" smtClean="0"/>
              <a:t>                        </a:t>
            </a:r>
          </a:p>
          <a:p>
            <a:pPr marL="0" indent="0">
              <a:buNone/>
            </a:pPr>
            <a:r>
              <a:rPr lang="el-GR" sz="1200" smtClean="0"/>
              <a:t>Γκογκούδη Μ., Κυριακάκης Ν., Σταθοπούλου Ι.,Ταμτάμη Ε., Τζικόπουλος Φ.</a:t>
            </a:r>
          </a:p>
          <a:p>
            <a:pPr marL="0" indent="0">
              <a:buNone/>
            </a:pPr>
            <a:r>
              <a:rPr lang="el-GR" sz="1200" smtClean="0"/>
              <a:t>Επιβλέπουσα: Αικατερίνη Σοφία, Φιλόλογος</a:t>
            </a:r>
          </a:p>
          <a:p>
            <a:pPr marL="0" indent="0">
              <a:buNone/>
            </a:pPr>
            <a:r>
              <a:rPr lang="el-GR" sz="1200" smtClean="0"/>
              <a:t>1ο Πρότυπο Γυμνάσιο Ιλίου</a:t>
            </a:r>
          </a:p>
          <a:p>
            <a:pPr marL="0" indent="0">
              <a:buNone/>
            </a:pPr>
            <a:endParaRPr lang="el-GR" sz="1200" smtClean="0"/>
          </a:p>
          <a:p>
            <a:pPr marL="0" indent="0" algn="just">
              <a:buNone/>
            </a:pPr>
            <a:r>
              <a:rPr lang="el-GR" sz="1200" smtClean="0"/>
              <a:t>Το Ίλιον είναι μια πόλη σύγχρονη, στο βορειοδυτικό τμήμα του λεκανοπεδίου της Αττικής με μόνιμο πληθυσμό 84.793 χιλιάδων κατοίκων. Ξεχωρίζει για την πλούσια ιστορία της. Παλαιοντολογικά και αρχαιολογικά ευρήματα μας ταξιδεύουν στο χρόνο. </a:t>
            </a:r>
          </a:p>
          <a:p>
            <a:pPr marL="0" indent="0" algn="just">
              <a:buNone/>
            </a:pPr>
            <a:r>
              <a:rPr lang="el-GR" sz="1200" smtClean="0"/>
              <a:t>Η νεότερη ιστορία του Ιλίου ξεκινά με τη δημιουργία οικισμού στα μέσα του 19ου αιώνα γύρω από τη βασιλική έπαυλη του τότε βασιλιά της Ελλάδας Όθωνα και της συζύγου του Αμαλίας. Η βασίλισσα Αμαλία από τα πρώτα χρόνια της βασιλείας της εκδήλωσε την αγάπη της για τη γη, τα φυτά, τα ζώα. Έτσι, αποφάσισε ν’ αγοράσει μια μεγάλη έκταση γης βόρεια της Αθήνας,  καθώς η εύφορη κοιλάδα του Κηφισού διέθετε εξαιρετικό κλίμα. Η τελική έκταση του κτήματος το 1861 ήταν 2500 στρέμματα. Δημιουργήθηκε εκεί ένα πρότυπο Κέντρο γεωργίας και κτηνοτροφίας. Η ίδια έδωσε στο κτήμα την επωνυμία ‘Επτάλοφος», όπως ονομάζεται αλλιώς και η Κωνσταντινούπολη. </a:t>
            </a:r>
          </a:p>
          <a:p>
            <a:pPr marL="0" indent="0" algn="just">
              <a:buNone/>
            </a:pPr>
            <a:r>
              <a:rPr lang="el-GR" sz="1200" smtClean="0"/>
              <a:t>Στο κέντρο του αγροκτήματος αυτού βρίσκεται ο Πύργος της Βασιλίσσης, ένα μοναδικό μνημείο της  νεογοτθικής αρχιτεκτονικής στην Ελλάδα. Η  ιστορία αυτού του μνημείου που δεσπόζει στην πόλη του Ιλίου ταυτίζεται και με την ιστορία της χώρας.</a:t>
            </a:r>
          </a:p>
          <a:p>
            <a:pPr marL="0" indent="0" algn="just">
              <a:buNone/>
            </a:pPr>
            <a:endParaRPr lang="el-GR" sz="1200" smtClean="0"/>
          </a:p>
          <a:p>
            <a:pPr marL="0" indent="0" algn="just">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43</a:t>
            </a:fld>
            <a:endParaRPr lang="el-GR"/>
          </a:p>
        </p:txBody>
      </p:sp>
    </p:spTree>
    <p:extLst>
      <p:ext uri="{BB962C8B-B14F-4D97-AF65-F5344CB8AC3E}">
        <p14:creationId xmlns:p14="http://schemas.microsoft.com/office/powerpoint/2010/main" val="8808147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1052736"/>
            <a:ext cx="8229600" cy="5073427"/>
          </a:xfrm>
        </p:spPr>
        <p:txBody>
          <a:bodyPr>
            <a:normAutofit/>
          </a:bodyPr>
          <a:lstStyle/>
          <a:p>
            <a:pPr marL="0" indent="0">
              <a:buNone/>
            </a:pPr>
            <a:r>
              <a:rPr lang="el-GR" sz="1200" b="1" smtClean="0"/>
              <a:t>Η αρχαία μας πόλη</a:t>
            </a:r>
          </a:p>
          <a:p>
            <a:pPr marL="0" indent="0">
              <a:buNone/>
            </a:pPr>
            <a:r>
              <a:rPr lang="el-GR" sz="1200" smtClean="0"/>
              <a:t>                        </a:t>
            </a:r>
          </a:p>
          <a:p>
            <a:pPr marL="0" indent="0">
              <a:buNone/>
            </a:pPr>
            <a:r>
              <a:rPr lang="el-GR" sz="1200" smtClean="0"/>
              <a:t>Αποστολίδης Πέτρος, Βασιλαποστόλη Ελένη, Γέρου Χαρά, Γεωργάκου Αντωνίνα, Γιαννιάς Κωνσταντίνος, Γκαβανόζη Λαμπρινή, Γκοράτσα Όλγα-Αϊλίνα, Ελέζι Αντριάννα, Ζαρκαντώνη Νεφέλη-Μαρία, Καπελάνου Αγγελική, Καρδαμπίκη Ειρήνη, Κασκάνη Θεοδώρα, Κατωγιάννη Βασιλική, Κίτσος Γεώργιος, Κράχτη Μαρία, Κιάφα Ηλέκτρα, Κωστούλας Αλέξανδρος, Μπουζίκος Πέτρος, Μπουζίκου Αναστασία, Παπαιωάννου Ιωάννης, Χουλιάρα Αγγελική </a:t>
            </a:r>
          </a:p>
          <a:p>
            <a:pPr marL="0" indent="0">
              <a:buNone/>
            </a:pPr>
            <a:r>
              <a:rPr lang="el-GR" sz="1200" smtClean="0"/>
              <a:t>Επιβλέπουσες: Πασσά Όλγα, ΠΕ82 &amp; ΠΕ80 - Γιαννούλη Σοφία,  ΠΕ02 - Μαγαλιού Μαρία, ΠΕ04.01</a:t>
            </a:r>
          </a:p>
          <a:p>
            <a:pPr marL="0" indent="0">
              <a:buNone/>
            </a:pPr>
            <a:r>
              <a:rPr lang="el-GR" sz="1200" smtClean="0"/>
              <a:t>1ο Πρότυπο Γυμνάσιο Πρέβεζας</a:t>
            </a:r>
          </a:p>
          <a:p>
            <a:pPr marL="0" indent="0" algn="just">
              <a:buNone/>
            </a:pPr>
            <a:endParaRPr lang="el-GR" sz="1200" smtClean="0"/>
          </a:p>
          <a:p>
            <a:pPr marL="0" indent="0" algn="just">
              <a:buNone/>
            </a:pPr>
            <a:r>
              <a:rPr lang="el-GR" sz="1200" smtClean="0"/>
              <a:t>Η εργασία αποσκοπεί στην γνώση της τοπικής ιστορίας και συγκεκριμένα με την ιστορία της αρχαίας Νικόπολης από τους μαθητές του σχολείου μας.</a:t>
            </a:r>
          </a:p>
          <a:p>
            <a:pPr marL="0" indent="0" algn="just">
              <a:buNone/>
            </a:pPr>
            <a:r>
              <a:rPr lang="el-GR" sz="1200" smtClean="0"/>
              <a:t> Η «αρχαία μας πόλη» βρίσκεται σε απόσταση τεσσάρων χιλιομέτρων από την σημερινή πόλη της Πρέβεζας ενώ εκτιμάται ότι ο σημερινός αρχαιολογικός χώρος  είναι ο μεγαλύτερος σε έκταση στην Ελλάδα και εικάζεται ότι έφτανε σε πληθυσμό τους 150.000 κατοίκους.</a:t>
            </a:r>
          </a:p>
          <a:p>
            <a:pPr marL="0" indent="0" algn="just">
              <a:buNone/>
            </a:pPr>
            <a:r>
              <a:rPr lang="el-GR" sz="1200" smtClean="0"/>
              <a:t>  Η αρχαία Νικόπολη του ΄χθες’ : Ο λόγος και ο ιδρυτής της πόλης , η ιστορική της διαδρομή μέσα στους αιώνες από την ίδρυση της κατά την Ρωμαϊκή περίοδο (31 π.Χ.) - Υστερορωμαϊκή περίοδος (293 μ.Χ.) - Μεσοβυζαντινή περίοδος (829 μ.Χ.) - Υστεροβυζαντινή περίοδος (1204 μ.Χ.) αλλά και  η εικόνα της αρχαίας Νικόπολης του ‘σήμερα’ : η σημερινή κατάσταση του αρχαιολογικού χώρου, η ίδρυση και λειτουργία του παλαιού και νέου αρχαιολογικού μουσείου της Νικόπολης έως και τις ημερομηνίες ελευθέρας εισόδου σε αυτά, αποτελούν τα κυρίως περιεχόμενα της παρούσας εργασίας.</a:t>
            </a:r>
          </a:p>
          <a:p>
            <a:pPr marL="0" indent="0" algn="just">
              <a:buNone/>
            </a:pPr>
            <a:endParaRPr lang="el-GR" sz="1200" smtClean="0"/>
          </a:p>
          <a:p>
            <a:pPr marL="0" indent="0" algn="just">
              <a:buNone/>
            </a:pPr>
            <a:r>
              <a:rPr lang="el-GR" sz="1200" smtClean="0"/>
              <a:t> </a:t>
            </a:r>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44</a:t>
            </a:fld>
            <a:endParaRPr lang="el-GR"/>
          </a:p>
        </p:txBody>
      </p:sp>
    </p:spTree>
    <p:extLst>
      <p:ext uri="{BB962C8B-B14F-4D97-AF65-F5344CB8AC3E}">
        <p14:creationId xmlns:p14="http://schemas.microsoft.com/office/powerpoint/2010/main" val="16465930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908720"/>
            <a:ext cx="8229600" cy="5217443"/>
          </a:xfrm>
        </p:spPr>
        <p:txBody>
          <a:bodyPr>
            <a:normAutofit fontScale="92500" lnSpcReduction="20000"/>
          </a:bodyPr>
          <a:lstStyle/>
          <a:p>
            <a:pPr marL="0" indent="0">
              <a:buNone/>
            </a:pPr>
            <a:r>
              <a:rPr lang="el-GR" sz="1200" b="1" smtClean="0"/>
              <a:t>Η γνώμη των γηγενών για την τοπική ιστορία.</a:t>
            </a:r>
          </a:p>
          <a:p>
            <a:pPr marL="0" indent="0">
              <a:buNone/>
            </a:pPr>
            <a:r>
              <a:rPr lang="el-GR" sz="1200" smtClean="0"/>
              <a:t>                        </a:t>
            </a:r>
          </a:p>
          <a:p>
            <a:pPr marL="0" indent="0" algn="just">
              <a:buNone/>
            </a:pPr>
            <a:r>
              <a:rPr lang="el-GR" sz="1200" smtClean="0"/>
              <a:t>Αλεξανδροπούλου Δήμητρα, Αλεξανδροπούλου Μιχαέλα, Γάκης Αχιλλέας, Γιαμουρίδου Δήμητρα-Μαρία, Γούση Ελένη, Δάσκαλος Νικόλαος, Ελέζι Άρσι, Ζήση Βασιλική, Καλλίνικου Ζωή, Καλούση Αφροδίτη, Κανέλλου Μαρία, Κίτσου Φωτεινή-Χριστίνα, Κολιοφώτη Φωτεινή, Κοντογεώργου Μαρία, Λέκοση Άρτεμις, Μπενετάτου Ειρήνη, Μπενετάτου Λαμπρινή, Μίνου Ουρανία, Νταλαγιάννης Αλέξανδρος, Παπαδόπουλος Χάρης, Παππά Ελένη, Ροπόκη Χριστίνα, Σάλιαρη Βάϊα, Σκέντου Αναστασία, Στράτη Αρετή, Στρατοπούλου Βασιλική-Παρασκευή, Σόφη Φωτεινή, Τζόκα Ευσταθία, Χαρμπούρου Μαρία, Χίντρι Ίνσι  </a:t>
            </a:r>
          </a:p>
          <a:p>
            <a:pPr marL="0" indent="0" algn="just">
              <a:buNone/>
            </a:pPr>
            <a:r>
              <a:rPr lang="el-GR" sz="1200" smtClean="0"/>
              <a:t>Επιβλέπουσες: Πασσά Όλγα, ΠΕ82 &amp; ΠΕ80 - Γιαννούλη Σοφία,  ΠΕ02 – Μαγαλιού Μαρία, ΠΕ04.01</a:t>
            </a:r>
          </a:p>
          <a:p>
            <a:pPr marL="0" indent="0" algn="just">
              <a:buNone/>
            </a:pPr>
            <a:r>
              <a:rPr lang="el-GR" sz="1200" smtClean="0"/>
              <a:t>1ο Πρότυπο Γυμνάσιο Πρέβεζας</a:t>
            </a:r>
          </a:p>
          <a:p>
            <a:pPr marL="0" indent="0" algn="just">
              <a:buNone/>
            </a:pPr>
            <a:endParaRPr lang="el-GR" sz="1200" smtClean="0"/>
          </a:p>
          <a:p>
            <a:pPr marL="0" indent="0" algn="just">
              <a:buNone/>
            </a:pPr>
            <a:endParaRPr lang="el-GR" sz="1200" smtClean="0"/>
          </a:p>
          <a:p>
            <a:pPr marL="0" indent="0" algn="just">
              <a:buNone/>
            </a:pPr>
            <a:r>
              <a:rPr lang="el-GR" sz="1200" smtClean="0"/>
              <a:t>Ο αρχαιολογικός χώρος της αρχαίας Νικόπολης που βρίσκεται μόλις πέντε χιλιόμετρα από την σημερινή πόλη της Πρέβεζας θεωρείται ο μεγαλύτερος σε έκταση αρχαιολογικός χώρος της Ελλάδας. Η Νικόπολη (πόλη της νίκης), χτίστηκε κατ’ εντολή του αυτοκράτορα Αύγουστου Οκταβιανού για να τιμήσει τους θεούς, για τη νίκη που του έδωσαν κατά του Μάρκου Αντωνίου και της Κλεοπάτρας στη μεγάλη Ναυμαχία του Ακτίου, το 31 π.Χ. </a:t>
            </a:r>
          </a:p>
          <a:p>
            <a:pPr marL="0" indent="0" algn="just">
              <a:buNone/>
            </a:pPr>
            <a:r>
              <a:rPr lang="el-GR" sz="1200" smtClean="0"/>
              <a:t>Η σπουδαίας αρχαιολογικής σημασίας περιοχή βρίσκεται σε διαδικασίες ένταξης στο κατάλογο των Μνημείων Πολιτιστικής Κληρονομιάς της UNESCO με  πρόταση που θα υποβληθεί είτε το 2024 είτε το αργότερο το 2025. Εάν ενταχθεί τότε όλη η περιοχή αλλάζει κατασκευαστικά (διακοπή εθνικού δρόμου, μετατροπή του χώρου σε αρχαιολογικό πάρκο κ.λπ.), αλλά δίνεται και νέα πνοή στην οικονομία της περιοχής που προκύπτει από την επερχόμενη αύξηση των επισκεπτών στον αρχαιολογικό χώρο και στο μουσείο. Εάν επομένως ενταχθεί προκύπτουν νέα ερωτήματα όπως: Γνωρίζει ο ντόπιος και μη πληθυσμός την ιστορία και τη σημαντικότητα της αρχαίας Νικόπολης; Έχουμε εμείς την κατάλληλη παιδεία να ενδιαφερθούμε για την ιστορία της περιοχής μας; Την ένταξη του αρχαιολογικού χώρου στην UNESCO την χρειαζόμαστε για την οικονομική ανάπτυξη της περιοχής περισσότερο ή για την ανάδειξη του για κατά δεκαετίες παραμελημένου αρχαιολογικού χώρου; Χρειάζεται στις εκπαιδευτικές βαθμίδες (πρωτοβάθμια, δευτεροβάθμια) να ενταχθούν εκπαιδευτικές/διδακτικές επισκέψεις και αναφορές ούτως ώστε να γνωρίζουν οι ντόπιοι την ιστορία της περιοχής τους; Ποιος ο ρόλος των εκπαιδευτικών δράσεων της γνώσης της ιστορίας του τόπου από τη νέα γενιά; </a:t>
            </a:r>
          </a:p>
          <a:p>
            <a:pPr marL="0" indent="0" algn="just">
              <a:buNone/>
            </a:pPr>
            <a:r>
              <a:rPr lang="el-GR" sz="1200" smtClean="0"/>
              <a:t>Τα παραπάνω ερωτήματα και ακόμα περισσότερα που θα δημιουργηθούν από τους μαθητές, θα απαντηθούν από την τοπική κοινωνία με την δημιουργία ενός ερωτηματολογίου από τους μαθητές με την συνεργασία της εφορείας αρχαιοτήτων Πρέβεζας τόσο στην δημιουργία επιπλέον καίριων ερωτήσεων όσο και στην συμβολή τους για τον διαμοιρασμό του ερωτηματολογίου στην τοπική κοινωνία για καλύτερη ποσοτική ανάλυση των δεδομένων.</a:t>
            </a:r>
          </a:p>
          <a:p>
            <a:pPr marL="0" indent="0">
              <a:buNone/>
            </a:pPr>
            <a:endParaRPr lang="el-GR" sz="1200" smtClean="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45</a:t>
            </a:fld>
            <a:endParaRPr lang="el-GR"/>
          </a:p>
        </p:txBody>
      </p:sp>
    </p:spTree>
    <p:extLst>
      <p:ext uri="{BB962C8B-B14F-4D97-AF65-F5344CB8AC3E}">
        <p14:creationId xmlns:p14="http://schemas.microsoft.com/office/powerpoint/2010/main" val="5917978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836712"/>
            <a:ext cx="8229600" cy="5289451"/>
          </a:xfrm>
        </p:spPr>
        <p:txBody>
          <a:bodyPr>
            <a:normAutofit/>
          </a:bodyPr>
          <a:lstStyle/>
          <a:p>
            <a:pPr marL="0" indent="0">
              <a:buNone/>
            </a:pPr>
            <a:r>
              <a:rPr lang="el-GR" sz="1200" b="1" smtClean="0"/>
              <a:t>Ρούσσος Κούνδουρος: μια εμβληματική προσωπικότητα του τόπου μας</a:t>
            </a:r>
          </a:p>
          <a:p>
            <a:pPr marL="0" indent="0">
              <a:buNone/>
            </a:pPr>
            <a:endParaRPr lang="el-GR" sz="1200" smtClean="0"/>
          </a:p>
          <a:p>
            <a:pPr marL="0" indent="0">
              <a:buNone/>
            </a:pPr>
            <a:r>
              <a:rPr lang="el-GR" sz="1200" smtClean="0"/>
              <a:t>Γωνιωτάκη Μαλαματένια, Δημητρίου Μελίνα, Καραλή Μαριλία, Κοζύρη Αικατερίνη, Ορφανάκη Καλλιόπη, Ραπτόπουλος Μάριος, Σφυρογιαννάκη Μαριαλένα</a:t>
            </a:r>
          </a:p>
          <a:p>
            <a:pPr marL="0" indent="0">
              <a:buNone/>
            </a:pPr>
            <a:r>
              <a:rPr lang="el-GR" sz="1200" smtClean="0"/>
              <a:t>Επιβλέπουσες: Γιανναδάκη Ευγενία Σοφία ΠΕ02, Τουτουδάκη Μαρίνα ΠΕ02</a:t>
            </a:r>
          </a:p>
          <a:p>
            <a:pPr marL="0" indent="0">
              <a:buNone/>
            </a:pPr>
            <a:r>
              <a:rPr lang="el-GR" sz="1200" smtClean="0"/>
              <a:t>2ο Γυμνάσιο Αγίου Νικολάου Κρήτης</a:t>
            </a:r>
          </a:p>
          <a:p>
            <a:pPr marL="0" indent="0">
              <a:buNone/>
            </a:pPr>
            <a:endParaRPr lang="el-GR" sz="1200" smtClean="0"/>
          </a:p>
          <a:p>
            <a:pPr marL="0" indent="0">
              <a:buNone/>
            </a:pPr>
            <a:endParaRPr lang="el-GR" sz="1200" smtClean="0"/>
          </a:p>
          <a:p>
            <a:pPr marL="0" indent="0" algn="just">
              <a:buNone/>
            </a:pPr>
            <a:r>
              <a:rPr lang="el-GR" sz="1200" smtClean="0"/>
              <a:t>Η εργασία μας στοχεύει στη συνοπτική παρουσίαση της ζωής και του έργου μιας εμβληματικής προσωπικότητας που κατάγεται από την πόλη μας, τον Άγιο Νικόλαο Κρήτης. Πρόκειται για τον Ρούσσο Κούνδουρο, που γεννήθηκε στον Άγιο Νικόλαο το 1891. Ολοκλήρωσε τις βασικές του σπουδές στο Γυμνάσιο Νεάπολης και σπούδασε νομική στο πανεπιστήμιο Αθηνών. Εργάστηκε ως δικηγόρος, ενώ παράλληλα υπηρέτησε τα κοινά, αρχικά από τη θέση του δημοτικού συμβούλου της πόλης μας και ακολούθως ως βουλευτής Λασιθίου. Ιδρυτικό μέλος του ΕΑΜ, εντάχθηκε στην Αντίσταση, συνελήφθη από τους Ναζί, βασανίστηκε και εκτελέστηκε στην Αγυιά Χανίων το 1944. </a:t>
            </a:r>
          </a:p>
          <a:p>
            <a:pPr marL="0" indent="0" algn="just">
              <a:buNone/>
            </a:pPr>
            <a:r>
              <a:rPr lang="el-GR" sz="1200" smtClean="0"/>
              <a:t>Η μελέτη της ζωής και του έργου του πραγματοποιήθηκε από την ομάδα μελέτης τοπικής ιστορίας του σχολείου μας στο διάστημα από τον Νοέμβριο 2023 έως τον Φεβρουάριο 2024.</a:t>
            </a:r>
          </a:p>
          <a:p>
            <a:pPr marL="0" indent="0" algn="just">
              <a:buNone/>
            </a:pPr>
            <a:endParaRPr lang="el-GR" sz="1200" smtClean="0"/>
          </a:p>
          <a:p>
            <a:pPr marL="0" indent="0" algn="just">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46</a:t>
            </a:fld>
            <a:endParaRPr lang="el-GR"/>
          </a:p>
        </p:txBody>
      </p:sp>
    </p:spTree>
    <p:extLst>
      <p:ext uri="{BB962C8B-B14F-4D97-AF65-F5344CB8AC3E}">
        <p14:creationId xmlns:p14="http://schemas.microsoft.com/office/powerpoint/2010/main" val="171683419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980728"/>
            <a:ext cx="8229600" cy="5145435"/>
          </a:xfrm>
        </p:spPr>
        <p:txBody>
          <a:bodyPr>
            <a:normAutofit fontScale="92500" lnSpcReduction="10000"/>
          </a:bodyPr>
          <a:lstStyle/>
          <a:p>
            <a:pPr marL="0" indent="0">
              <a:buNone/>
            </a:pPr>
            <a:r>
              <a:rPr lang="el-GR" sz="1200" b="1" smtClean="0"/>
              <a:t>Άγιος Κοσμάς ο Αιτωλός ο Διδάσκαλος  της  Ρωμιοσύνης</a:t>
            </a:r>
          </a:p>
          <a:p>
            <a:pPr marL="0" indent="0">
              <a:buNone/>
            </a:pPr>
            <a:endParaRPr lang="el-GR" sz="1200" smtClean="0"/>
          </a:p>
          <a:p>
            <a:pPr marL="0" indent="0" algn="just">
              <a:buNone/>
            </a:pPr>
            <a:r>
              <a:rPr lang="el-GR" sz="1200" smtClean="0"/>
              <a:t>Αθανασίου Γεώργιος, Αθανασίου Ελπίδα, Αραβανής Κωνσταντίνος, Βασιλόπουλος Δημήτριος Μάριος, Βλάχου Ναταλία, Γαλαζούλα Ειρήνη, Γκάτσης  Ιωάννης, Δαράβαλη Βάγια, Δαράβαλης Ιωάννης, Ιωάννου Σπυριδούλα, Καλογεράκης Θεόδωρος, Καλυβα Ελένη, Καπρέτσου Ευαγγελία, Κοράκη Βασιλική, Κουμπούρης Ιωάννης, Λούντζης Κωνσταντίνος, Μαρούλης Χριστόφορος, Πάια Ελίσα, Πανάγος Χρήστος, Παπαδοπούλου Ελένη, Προβίδα Στυλιανή, Ταλάντζης  Χρήστος, Υφαντής Παναγιώτης, Φώτου Άννα, Χαντζή Αλεξάνδρα, Μαλεσιάδα Αγγελική, Μπλίτσας Θεόδωρος.</a:t>
            </a:r>
          </a:p>
          <a:p>
            <a:pPr marL="0" indent="0" algn="just">
              <a:buNone/>
            </a:pPr>
            <a:r>
              <a:rPr lang="el-GR" sz="1200" smtClean="0"/>
              <a:t>Συντονιστές καθηγητές </a:t>
            </a:r>
            <a:r>
              <a:rPr lang="el-GR" sz="1200"/>
              <a:t> </a:t>
            </a:r>
            <a:r>
              <a:rPr lang="el-GR" sz="1200" smtClean="0"/>
              <a:t>Γαϊτανίδου Μαρία ΠΕ02, Μπεσίρη Δήμητρα ΠΕ03, Τσαρούχη Βασιλική ΠΕ03</a:t>
            </a:r>
          </a:p>
          <a:p>
            <a:pPr marL="0" indent="0" algn="just">
              <a:buNone/>
            </a:pPr>
            <a:endParaRPr lang="el-GR" sz="1200" smtClean="0"/>
          </a:p>
          <a:p>
            <a:pPr marL="0" indent="0" algn="just">
              <a:buNone/>
            </a:pPr>
            <a:r>
              <a:rPr lang="el-GR" sz="1200"/>
              <a:t>Σκοπός της παρούσας εργασίας είναι να ανακαλύψουν οι μαθητές  ότι κάθε τόπος έχει τα δικά του ιστορικά πρόσωπα, τις δικές του φωτισμένες  προσωπικότητες οι οποίες  με το έργο τους  συνέθεσαν τον χάρτη του εν γένει ελληνισμού πολιτισμού</a:t>
            </a:r>
            <a:r>
              <a:rPr lang="el-GR" sz="1200" smtClean="0"/>
              <a:t>. Έτσι προτάθηκε στους μαθητές να μελετήσουν τον Κοσμά τον Αιτωλό, γνωστό και ως Πατρο - Κοσμά ο οποίος γεννήθηκε στο Μέγα Δέντρο της Αιτωλίας. Ο Κοσμάς ο Αιτωλός για περισσότερο από είκοσι  έτη αγωνίστηκε μέσα από τις διδαχές του για τη μόρφωση των υπόδουλων Ελλήνων και την ίδρυση σχολείων. Ο θερμός και δυναμικός του λόγος δημιουργούσε  κατάνυξη στις ψυχές, τα θαύματα που έκανε τον κατατάσσουν ως ένα διάδοχο των Αποστόλων. Με τις περιοδείες του διέτρεξε όλη την  Ελλάδα για να κρατήσει ζωντανή τη φλόγα της πίστης  προσφέροντας  στη διατήρηση της ελληνικής ταυτότητας.</a:t>
            </a:r>
          </a:p>
          <a:p>
            <a:pPr marL="0" indent="0" algn="just">
              <a:buNone/>
            </a:pPr>
            <a:r>
              <a:rPr lang="el-GR" sz="1200" smtClean="0"/>
              <a:t>Το Θέρμο η γενέτειρα του υπήρξε σπουδαίο πολιτικό και θρησκευτικό κέντρο των Αιτωλών από την αρχαιότητα όπως φανερώνουν αρχαιολογικά ευρήματα. Επισκεπτόμενοι οι μαθητές το Θέρμο  αυτό προκειμένου να πατήσουν σε μέρη όπου έζησε ο Κοσμάς ο Αιτωλός γνώρισαν μια επιπλέον όψη του τόπου τους</a:t>
            </a:r>
          </a:p>
          <a:p>
            <a:pPr marL="0" indent="0" algn="just">
              <a:buNone/>
            </a:pPr>
            <a:r>
              <a:rPr lang="el-GR" sz="1200" smtClean="0"/>
              <a:t>Οι μαθητές γνώρισαν το μέρος γέννησης του Κοσμά του Αιτωλού μέσα από εκπαιδευτικές εκδρομές. Επισκέφτηκαν τον ναό που είναι αφιερωμένος στη μνήμη του και στο οποίο φυλάσσεται μέρος του ιερού του λειψάνου. Επίσης στο Μέγα Δέντρο υπάρχουν τα θεμέλια του σπιτιού του Αγίου όπου έχει δημιουργηθεί  προσκύνημα. Στη κεντρική πλατεία του Θέρμου δεσπόζει το άγαλμα του Αγίου. Στη κρύπτη της μονής της Αγίας Παρασκευής υπάρχει αναπαράσταση του κρυφό σχολειού με κέρινα ομοιώματα όπου σύμφωνα με την τοπική παράδοση ο Κοσμάς ο Αιτωλός  έμαθε τα πρώτα του γράμματα </a:t>
            </a:r>
          </a:p>
          <a:p>
            <a:pPr marL="0" indent="0">
              <a:buNone/>
            </a:pPr>
            <a:r>
              <a:rPr lang="el-GR" sz="1200" smtClean="0"/>
              <a:t>Πιστεύουμε ότι με την παρούσα εργασία θα δώσουμε τη δυνατότητα στους νέους ανθρώπους να αποκτήσουν μια γενική εικόνα για τη ζωή και τη δράση του Πατροκοσμά αλλά και για την απήχηση και τις αξίες που απορρέουν από το έργο του.</a:t>
            </a:r>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47</a:t>
            </a:fld>
            <a:endParaRPr lang="el-GR"/>
          </a:p>
        </p:txBody>
      </p:sp>
    </p:spTree>
    <p:extLst>
      <p:ext uri="{BB962C8B-B14F-4D97-AF65-F5344CB8AC3E}">
        <p14:creationId xmlns:p14="http://schemas.microsoft.com/office/powerpoint/2010/main" val="400773925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67544" y="836712"/>
            <a:ext cx="8229600" cy="5361459"/>
          </a:xfrm>
        </p:spPr>
        <p:txBody>
          <a:bodyPr>
            <a:normAutofit/>
          </a:bodyPr>
          <a:lstStyle/>
          <a:p>
            <a:pPr marL="0" indent="0">
              <a:buNone/>
            </a:pPr>
            <a:r>
              <a:rPr lang="el-GR" sz="1200" b="1" smtClean="0"/>
              <a:t>Ιστορία της Αιγιάλειας –Ήθη και έθιμα</a:t>
            </a:r>
          </a:p>
          <a:p>
            <a:pPr marL="0" indent="0">
              <a:buNone/>
            </a:pPr>
            <a:endParaRPr lang="el-GR" sz="1200" b="1" smtClean="0"/>
          </a:p>
          <a:p>
            <a:pPr marL="0" indent="0">
              <a:buNone/>
            </a:pPr>
            <a:endParaRPr lang="el-GR" sz="1200" smtClean="0"/>
          </a:p>
          <a:p>
            <a:pPr marL="0" indent="0">
              <a:buNone/>
            </a:pPr>
            <a:r>
              <a:rPr lang="el-GR" sz="1200" smtClean="0"/>
              <a:t> Ονόματα μαθητών :Αιγινίτης  Αντώνιος, Γεωργάντζου Φοίβη, Δαβανέλλος Ιωάννης, Ζωγράφου Νεφέλη ,Καραμάνου  Έλενα, Νίκου Παναγιώτης ,Ντούρο Λυδία, Παυλοπούλου Παυλίνα.</a:t>
            </a:r>
          </a:p>
          <a:p>
            <a:pPr marL="0" indent="0">
              <a:buNone/>
            </a:pPr>
            <a:r>
              <a:rPr lang="el-GR" sz="1200" smtClean="0"/>
              <a:t>Συντονιστής εκπαιδευτικός : Τσακελίδης  Γεώργιος ΠΕ02</a:t>
            </a:r>
          </a:p>
          <a:p>
            <a:pPr marL="0" indent="0">
              <a:buNone/>
            </a:pPr>
            <a:r>
              <a:rPr lang="el-GR" sz="1200" smtClean="0"/>
              <a:t>2ο  Γυμνάσιο Αιγίου</a:t>
            </a:r>
          </a:p>
          <a:p>
            <a:pPr marL="0" indent="0">
              <a:buNone/>
            </a:pPr>
            <a:endParaRPr lang="el-GR" sz="1200"/>
          </a:p>
          <a:p>
            <a:pPr marL="0" indent="0">
              <a:buNone/>
            </a:pPr>
            <a:endParaRPr lang="el-GR" sz="1200" smtClean="0"/>
          </a:p>
          <a:p>
            <a:pPr marL="0" indent="0" algn="just">
              <a:buNone/>
            </a:pPr>
            <a:r>
              <a:rPr lang="el-GR" sz="1200" smtClean="0"/>
              <a:t>Στην εργασία αυτή  των μαθητών της Α τάξης  παρουσιάζεται μια σύντομη ιστορία της Αιγιάλειας από την αρχαιότητα μέχρι την σύγχρονη εποχή. Περιγράφεται η διαδρομή του τόπου μέσα στον χρόνο. Αρχικά γίνεται αναφορά στις μαρτυρίες που υπάρχουν για την παρουσία της Αιγιάλειας στην αρχαιότητα και ακολουθεί η περίοδος των μεσαιωνικών χρόνων, της Φραγκοκρατίας η περίοδος της Τουρκοκρατίας και των Νεότερων χρόνων. Η Αιγιάλεια είναι μια περιοχή που έχει έντονη παρουσία σε όλες τις  περιόδους εξέλιξης του Ελληνισμού και ως εκ τούτου η ιστορία της παρουσιάζει ιδιαίτερο ενδιαφέρον, γι αυτό επισημαίνονται τα σπουδαιότερα μέρη που  θα μπορούσε να επισκεφθεί κανείς. Στη συνέχεια γίνεται μια αναδρομή στις κυριότερες εκδηλώσεις- θεσμούς  της περιοχής που της προσέδωσαν μια ιδιαίτερη φυσιογνωμία.  </a:t>
            </a:r>
          </a:p>
          <a:p>
            <a:pPr marL="0" indent="0" algn="just">
              <a:buNone/>
            </a:pPr>
            <a:endParaRPr lang="el-GR" sz="1200" smtClean="0"/>
          </a:p>
          <a:p>
            <a:pPr marL="0" indent="0" algn="just">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48</a:t>
            </a:fld>
            <a:endParaRPr lang="el-GR"/>
          </a:p>
        </p:txBody>
      </p:sp>
    </p:spTree>
    <p:extLst>
      <p:ext uri="{BB962C8B-B14F-4D97-AF65-F5344CB8AC3E}">
        <p14:creationId xmlns:p14="http://schemas.microsoft.com/office/powerpoint/2010/main" val="102265158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620688"/>
            <a:ext cx="8229600" cy="5505475"/>
          </a:xfrm>
        </p:spPr>
        <p:txBody>
          <a:bodyPr>
            <a:normAutofit lnSpcReduction="10000"/>
          </a:bodyPr>
          <a:lstStyle/>
          <a:p>
            <a:pPr marL="0" indent="0">
              <a:buNone/>
            </a:pPr>
            <a:r>
              <a:rPr lang="el-GR" sz="1200" b="1" smtClean="0"/>
              <a:t>Ποιητικές διαδρομές στη γη της Ήλιδας</a:t>
            </a:r>
          </a:p>
          <a:p>
            <a:pPr marL="0" indent="0">
              <a:buNone/>
            </a:pPr>
            <a:endParaRPr lang="el-GR" sz="1200" b="1" smtClean="0"/>
          </a:p>
          <a:p>
            <a:pPr marL="0" indent="0" algn="just">
              <a:buNone/>
            </a:pPr>
            <a:r>
              <a:rPr lang="el-GR" sz="1200" smtClean="0"/>
              <a:t>Αλεξόπουλος Αλέξιος, Βασιλοπούλου Παναγιώτα, Γιαννόπουλος Νικόλαος, Γιαννοπούλου Χαραλαμπία, Γεράση Κωνσταντίνα, Γριβόπουλος Νικόλαος, Δημόπουλος Περικλής, Δημοπούλου Μαρία Συρμώ, Θεοδωροπούλου Νεφέλη, Καρακούλης Αριστείδης Ανδρέας, Κινινή Νίκη Νεφέλη, Λυγούρα Σταυρούλα, Μπομπή Γεωργία, Νιάρχος Παναγιώτης, Παναγοπούλου Κωνσταντίνα Μαρία, Πετρουτσά Ζωή Αναστασία, Σφακιανάκη Αικατερίνη Μαρία, Σωτηροπούλου Ειρήνη </a:t>
            </a:r>
          </a:p>
          <a:p>
            <a:pPr marL="0" indent="0" algn="just">
              <a:buNone/>
            </a:pPr>
            <a:r>
              <a:rPr lang="el-GR" sz="1200" smtClean="0"/>
              <a:t>Μπάλλα Σταυρούλα ΠΕ02, Μιχαλοπούλου Αγγελική ΠΕ03, Κοκκίνου Άννα ΠΕ83</a:t>
            </a:r>
          </a:p>
          <a:p>
            <a:pPr marL="0" indent="0" algn="just">
              <a:buNone/>
            </a:pPr>
            <a:r>
              <a:rPr lang="el-GR" sz="1200" smtClean="0"/>
              <a:t>2ο Γυμνάσιο Αμαλιάδας</a:t>
            </a:r>
          </a:p>
          <a:p>
            <a:pPr marL="0" indent="0" algn="just">
              <a:buNone/>
            </a:pPr>
            <a:endParaRPr lang="el-GR" sz="1200" smtClean="0"/>
          </a:p>
          <a:p>
            <a:pPr marL="0" indent="0" algn="just">
              <a:buNone/>
            </a:pPr>
            <a:r>
              <a:rPr lang="el-GR" sz="1200" smtClean="0"/>
              <a:t>Η παρούσα εργασία είναι αποτέλεσμα της ενδελεχούς έρευνας των μαθητών/τριών σε ποιητές/τριες που έχουν γεννηθεί, κατάγονται, έχουν κατοικήσει ή εργαστεί στην Ήλιδα. Μελετά, καταγράφει και παρουσιάζει το ποιητικό τους έργο έχοντας στόχο τη γνωριμία  με σημαντικές ποιητικές μορφές του τόπου, την ανάδειξη και τη διάχυση των έργων τους. Παράλληλα, αποβλέπει στη διαφύλαξη στη μνήμη της σπουδαίας πνευματικής κληρονομιάς και τη μεταλαμπάδευση της πολιτιστικής φυσιογνωμίας του τόπου μέσα από τη λογοτεχνική ματιά των δημιουργών. </a:t>
            </a:r>
          </a:p>
          <a:p>
            <a:pPr marL="0" indent="0" algn="just">
              <a:buNone/>
            </a:pPr>
            <a:r>
              <a:rPr lang="el-GR" sz="1200" smtClean="0"/>
              <a:t>Βάσει των αποτελεσμάτων της εργασίας θα παρουσιαστούν αναλυτικά η εργογραφία, η βιογραφία και ένα τουλάχιστον ποίημα των: Αλεξοπούλου Χρύσας, Ήλιδας Νατάσας,  Λαλιώτη Βασίλη, Μαργέτη Αναστασίας, Μπασιάκου Θεόδωρου, Παγουλάτου Ρεγγίνας, Παναγιωτάρα Θ. Νίκου, Πολυζωγόπουλου Νίκου, Σιαχάμη Κωνσταντίνας, Σμυρνή Κωνσταντίνου, Στασινόπουλου Γεώργιου, Τριανταφύλλου Ρούλας, Φάσσου Ιωάννας – Γιοβάννας, Φωτόπουλου Νίκου κά.</a:t>
            </a:r>
          </a:p>
          <a:p>
            <a:pPr marL="0" indent="0" algn="just">
              <a:buNone/>
            </a:pPr>
            <a:r>
              <a:rPr lang="el-GR" sz="1200" smtClean="0"/>
              <a:t>Κατά την υλοποίηση της παρούσης εργασίας οι μαθητές αναζήτησαν πληροφορίες στο διαδίκτυο σχετικές με τη ζωή και το έργο των ποιητών, διερεύνησαν την διαθέσιμη βιβλιογραφία, ήρθαν σε επαφή με ανθρώπους που γνώρισαν τους ποιητές, για να μάθουν άγνωστες πτυχές της προσωπικότητάς τους. Ως επιστέγασμα της ερευνητικής τους προσπάθειας οι συμμετέχοντες μαθητές καλλιέργησαν τις δημιουργικές τους ικανότητες, το ομαδικό και συνεργατικό πνεύμα και την αυτενέργειά τους. Μέσα από την εκπόνηση της εργασίας ελπίζουμε να αναδειχθεί η ιδιαίτερη πολιτιστική και πνευματική φυσιογνωμία ενός ιστορικού δήμου που έχει συνδέσει την ύπαρξη του με τους αρχαίους Ολυμπιακούς αγώνες και τα ιδανικά που αυτοί ενσαρκώνουν.</a:t>
            </a:r>
          </a:p>
          <a:p>
            <a:pPr marL="0" indent="0" algn="just">
              <a:buNone/>
            </a:pPr>
            <a:endParaRPr lang="el-GR" sz="1200" smtClean="0"/>
          </a:p>
          <a:p>
            <a:pPr marL="0" indent="0" algn="just">
              <a:buNone/>
            </a:pPr>
            <a:endParaRPr lang="el-GR" sz="1200" smtClean="0"/>
          </a:p>
          <a:p>
            <a:pPr marL="0" indent="0" algn="just">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49</a:t>
            </a:fld>
            <a:endParaRPr lang="el-GR"/>
          </a:p>
        </p:txBody>
      </p:sp>
    </p:spTree>
    <p:extLst>
      <p:ext uri="{BB962C8B-B14F-4D97-AF65-F5344CB8AC3E}">
        <p14:creationId xmlns:p14="http://schemas.microsoft.com/office/powerpoint/2010/main" val="231801748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476672"/>
            <a:ext cx="8229600" cy="5649491"/>
          </a:xfrm>
        </p:spPr>
        <p:txBody>
          <a:bodyPr>
            <a:normAutofit fontScale="92500"/>
          </a:bodyPr>
          <a:lstStyle/>
          <a:p>
            <a:pPr marL="0" indent="0">
              <a:buNone/>
            </a:pPr>
            <a:r>
              <a:rPr lang="el-GR" sz="1200" b="1" smtClean="0"/>
              <a:t>Ήλιδος πεζογραφήματα</a:t>
            </a:r>
          </a:p>
          <a:p>
            <a:pPr marL="0" indent="0">
              <a:buNone/>
            </a:pPr>
            <a:endParaRPr lang="el-GR" sz="1200" b="1" smtClean="0"/>
          </a:p>
          <a:p>
            <a:pPr marL="0" indent="0">
              <a:buNone/>
            </a:pPr>
            <a:r>
              <a:rPr lang="el-GR" sz="1200" smtClean="0"/>
              <a:t>Αλεξόπουλος Αλέξιος, Βασιλοπούλου Παναγιώτα, Γιαννόπουλος Νικόλαος, Γιαννοπούλου Χαραλαμπία, Γεράση Κωνσταντίνα, Γριβόπουλος Νικόλαος, Δημόπουλος Περικλής, Δημοπούλου Μαρία Συρμώ, Θεοδωροπούλου Νεφέλη, Καρακούλης Αριστείδης Ανδρέας, Κινινή Νίκη Νεφέλη, Λυγούρα Σταυρούλα, Μπομπή Γεωργία, Νιάρχος Παναγιώτης, Παναγοπούλου Κωνσταντίνα Μαρία, Πετρουτσά Ζωή Αναστασία, Σφακιανάκη Αικατερίνη Μαρία, Σωτηροπούλου Ειρήνη </a:t>
            </a:r>
          </a:p>
          <a:p>
            <a:pPr marL="0" indent="0">
              <a:buNone/>
            </a:pPr>
            <a:r>
              <a:rPr lang="el-GR" sz="1200" smtClean="0"/>
              <a:t>Μπάλλα Σταυρούλα ΠΕ02, Μιχαλοπούλου Αγγελική ΠΕ03, Κοκκίνου Άννα ΠΕ83</a:t>
            </a:r>
          </a:p>
          <a:p>
            <a:pPr marL="0" indent="0">
              <a:buNone/>
            </a:pPr>
            <a:r>
              <a:rPr lang="el-GR" sz="1200" smtClean="0"/>
              <a:t>2ο Γυμνάσιο Αμαλιάδας</a:t>
            </a:r>
          </a:p>
          <a:p>
            <a:pPr marL="0" indent="0">
              <a:buNone/>
            </a:pPr>
            <a:endParaRPr lang="el-GR" sz="1200" smtClean="0"/>
          </a:p>
          <a:p>
            <a:pPr marL="0" indent="0" algn="just">
              <a:buNone/>
            </a:pPr>
            <a:r>
              <a:rPr lang="el-GR" sz="1200" smtClean="0"/>
              <a:t>Η παρούσα εργασία συνιστά προϊόν μιας ιδιαίτερα εποικοδομητικής και άοκνης έρευνας των μαθητών/τριών σε συγγραφείς (πεζογράφους)  που η ζωή τους με κάποιον τρόπο έχει δεθεί με την Ήλιδα. Μελετά, καταγράφει και παρουσιάζει το συγγραφικό έργο λογοτεχνών που έχουν γεννηθεί, κατάγονται, έχουν κατοικήσει ή εργαστεί στο  Δήμο Ήλιδας, με σκοπό τη γνωριμία και τη διαφύλαξη της πνευματικής και πολιτιστικής πραγματικότητας και κληρονομιάς, όπως, επίσης, και τη διάχυση και την ανάδειξη των έργων αυτών, ώστε να διασφαλιστεί η μνήμη του τόπου και των δημιουργών που κατέθεσαν την ψυχή, τη σκέψη, τις ιδέες και τον εαυτό τους. </a:t>
            </a:r>
          </a:p>
          <a:p>
            <a:pPr marL="0" indent="0" algn="just">
              <a:buNone/>
            </a:pPr>
            <a:r>
              <a:rPr lang="el-GR" sz="1200" smtClean="0"/>
              <a:t>Σύμφωνα με τα αποτελέσματα της εργασίας υπάρχουν περισσότεροι από είκοσι πεζογράφοι, των οποίων η εργογραφία και η βιογραφία θα παρουσιαστούν αναλυτικά. Ενδεικτικά αναφέρουμε τους/τις: Αλεξανδρόπουλος Βασίλης, Αλεξανδρόπουλος Μήτσος, Δάρας Βασίλης, Δημάκα Τάνια, Ζάρκος Γιώργης, Καρνέζης Πάνος, Κορίνης Τζίμμυ, Λαγκαδινός Νίκος, Μανωλοπούλου Μαρία, Μητροπούλου Κατερίνα, Μπελογιάννης Νίκος, Μπογιόπουλος Νίκος, Μπουλμπασάκος Κώστας, Οικονομόπουλος Δ. Παναγιώτης, Παγουλάτου Ρεγγίνα, Παπαγεωργίου Μαίρη, Σιμιτζής Αντώνης, Σκάβδη Ελένη, Σμυρνής Κωνσταντίνος, Σπυρόπουλος Στάθης, Τσούλιας Νίκος, Φάσσου Ιωάννα – Γιοβάννα κά.</a:t>
            </a:r>
          </a:p>
          <a:p>
            <a:pPr marL="0" indent="0" algn="just">
              <a:buNone/>
            </a:pPr>
            <a:r>
              <a:rPr lang="el-GR" sz="1200" smtClean="0"/>
              <a:t>Κατά την υλοποίηση της παρούσης εργασίας οι μαθητές αξιοποίησαν τις δυνατότητες που προσφέρει το διαδίκτυο για την αναζήτηση πληροφοριών, την τρέχουσα βιβλιογραφία και τη μεθοδολογία της συνέντευξης με ανθρώπους που γνώριζαν και συνδέθηκαν με τους παραπάνω πεζογράφους. Μέσα από την διαδικασία εκπόνησης της εργασίας τους οι μαθητές κλήθηκαν να αναπτύξουν διερευνητικές και δημιουργικές δεξιότητες, να κοινωνικοποιηθούν, να αναπτύξουν πρωτοβουλίες και να επιδείξουν υπευθυνότητα. Ευελπιστούμε πως η παρούσα εργασία θα συμβάλλει στην ανάδειξη μιας σημαντικής πτυχής της ταυτότητας του δήμου Ήλιδας ως κοιτίδας πνευματικής δημιουργίας και πολιτισμού. </a:t>
            </a:r>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50</a:t>
            </a:fld>
            <a:endParaRPr lang="el-GR"/>
          </a:p>
        </p:txBody>
      </p:sp>
    </p:spTree>
    <p:extLst>
      <p:ext uri="{BB962C8B-B14F-4D97-AF65-F5344CB8AC3E}">
        <p14:creationId xmlns:p14="http://schemas.microsoft.com/office/powerpoint/2010/main" val="387869735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620688"/>
            <a:ext cx="8229600" cy="5505475"/>
          </a:xfrm>
        </p:spPr>
        <p:txBody>
          <a:bodyPr>
            <a:normAutofit/>
          </a:bodyPr>
          <a:lstStyle/>
          <a:p>
            <a:pPr marL="0" indent="0">
              <a:buNone/>
            </a:pPr>
            <a:r>
              <a:rPr lang="el-GR" sz="1200" b="1"/>
              <a:t>«Λαδάδικα». </a:t>
            </a:r>
          </a:p>
          <a:p>
            <a:pPr marL="0" indent="0">
              <a:buNone/>
            </a:pPr>
            <a:endParaRPr lang="el-GR" sz="1200"/>
          </a:p>
          <a:p>
            <a:pPr marL="0" indent="0">
              <a:buNone/>
            </a:pPr>
            <a:r>
              <a:rPr lang="el-GR" sz="1200" smtClean="0"/>
              <a:t>Μπαϊρακλιλής Δημήτριος, Μαυρουδής Ιωάννης, Μπαμπατζάνης Στυλιανός, Λιάκος Κωνσταντίνος, Λιόσης Φίλιππος, Μπαλτζόγλου Ευστράτιος, Β4</a:t>
            </a:r>
          </a:p>
          <a:p>
            <a:pPr marL="0" indent="0">
              <a:buNone/>
            </a:pPr>
            <a:r>
              <a:rPr lang="el-GR" sz="1200" smtClean="0"/>
              <a:t>Ταρενίδου Ευγενία,  </a:t>
            </a:r>
          </a:p>
          <a:p>
            <a:pPr marL="0" indent="0">
              <a:buNone/>
            </a:pPr>
            <a:r>
              <a:rPr lang="el-GR" sz="1200" smtClean="0"/>
              <a:t>2ο γυμνάσιο Ευόσμου</a:t>
            </a:r>
          </a:p>
          <a:p>
            <a:pPr marL="0" indent="0">
              <a:buNone/>
            </a:pPr>
            <a:r>
              <a:rPr lang="el-GR" sz="1200" smtClean="0"/>
              <a:t>	</a:t>
            </a:r>
          </a:p>
          <a:p>
            <a:pPr marL="0" indent="0">
              <a:buNone/>
            </a:pPr>
            <a:r>
              <a:rPr lang="el-GR" sz="1200" smtClean="0"/>
              <a:t>	Η παρούσα εργασία έχει σκοπό να διερευνήσει την ιστορική περιοχή στη Θεσσαλονίκη που ονομάζεται «Λαδάδικα». Πρώτο και κύριο, με την βιβλιογραφία θα συλλεγούν τα απαραίτητα δεδομένα για την ονομασία των λαδάδικων αλλά και την εξέλιξη και διαφορετική χρήση τους μέχρι και σήμερα. Κατά δεύτερον, με τη λήψη φωτογραφιών θα δείξουμε την πορεία των λαδάδικων από τις αρχές του 20ου αιώνα μέχρι την σημερινή εποχή. Τέλος, με διάφορες συνεντεύξεις θα αποτυπώσουμε τις απαραίτητες επιπλέον πληροφορίες για την ανάπτυξη των λαδάδικων μέσα από τα χρόνια.</a:t>
            </a:r>
          </a:p>
          <a:p>
            <a:pPr marL="0" indent="0">
              <a:buNone/>
            </a:pPr>
            <a:r>
              <a:rPr lang="el-GR" sz="1200" smtClean="0"/>
              <a:t>	Στην εποχή του 19ου αιώνα τα λαδάδικα φιλοξένησαν το χονδρεμπόριο της πόλης κυρίως του λαδιού απ’όπου πήρε και το όνομα της. Επίσης ήταν γνωστή και ως «Αιγυπτιακή αγορά». Στα χρόνια πριν τον Α’ Παγκόσμιο Πόλεμο άρχισαν να εμφανίζονται  πολλοί οίκοι ανοχής και καπηλία. Ενώ στα αξιοσημείωτα είναι η διάσωσή της από την καταστροφική της πυρκαγια το 1917, που της επέτρεψαν να διατηρήσει τον χαρακτήρα της. Τώρα πια στην περιοχή βρίσκονται συγκεντρωμένες οι καλύτερες επολογές για διασκέδαση και φαγητό, με πλήθος κόσμου να την συμπεριλαμβάνει στο top των προτιμήσεων της όλες τις εποχές του χρόνου.</a:t>
            </a:r>
          </a:p>
          <a:p>
            <a:pPr marL="0" indent="0">
              <a:buNone/>
            </a:pPr>
            <a:r>
              <a:rPr lang="el-GR" sz="1200" smtClean="0"/>
              <a:t>	Κατά την διάρκεια της έρευνάς μας θα καταγραφούν  πολλές πληροφορίες για τα λαδάδικα και κυριότερα την ιστορία τους πίσω από αυτά. Η αρχική τους χρήση ήταν να είναι αποθήκες λαδιού και διάφορων αγαθών. Σήμερα αποτελούνται κυρίως από χώρους εστίασης με παραδοσιακή κουζίνα αλλά και διασκέδασης.  Συμπερασματικά, τα λαδάδικα αποτελούν ένα πολύ ενδιαφέρον κομμάτι στην ιστορία της Ελληνικής γαστρονομίας και αυτό αποδεικνύεται από το γεγονός ότι είναι ακόμα πολύ δημοφιλή στους τουρίστες και στους κατοίκους της πόλης.</a:t>
            </a:r>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51</a:t>
            </a:fld>
            <a:endParaRPr lang="el-GR"/>
          </a:p>
        </p:txBody>
      </p:sp>
    </p:spTree>
    <p:extLst>
      <p:ext uri="{BB962C8B-B14F-4D97-AF65-F5344CB8AC3E}">
        <p14:creationId xmlns:p14="http://schemas.microsoft.com/office/powerpoint/2010/main" val="415523248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1052736"/>
            <a:ext cx="8229600" cy="5073427"/>
          </a:xfrm>
        </p:spPr>
        <p:txBody>
          <a:bodyPr>
            <a:normAutofit lnSpcReduction="10000"/>
          </a:bodyPr>
          <a:lstStyle/>
          <a:p>
            <a:pPr marL="0" indent="0">
              <a:buNone/>
            </a:pPr>
            <a:r>
              <a:rPr lang="el-GR" sz="1200" b="1" smtClean="0"/>
              <a:t>Κάστρα</a:t>
            </a:r>
          </a:p>
          <a:p>
            <a:pPr marL="0" indent="0">
              <a:buNone/>
            </a:pPr>
            <a:r>
              <a:rPr lang="el-GR" sz="1200" smtClean="0"/>
              <a:t>Μπαϊρακλιλής Δημήτριος, Μαυρουδής Ιωάννης, Μπαμπατζάνης Στυλιανός, Λιάκος Κωνσταντίνος, Λιόσης Φίλιππος, Μπαλτζόγλου Ευστράτιος, </a:t>
            </a:r>
          </a:p>
          <a:p>
            <a:pPr marL="0" indent="0">
              <a:buNone/>
            </a:pPr>
            <a:r>
              <a:rPr lang="el-GR" sz="1200" smtClean="0"/>
              <a:t>Ταρενίδου Ευγενία,</a:t>
            </a:r>
          </a:p>
          <a:p>
            <a:pPr marL="0" indent="0">
              <a:buNone/>
            </a:pPr>
            <a:r>
              <a:rPr lang="el-GR" sz="1200" smtClean="0"/>
              <a:t>2ο  Γυμνάσιο Ευόσμου</a:t>
            </a:r>
          </a:p>
          <a:p>
            <a:pPr marL="0" indent="0">
              <a:buNone/>
            </a:pPr>
            <a:r>
              <a:rPr lang="el-GR" sz="1200" smtClean="0"/>
              <a:t>	</a:t>
            </a:r>
          </a:p>
          <a:p>
            <a:pPr marL="0" indent="0" algn="just">
              <a:buNone/>
            </a:pPr>
            <a:r>
              <a:rPr lang="el-GR" sz="1200" smtClean="0"/>
              <a:t>Η παρούσα αφορά τα κάστρα της βυζαντινής Θεσσαλονίκης, τον σχεδιασμό τους και τις τεχνικές / μεθόδους που χρησιμοποιήθηκαν ώστε να παραμείνουν όρθια μέχρι και σήμερα. Η ερευνητική μέθοδος θα χρησιμοποιηθεί θα είναι ποιοτική και ποσοτική. Αρχικά θα γίνει χρήση της βιβλιογραφικής έρευνας και της δικτυογραφίας. Παράλληλα θα βγάλουμε φωτογραφίες τόσο για τη σημερινή κατάστασή τους όσο και διαχρονικά,-όσο εξελίσσονταν- και θα χρησιμοποιήσουμε τη μέθοδο της συνέντευξης για γίνει μια προσπάθεια να σχηματιστεί μια πιο καθαρή εικόνα για την ιστορία και ανάπτυξη αυτών των αξιοθαύμαστων μνημείων.</a:t>
            </a:r>
          </a:p>
          <a:p>
            <a:pPr marL="0" indent="0" algn="just">
              <a:buNone/>
            </a:pPr>
            <a:r>
              <a:rPr lang="el-GR" sz="1200" smtClean="0"/>
              <a:t>	Τα βυζαντινά τείχη της Θεσσαλονίκης έχουν μήκος 4km και η αρχική περίμετρος που κάλυπταν ήταν 8km και είχαν ύψος 10 – 12 μέτρα. Το συγκεκριμένο τείχος περιέβαλλε την πόλη για πολλούς αιώνες περιέχοντας στην νοτιοδυτική του πλευρά παραθαλάσσια τείχη τα οποία δεν συντηρούνται σήμερα διότι δεν υπάρχουν. Η πρώτη οχύρωση της πόλης του Κασσάνδρου έπαιξε σημαντικό ρόλο στην διαμόρφωση, τον 3ο αιώνα μ.Χ. χτίστηκαν οχυρώσεις για την προστασία της πόλης από τους Γότθους με υλικά από παλιά οικοδομήματα. Τον 4ο αιώνα μ.Χ. ενίσχυσαν τα τείχη ο Μέγας Κωνσταντίνος και ο Γαλέριος. Με την σειρά του ο Ηράκλειος τον 7ο αιώνα υλοποίησε ένα σχέδιο βελτίωσης των τειχών. Από το 1430 που η Πόλη αλώθηκε από τους Οθωμανούς συνέβαλαν και αυτοί στην συντήρηση και την επέκταση των τειχών. Το 1874 κατεδαφίστηκε το ανατολικό και το θαλάσσιο μέρος του τείχους επειδή θεωρήθηκε ότι εμπόδιζαν την ανάπτυξη της πόλης.</a:t>
            </a:r>
          </a:p>
          <a:p>
            <a:pPr marL="0" indent="0" algn="just">
              <a:buNone/>
            </a:pPr>
            <a:r>
              <a:rPr lang="el-GR" sz="1200" smtClean="0"/>
              <a:t>	Στο πέρας της έρευνάς μας θα καταγραφούν συμπεράσματα και θα γίνει μια συζήτηση για την πλούσια ιστορία των Κάστρων. Τα Κάστρα αποτελούν την ακρόπολη της Θεσσαλονίκης χτισμένα στο πιο ψηλό σημείο της πόλης. Θα γίνει κατανοητό ότι τα Κάστρα παίζουν σημαντικό ρόλο στην ιστορία της όμορφης πόλης μας και παραμένουν διάσημα μέχρι και σήμερα.</a:t>
            </a:r>
          </a:p>
          <a:p>
            <a:pPr marL="0" indent="0">
              <a:buNone/>
            </a:pPr>
            <a:endParaRPr lang="el-GR" sz="1200" smtClean="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52</a:t>
            </a:fld>
            <a:endParaRPr lang="el-GR"/>
          </a:p>
        </p:txBody>
      </p:sp>
    </p:spTree>
    <p:extLst>
      <p:ext uri="{BB962C8B-B14F-4D97-AF65-F5344CB8AC3E}">
        <p14:creationId xmlns:p14="http://schemas.microsoft.com/office/powerpoint/2010/main" val="254319741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980728"/>
            <a:ext cx="8229600" cy="5145435"/>
          </a:xfrm>
        </p:spPr>
        <p:txBody>
          <a:bodyPr>
            <a:normAutofit fontScale="92500"/>
          </a:bodyPr>
          <a:lstStyle/>
          <a:p>
            <a:pPr marL="0" indent="0">
              <a:buNone/>
            </a:pPr>
            <a:r>
              <a:rPr lang="el-GR" sz="1200" b="1" smtClean="0"/>
              <a:t>Λευκός Πύργος</a:t>
            </a:r>
          </a:p>
          <a:p>
            <a:pPr marL="0" indent="0">
              <a:buNone/>
            </a:pPr>
            <a:endParaRPr lang="el-GR" sz="1200" b="1" smtClean="0"/>
          </a:p>
          <a:p>
            <a:pPr marL="0" indent="0">
              <a:buNone/>
            </a:pPr>
            <a:r>
              <a:rPr lang="el-GR" sz="1200" smtClean="0"/>
              <a:t>Μπαϊρακλιλής Δημήτριος, Μαυρουδής Ιωάννης, Μπαμπατζάνης Στυλιανός, Λιάκος Κωνσταντίνος, Λιόσης Φίλιππος, Μπαλτζόγλου Ευστράτιος, </a:t>
            </a:r>
          </a:p>
          <a:p>
            <a:pPr marL="0" indent="0">
              <a:buNone/>
            </a:pPr>
            <a:r>
              <a:rPr lang="el-GR" sz="1200" smtClean="0"/>
              <a:t>Ταρενίδου Ευγενία,</a:t>
            </a:r>
          </a:p>
          <a:p>
            <a:pPr marL="0" indent="0">
              <a:buNone/>
            </a:pPr>
            <a:r>
              <a:rPr lang="el-GR" sz="1200" smtClean="0"/>
              <a:t>2ο  Γυμνάσιο Ευόσμου</a:t>
            </a:r>
          </a:p>
          <a:p>
            <a:pPr marL="0" indent="0">
              <a:buNone/>
            </a:pPr>
            <a:endParaRPr lang="el-GR" sz="1200" smtClean="0"/>
          </a:p>
          <a:p>
            <a:pPr marL="0" indent="0" algn="just">
              <a:buNone/>
            </a:pPr>
            <a:r>
              <a:rPr lang="el-GR" sz="1200" smtClean="0"/>
              <a:t>Στην παρούσα εργασία γίνεται μια προσπάθεια διερεύνησης της ιστορίας του μνημείου του Λευκού Πύργου της Θεσσαλονίκης και της σημασίας του στη σημερινή εποχή σε συνάρτηση με το φυσικό και κοινωνικό περιβάλλον εξέλιξής του  (συμβολή του στην πολιτιστική ταυτότητα, επισκεψιμότητα του μνημείου, τουριστική αξιοποίηση, διαφορετική χρήση του). Ως ερευνητική μέθοδος θα χρησιμοποιηθεί η βιβλιογραφική μέθοδος ( έρευνα και αναζήτηση ιστορικών πληροφοριών στο διαδίκτυο και σε έντυπο υλικό ) καθώς επίσης και η συνέντευξη αλλά και η λήψη φωτογραφιών. Με τη βοήθεια των φωτογραφιών θα καταγραφούν συμπεράσματα για την εξέλιξη του μνημείου και  με τις συνεντεύξεις (το δείγμα θα αποτελέσουν πέντε συνεντεύξεις από φύλακες ή υπαλλήλους του μουσείου ή και πολίτες της πόλης)  θα καταγραφούν περισσότερα δεδομένα για την εξέλιξη και σημασία του Λευκού Πύργου σήμερα.</a:t>
            </a:r>
          </a:p>
          <a:p>
            <a:pPr marL="0" indent="0" algn="just">
              <a:buNone/>
            </a:pPr>
            <a:r>
              <a:rPr lang="el-GR" sz="1200" smtClean="0"/>
              <a:t>	Ο Λευκός Πύργος είναι οχυροματικό έργο οθωμανικής καταγωγής του 15ου αιώνα (1450 – 1470). Εντάσσεται στις τροποποιήσεις στα τείχη της πόλης κατά την Τουρκοκρατία. Γύρω του υπήρχε ένα προτείχισμα το οποίο κατεδαφίστηκε στις αρχές του 20ου αιώνα. Στο πλαίσιο της εκσυγχρόνισης της πόλης ο Σουλτάνος Αβδούλ Χαμίτ Β’ μέχρι το 1826 αποτέλεσε φυλακή μελοθανάτων βαρυποινιτών και συχνά εκτελούνταν από τους Γενίτσαρους. Έτσι τα τείχη γέμισαν με αίμα. Το 1891 ο Εβραίος κατάδικος, ο Nathan Guidili, με αντάλλαγμα την ελευθερία του τον ασβέστωσαν. Μέχρι τότε ο Λευκός Πύργος ονομάζοταν ο &lt;&lt;Πύργος του Αίματος&gt;&gt;. Το 1912 μετά την απελευθέρωση της Θεσσαλονίκης περιήλθε στην κυριότητα του Ελληνικού δημοσίου.</a:t>
            </a:r>
          </a:p>
          <a:p>
            <a:pPr marL="0" indent="0" algn="just">
              <a:buNone/>
            </a:pPr>
            <a:r>
              <a:rPr lang="el-GR" sz="1200" smtClean="0"/>
              <a:t>	Τα συμπεράσματα που θα προκύψουν από τη μελέτη μας θα καταδείξουν την ενδιαφέρουσα ιστορία του Λευκού Πύργου και τη μεγάλη σημασία που έπαιξε στην ιστορία της πόλης αλλά και στην σημαντική κοινωνική και πολιτιστική επίδραση στη ζωή της Θεσσαλονίκης. </a:t>
            </a:r>
          </a:p>
          <a:p>
            <a:pPr marL="0" indent="0">
              <a:buNone/>
            </a:pPr>
            <a:r>
              <a:rPr lang="el-GR" sz="1200" smtClean="0"/>
              <a:t>	</a:t>
            </a:r>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53</a:t>
            </a:fld>
            <a:endParaRPr lang="el-GR"/>
          </a:p>
        </p:txBody>
      </p:sp>
    </p:spTree>
    <p:extLst>
      <p:ext uri="{BB962C8B-B14F-4D97-AF65-F5344CB8AC3E}">
        <p14:creationId xmlns:p14="http://schemas.microsoft.com/office/powerpoint/2010/main" val="338247051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980728"/>
            <a:ext cx="8229600" cy="5145435"/>
          </a:xfrm>
        </p:spPr>
        <p:txBody>
          <a:bodyPr>
            <a:normAutofit fontScale="85000" lnSpcReduction="20000"/>
          </a:bodyPr>
          <a:lstStyle/>
          <a:p>
            <a:pPr marL="0" indent="0">
              <a:buNone/>
            </a:pPr>
            <a:r>
              <a:rPr lang="el-GR" sz="1200" b="1" smtClean="0"/>
              <a:t>Αρχαία Δωδώνη (Θέατρο - Μαντείο)</a:t>
            </a:r>
          </a:p>
          <a:p>
            <a:pPr marL="0" indent="0">
              <a:buNone/>
            </a:pPr>
            <a:endParaRPr lang="el-GR" sz="1200" b="1" smtClean="0"/>
          </a:p>
          <a:p>
            <a:pPr marL="0" indent="0">
              <a:buNone/>
            </a:pPr>
            <a:r>
              <a:rPr lang="el-GR" sz="1200" smtClean="0"/>
              <a:t>Συμμετέχοντες μαθητές: Αγγελόμενος Θεόδωρος, Αλεξίου Νικολέττα, Δερέκας Παύλος, Κέγκου Χριστίνα, Μαρνέλλος Νικόλαος, Μπότσιου Βασιλική, Σκάρλου Χριστίνα, Τσέ Μαρία, Τσιούρη Μαρία.</a:t>
            </a:r>
          </a:p>
          <a:p>
            <a:pPr marL="0" indent="0">
              <a:buNone/>
            </a:pPr>
            <a:r>
              <a:rPr lang="el-GR" sz="1200" smtClean="0"/>
              <a:t>Επιβλέπων Καθηγητής: Κωνσταντίνος Χασκής, Φιλόλογος ΠΕΟ2</a:t>
            </a:r>
          </a:p>
          <a:p>
            <a:pPr marL="0" indent="0">
              <a:buNone/>
            </a:pPr>
            <a:r>
              <a:rPr lang="el-GR" sz="1200" smtClean="0"/>
              <a:t>2ο Γυμνάσιο Ιωαννίνων (Διαπολιτισμικής Εκπαίδευσης)</a:t>
            </a:r>
          </a:p>
          <a:p>
            <a:pPr marL="0" indent="0">
              <a:buNone/>
            </a:pPr>
            <a:endParaRPr lang="el-GR" sz="1200" smtClean="0"/>
          </a:p>
          <a:p>
            <a:pPr marL="0" indent="0">
              <a:buNone/>
            </a:pPr>
            <a:endParaRPr lang="el-GR" sz="1200" smtClean="0"/>
          </a:p>
          <a:p>
            <a:pPr marL="0" indent="0" algn="just">
              <a:buNone/>
            </a:pPr>
            <a:r>
              <a:rPr lang="el-GR" sz="1200" smtClean="0"/>
              <a:t>Η έρευνα των μαθητών μας εστιάζει στον αρχαίο χώρο της Δωδώνης - αρχαιολογικής τοποθεσίας, που βρίσκεται λίγο έξω από τη σημερινή πόλη των Ιωαννίνων - και δη στο αρχαίο μαντείο της Δωδώνης και το θέατρο. Κοντολογίς, οι μαθητές μας θα προσπαθήσουν να διεξάγουν μια έρευνα για το μαντείο και το θέατρο της αρχαίας Δωδώνης από την Ομηρική εποχή μέχρι την περίοδο παρακμής του χώρου σύμφωνα με τις αναφορές που εντοπίζονται σε κείμενα αρχαίων συγγραφέων, αλλά και με βάση τα αρχαιολογικά ευρήματα. </a:t>
            </a:r>
          </a:p>
          <a:p>
            <a:pPr marL="0" indent="0" algn="just">
              <a:buNone/>
            </a:pPr>
            <a:r>
              <a:rPr lang="el-GR" sz="1200" smtClean="0"/>
              <a:t>Η αρχαία Δωδώνη υπήρξε λατρευτικό κέντρο του Δία και της Διώνης κατά την αρχαιότητα. Η Δωδώνη - ο σημερινός αρχαιολογικός χώρος - λειτούργησε κυρίως ως μαντείο - αρχαιότερο ακόμη και από το μαντείο των Δελφών - που χρησμοδοτούσε τους επισκέπτες (πιστούς), που έφταναν στην περιοχή από όλη την ελληνική επικράτεια της τότε εποχής. Στην αρχική του μορφή το μαντείο/ιερό ήταν υπαίθριο και οι διάφορες τελετουργίες πραγματοποιούνταν γύρω από το ιερό δένδρο, την «ἱερήν δρῦν ή Φηγόν».  Στη Δωδώνη δε σημειώθηκε μεγάλη οικοδομική δραστηριότητα κατά την αρχαϊκή εποχή, κάτι που πιθανώς οφείλεται και στην απομονωμένη θέση του χώρου. Η αρχή της οικοδομικής δραστηριότητας στο ιερό τοποθετείται στις αρχές του 4ου αι. π.Χ., όταν κατασκευάσθηκε ο πρώτος μικρός ναός του Δία και τρεις ιωνικές στοές. Το 4ο αιώνα εκτιμάται ότι οικοδομήθηκε και ο περίβολος της ακρόπολης της Δωδώνης, που βρίσκεται βορειότερα, στην κορυφή του λόφου. Η μεγαλύτερη άνθηση του ιερού σημειώθηκε τον 3ο αι. π.Χ., στα χρόνια της βασιλείας του Πύρρου (297-272 π.Χ.), ο οποίος έδωσε στο ιερό μνημειακό χαρακτήρα. Τότε κατασκευάσθηκαν οι υπόλοιποι ναοί και τα πιο εντυπωσιακά οικοδομήματα, όπως το θέατρο, το βουλευτήριο, το πρυτανείο και το στάδιο, όπου τελούνταν τα Νάια, αγώνες προς τιμή του Δία.</a:t>
            </a:r>
          </a:p>
          <a:p>
            <a:pPr marL="0" indent="0" algn="just">
              <a:buNone/>
            </a:pPr>
            <a:r>
              <a:rPr lang="el-GR" sz="1200" smtClean="0"/>
              <a:t>Ιδιαίτερη αρχαιολογική αξία πέραν του μαντείου κατέχει στο χώρο της αρχαίας Δωδώνης και το θέατρο. Αυτό θεμελιώθηκε στη διάρκεια της βασιλείας του Πύρρου (τον 3ο περίπου αιώνα π.Χ.). Χωρούσε 18.000 θεατές και ήταν το μεγαλύτερο της εποχής του. Κατά την τέλεση των Ναϊών προς τιμήν του Νάιου Δία, εκτός από τους αγώνες στο στάδιο γίνονταν και θεατρικοί αγώνες. Το θέατρο καταστράφηκε και επισκευάστηκε δυο φορές. </a:t>
            </a:r>
          </a:p>
          <a:p>
            <a:pPr marL="0" indent="0">
              <a:buNone/>
            </a:pPr>
            <a:endParaRPr lang="el-GR" sz="1200" smtClean="0"/>
          </a:p>
          <a:p>
            <a:pPr marL="0" indent="0">
              <a:buNone/>
            </a:pPr>
            <a:endParaRPr lang="el-GR" sz="1200" smtClean="0"/>
          </a:p>
          <a:p>
            <a:pPr marL="0" indent="0">
              <a:buNone/>
            </a:pPr>
            <a:endParaRPr lang="el-GR" sz="1200" smtClean="0"/>
          </a:p>
          <a:p>
            <a:pPr marL="0" indent="0">
              <a:buNone/>
            </a:pPr>
            <a:endParaRPr lang="el-GR" sz="1200" smtClean="0"/>
          </a:p>
          <a:p>
            <a:pPr marL="0" indent="0">
              <a:buNone/>
            </a:pPr>
            <a:endParaRPr lang="el-GR" sz="1200" smtClean="0"/>
          </a:p>
          <a:p>
            <a:pPr marL="0" indent="0">
              <a:buNone/>
            </a:pPr>
            <a:r>
              <a:rPr lang="el-GR" sz="1200" smtClean="0"/>
              <a:t>	</a:t>
            </a:r>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54</a:t>
            </a:fld>
            <a:endParaRPr lang="el-GR"/>
          </a:p>
        </p:txBody>
      </p:sp>
    </p:spTree>
    <p:extLst>
      <p:ext uri="{BB962C8B-B14F-4D97-AF65-F5344CB8AC3E}">
        <p14:creationId xmlns:p14="http://schemas.microsoft.com/office/powerpoint/2010/main" val="187077402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980728"/>
            <a:ext cx="8229600" cy="5145435"/>
          </a:xfrm>
        </p:spPr>
        <p:txBody>
          <a:bodyPr>
            <a:normAutofit/>
          </a:bodyPr>
          <a:lstStyle/>
          <a:p>
            <a:pPr marL="0" indent="0">
              <a:buNone/>
            </a:pPr>
            <a:r>
              <a:rPr lang="el-GR" sz="1200" b="1" smtClean="0"/>
              <a:t>Ο Κύκλος της Ζωής και του Χρόνου μέσα από τα Έθιμα της Μεσσήνης </a:t>
            </a:r>
          </a:p>
          <a:p>
            <a:pPr marL="0" indent="0">
              <a:buNone/>
            </a:pPr>
            <a:endParaRPr lang="el-GR" sz="1200" smtClean="0"/>
          </a:p>
          <a:p>
            <a:pPr marL="0" indent="0">
              <a:buNone/>
            </a:pPr>
            <a:r>
              <a:rPr lang="el-GR" sz="1200" smtClean="0"/>
              <a:t>Συμμετέχοντες μαθητές: Γεωργούλια Ιωάννα, Γιαννοπούλου Ελένη, Γιαννοπούλου Νικολέττα, Δουβόγιαννη Αγορίτσα, Ηλιοπούλου Όλγα, Θεοδωροπούλου Χαρίκλεια, Κοντίδη Μαρία Κωνσταντίνα, Κούβελα Μαρία, Λιανός Αλέξανδρος, Μέτα Ειρήνη, Μουλάι Άντζελα, Ουτσικούνη Ξανθίππη, Πανταζοπούλου Ιωάννα, Χαϊδόγιαννη Ευσταθία-Ελπίδα, Χριστοπούλου Αναστασία</a:t>
            </a:r>
          </a:p>
          <a:p>
            <a:pPr marL="0" indent="0">
              <a:buNone/>
            </a:pPr>
            <a:r>
              <a:rPr lang="el-GR" sz="1200" smtClean="0"/>
              <a:t>Επιβλέπουσες Καθηγήτριες: Λαγούδη Ελευθερία ΠΕ02, Μίντζα Βασιλική ΠΕ02, Παντόστη Ευθαλία ΠΕ06</a:t>
            </a:r>
          </a:p>
          <a:p>
            <a:pPr marL="0" indent="0">
              <a:buNone/>
            </a:pPr>
            <a:r>
              <a:rPr lang="el-GR" sz="1200" smtClean="0"/>
              <a:t>2ο Γυμνάσιο Μεσσήνης</a:t>
            </a:r>
          </a:p>
          <a:p>
            <a:pPr marL="0" indent="0">
              <a:buNone/>
            </a:pPr>
            <a:endParaRPr lang="el-GR" sz="1200" smtClean="0"/>
          </a:p>
          <a:p>
            <a:pPr marL="0" indent="0" algn="just">
              <a:buNone/>
            </a:pPr>
            <a:r>
              <a:rPr lang="el-GR" sz="1200" smtClean="0"/>
              <a:t>Η εργασία του Ομίλου αποσκοπεί στο να ερευνήσουν οι μαθητές τα ήθη και τα έθιμα της Μεσσήνης αλλά και της ευρύτερης περιοχής, να έρθουν σε επαφή με τρόπο βιωματικό και ομαδοσυνεργατικό με το πολιτισμικό παρελθόν τους, να ανακαλύψουν μέσω της Λαϊκής Παράδοσης ότι η ανθρώπινη ψυχή αποτελεί τον κοινό τόπο συνάντησης των ανθρώπων διαχρονικά και διαπολιτισμικά και παράλληλα να καλλιεργήσουν την αισθητική, τη δημιουργικότητα και τις καλλιτεχνικές δεξιότητές τους. </a:t>
            </a:r>
          </a:p>
          <a:p>
            <a:pPr marL="0" indent="0" algn="just">
              <a:buNone/>
            </a:pPr>
            <a:r>
              <a:rPr lang="el-GR" sz="1200" smtClean="0"/>
              <a:t>Οι μαθητές ερευνούν, παρακολουθούν, βιώνουν, συγκρίνουν και αξιολογούν τα έθιμα που αφορούν τον Κύκλο της Ζωής του ανθρώπου μέσα από τις Διαβατήριες Τελετές του Γάμου, της Γέννησης και του Θανάτου, καθώς και αυτά που συνδέονται με τις μεγάλες Εορτές που σηματοδοτούν τις αλλαγές των εποχών στον κύκλο του Χρόνου. Με αυτόν τον τρόπο επιδιώκεται να κατανοήσουν σε βάθος την ανθρώπινη φύση και να νιώσουν ουσιαστικό σεβασμό για το παρελθόν, τη Λαϊκή Τέχνη, το περιβάλλον και το συνάνθρωπο. Η όλη έρευνα καταγράφεται σε ένα λεύκωμα, στο οποίο με τρόπο δημιουργικό οι μαθητές καταγράφουν τις δράσεις και τα πορίσματα της έρευνάς τους και εκφράζονται εικαστικά. </a:t>
            </a:r>
          </a:p>
          <a:p>
            <a:pPr marL="0" indent="0">
              <a:buNone/>
            </a:pPr>
            <a:endParaRPr lang="el-GR" sz="1200" smtClean="0"/>
          </a:p>
          <a:p>
            <a:pPr marL="0" indent="0">
              <a:buNone/>
            </a:pPr>
            <a:endParaRPr lang="el-GR" sz="1200" smtClean="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55</a:t>
            </a:fld>
            <a:endParaRPr lang="el-GR"/>
          </a:p>
        </p:txBody>
      </p:sp>
    </p:spTree>
    <p:extLst>
      <p:ext uri="{BB962C8B-B14F-4D97-AF65-F5344CB8AC3E}">
        <p14:creationId xmlns:p14="http://schemas.microsoft.com/office/powerpoint/2010/main" val="141658789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1124744"/>
            <a:ext cx="8229600" cy="5001419"/>
          </a:xfrm>
        </p:spPr>
        <p:txBody>
          <a:bodyPr>
            <a:normAutofit fontScale="92500" lnSpcReduction="20000"/>
          </a:bodyPr>
          <a:lstStyle/>
          <a:p>
            <a:pPr marL="0" indent="0">
              <a:buNone/>
            </a:pPr>
            <a:r>
              <a:rPr lang="el-GR" sz="1200" b="1" smtClean="0"/>
              <a:t>ΟΙΚΟΠΕΔΑ ΣΤΙΣ ΚΟΥΚΟΥΒΑΟΥΝΕΣ</a:t>
            </a:r>
          </a:p>
          <a:p>
            <a:pPr marL="0" indent="0">
              <a:buNone/>
            </a:pPr>
            <a:endParaRPr lang="el-GR" sz="1200" smtClean="0"/>
          </a:p>
          <a:p>
            <a:pPr marL="0" indent="0">
              <a:buNone/>
            </a:pPr>
            <a:r>
              <a:rPr lang="el-GR" sz="1200" smtClean="0"/>
              <a:t>Περιβαλλοντικός Όμιλος 2ου Γυμνασίου Μεταμόρφωσης</a:t>
            </a:r>
          </a:p>
          <a:p>
            <a:pPr marL="0" indent="0">
              <a:buNone/>
            </a:pPr>
            <a:r>
              <a:rPr lang="el-GR" sz="1200" smtClean="0"/>
              <a:t>Επιβλέπων: Σπανός Βασίλειος ΠΕ02</a:t>
            </a:r>
          </a:p>
          <a:p>
            <a:pPr marL="0" indent="0">
              <a:buNone/>
            </a:pPr>
            <a:r>
              <a:rPr lang="el-GR" sz="1200" smtClean="0"/>
              <a:t>2ο Γυμνάσιο Μεταμόρφωσης Αττικής</a:t>
            </a:r>
          </a:p>
          <a:p>
            <a:pPr marL="0" indent="0">
              <a:buNone/>
            </a:pPr>
            <a:endParaRPr lang="el-GR" sz="1200" smtClean="0"/>
          </a:p>
          <a:p>
            <a:pPr marL="0" indent="0" algn="just">
              <a:buNone/>
            </a:pPr>
            <a:r>
              <a:rPr lang="el-GR" sz="1200" smtClean="0"/>
              <a:t>Οι δήμοι της Αττικής, κάποιοι περισσότερο γνωστοί και φημισμένοι άλλοι λιγότερο, έχουν την δική τους μικρή ή μεγαλύτερη ιστορία, τις παραδόσεις τους, τα ήθη και τα έθιμά τους αλλά και τις ιδιαιτερότητές τους. Μέσα από την έρευνα που πραγματοποίησε η ομάδα μας αλλά και από τις διηγήσεις των μεγαλύτερων σε ηλικία ανθρώπων, είχαμε την ευκαιρία να «γνωρίσουμε» το δικό μας δήμο, όπως ήταν μερικές δεκαετίες παλαιότερα! Ο τόπος, οι άνθρωποι, ο τρόπος ζωής...</a:t>
            </a:r>
          </a:p>
          <a:p>
            <a:pPr marL="0" indent="0" algn="just">
              <a:buNone/>
            </a:pPr>
            <a:r>
              <a:rPr lang="el-GR" sz="1200" smtClean="0"/>
              <a:t>Σε ταινία του 1957, ο Φανούρης (Μίμης Φωτόπουλος) τάζει στον υποψήφιο γαμπρό το οικόπεδο στις Κουκουβάουνες! Ποιες ήταν οι Κουκουβάουνες τότε και ποια είναι η ιστορία τους;</a:t>
            </a:r>
          </a:p>
          <a:p>
            <a:pPr marL="0" indent="0" algn="just">
              <a:buNone/>
            </a:pPr>
            <a:r>
              <a:rPr lang="el-GR" sz="1200" smtClean="0"/>
              <a:t>Μια περιοχή με πλούσια δραστηριότητα από τα πανάρχαια χρόνια. Από τον οικισμό της Νέμεσης στην Νεολιθική εποχή (15ος αιώνας π.Χ.), «μεταφερόμαστε» στο Δήμο Συπαληττού  (6ος π.Χ. αιώνας) που αποτελούσε σημαντικό συγκοινωνιακό κόμβο καθώς βρισκόταν στη φυσική οδική αρτηρία που ένωνε την Αθήνα, μέσω Πάρνηθας, με τις σημαντικές πόλεις της Χαλκίδας και της Θήβας. Σε σύντομο χρονικό διάστημα ο Δήμος, λόγω της θέσης του, εξελίχτηκε σε εμπορικό και διαμετακομιστικό κέντρο, χωρίς να χάσει όμως την αγροτική του ταυτότητα, η οποία ενισχύθηκε και από την κατασκευή του Πεισιστράτειου υδραγωγείου. Ακολουθεί μια περίοδος για την οποία δεν υπάρχουν επίσημες καταγραφές και έτσι φτάνουμε στην εποχή της Φραγκοκρατίας στο χωριό με το όνομα Κουκουβάουνες, το οποίο και το διατήρησε μέχρι το 1957, αφού στα τεφτέρια της Οθωμανικής Αυτοκρατορίας αναφέρεται ως Kokovano. Στο χωριό αυτό εγκαταστάθηκαν κατά καιρούς πληθυσμοί με διαφορετικά γλωσσικά και πολιτισμικά στοιχεία (Αρβανίτες, Έλληνες από την κεντρική και νότια Ελλάδα, νησιώτες, πρόσφυγες, ακόμα και κάποιοι Βαυαροί που είχαν ακολουθήσει τον Όθωνα), δημιουργώντας ένα πολύχρωμο μωσαϊκό.</a:t>
            </a:r>
          </a:p>
          <a:p>
            <a:pPr marL="0" indent="0" algn="just">
              <a:buNone/>
            </a:pPr>
            <a:r>
              <a:rPr lang="el-GR" sz="1200" smtClean="0"/>
              <a:t>Η ομάδα μας θα προσπαθήσει να κάνει μια σύντομη αναδρομή παρουσιάζοντας την ιστορία και τις εθιμικές συνήθειες της περιοχής, προβάλλοντας πρόσωπα, γεγονότα και καταστάσεις παλαιότερων δεκαετιών.</a:t>
            </a:r>
          </a:p>
          <a:p>
            <a:pPr marL="0" indent="0" algn="just">
              <a:buNone/>
            </a:pPr>
            <a:endParaRPr lang="el-GR" sz="1200" smtClean="0"/>
          </a:p>
          <a:p>
            <a:pPr marL="0" indent="0" algn="just">
              <a:buNone/>
            </a:pPr>
            <a:r>
              <a:rPr lang="el-GR" sz="1200" smtClean="0"/>
              <a:t> </a:t>
            </a:r>
          </a:p>
          <a:p>
            <a:pPr marL="0" indent="0" algn="just">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56</a:t>
            </a:fld>
            <a:endParaRPr lang="el-GR"/>
          </a:p>
        </p:txBody>
      </p:sp>
    </p:spTree>
    <p:extLst>
      <p:ext uri="{BB962C8B-B14F-4D97-AF65-F5344CB8AC3E}">
        <p14:creationId xmlns:p14="http://schemas.microsoft.com/office/powerpoint/2010/main" val="408845394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908720"/>
            <a:ext cx="8229600" cy="5217443"/>
          </a:xfrm>
        </p:spPr>
        <p:txBody>
          <a:bodyPr>
            <a:normAutofit lnSpcReduction="10000"/>
          </a:bodyPr>
          <a:lstStyle/>
          <a:p>
            <a:pPr marL="0" indent="0">
              <a:buNone/>
            </a:pPr>
            <a:r>
              <a:rPr lang="el-GR" sz="1200" b="1" smtClean="0"/>
              <a:t>ΜΕΤΑ ΤΗΝ.... «ΜΕΤΑΜΟΡΦΩΣΗ»</a:t>
            </a:r>
          </a:p>
          <a:p>
            <a:pPr marL="0" indent="0">
              <a:buNone/>
            </a:pPr>
            <a:endParaRPr lang="el-GR" sz="1200" b="1" smtClean="0"/>
          </a:p>
          <a:p>
            <a:pPr marL="0" indent="0">
              <a:buNone/>
            </a:pPr>
            <a:r>
              <a:rPr lang="el-GR" sz="1200" smtClean="0"/>
              <a:t>Ονόματα συμμετεχόντων μαθητών: Περιβαλλοντικός Όμιλος 2ου Γυμνασίου Μεταμόρφωσης</a:t>
            </a:r>
          </a:p>
          <a:p>
            <a:pPr marL="0" indent="0">
              <a:buNone/>
            </a:pPr>
            <a:r>
              <a:rPr lang="el-GR" sz="1200" smtClean="0"/>
              <a:t>Επιβλέποντες: Συρίγου Αντωνία ΠΕ02, Τεκάτογλου Δέσποινα ΠΕ04.05</a:t>
            </a:r>
          </a:p>
          <a:p>
            <a:pPr marL="0" indent="0">
              <a:buNone/>
            </a:pPr>
            <a:r>
              <a:rPr lang="el-GR" sz="1200" smtClean="0"/>
              <a:t>2ο Γυμνάσιο Μεταμόρφωσης Αττικής</a:t>
            </a:r>
          </a:p>
          <a:p>
            <a:pPr marL="0" indent="0">
              <a:buNone/>
            </a:pPr>
            <a:endParaRPr lang="el-GR" sz="1200" smtClean="0"/>
          </a:p>
          <a:p>
            <a:pPr marL="0" indent="0">
              <a:buNone/>
            </a:pPr>
            <a:endParaRPr lang="el-GR" sz="1200" smtClean="0"/>
          </a:p>
          <a:p>
            <a:pPr marL="0" indent="0" algn="just">
              <a:buNone/>
            </a:pPr>
            <a:r>
              <a:rPr lang="el-GR" sz="1200" smtClean="0"/>
              <a:t>Με το Βασιλικό Διάταγμα του 1957, η κοινότητα Κουκουβάουνες μετονομάστηκε σε κοινότητα Μεταμόρφωσης, ενώ από το 1972 προστέθηκε στους δήμους της Νομαρχίας Αττικής.</a:t>
            </a:r>
          </a:p>
          <a:p>
            <a:pPr marL="0" indent="0" algn="just">
              <a:buNone/>
            </a:pPr>
            <a:r>
              <a:rPr lang="el-GR" sz="1200" smtClean="0"/>
              <a:t>Σιγά σιγά με την πάροδο των χρόνων, από την κτηνοτροφία και τα αμπέλια, τις ταβέρνες και τα εργοστάσια «μεταμορφώθηκε» σε μια αστική περιοχή με τα θετικά και τα αρνητικά στοιχεία που αυτό συνεπάγεται. Την δεκαετία του 1970 η χάραξη της Νέας Εθνικής Οδού Αθηνών-Θεσσαλονίκης αλλά και οι οικιστικές και περιβαλλοντικές μεταβολές που έφερε η ανάπτυξη του Βορειοδυτικού Τομέα της Αθήνας, οδήγησαν στο χαρακτηρισμό της περιοχής ως βιομηχανικής ζώνης (ΒΙΠΕ).  Σταθμό στη ζωή της πόλης αποτέλεσε επίσης και η διάνοιξη της Αττικής Οδού το 2003, για την οποία αποτελεί σημαντικό κόμβο. Συνεπώς δύο σημαντικά συγκοινωνιακά έργα ήταν αυτά που διαμόρφωσαν την σύγχρονη μορφή της πόλης μας, μεταβάλλοντας την καθημερινότητα των κατοίκων της και δημιουργώντας νέα οικιστικά και περιβαλλοντικά δεδομένα.</a:t>
            </a:r>
          </a:p>
          <a:p>
            <a:pPr marL="0" indent="0" algn="just">
              <a:buNone/>
            </a:pPr>
            <a:r>
              <a:rPr lang="el-GR" sz="1200" smtClean="0"/>
              <a:t>Μέσα από την εργασία αυτή θα γίνει μια προσπάθεια να παρουσιαστεί η τοπική ιδιομορφία της Μεταμόρφωσης, κάνοντας μια σύντομη αναφορά στο φυσικό και ανθρωπογενές περιβάλλον, αναδεικνύοντας παράλληλα τις μεταβολές στην οικονομική και εμπορική δραστηριότητα που έχουν συντελεστεί στην πόλη μας τα τελευταία χρόνια. Εικόνες από το «τότε» και το «τώρα», μορφές, γεγονότα  και καταστάσεις που σημάδεψαν τη σύγχρονη κοινωνική, οικονομική και πολιτιστική ζωή της πόλης. Ποια είναι λοιπόν η Μεταμόρφωση του σήμερα; Ποια είναι η θέση της στον πολιτικό, οικονομικό, πολιτιστικό και κοινωνικό χάρτη της πατρίδας μας; Τι άξιο λόγου έχει να προσφέρει στους κατοίκους της, στους περαστικούς, στους επισκέπτες της; Θα της άξιζε μήπως και ένα τραγούδι;</a:t>
            </a:r>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57</a:t>
            </a:fld>
            <a:endParaRPr lang="el-GR"/>
          </a:p>
        </p:txBody>
      </p:sp>
    </p:spTree>
    <p:extLst>
      <p:ext uri="{BB962C8B-B14F-4D97-AF65-F5344CB8AC3E}">
        <p14:creationId xmlns:p14="http://schemas.microsoft.com/office/powerpoint/2010/main" val="73780763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764704"/>
            <a:ext cx="8229600" cy="5361459"/>
          </a:xfrm>
        </p:spPr>
        <p:txBody>
          <a:bodyPr>
            <a:normAutofit fontScale="92500" lnSpcReduction="20000"/>
          </a:bodyPr>
          <a:lstStyle/>
          <a:p>
            <a:pPr marL="0" indent="0">
              <a:buNone/>
            </a:pPr>
            <a:r>
              <a:rPr lang="el-GR" sz="1200" b="1"/>
              <a:t>Ιχνηλατώντας……αποτυπώματα πολιτισμού.</a:t>
            </a:r>
          </a:p>
          <a:p>
            <a:pPr marL="0" indent="0">
              <a:buNone/>
            </a:pPr>
            <a:endParaRPr lang="el-GR" sz="1200"/>
          </a:p>
          <a:p>
            <a:pPr marL="0" indent="0" algn="just">
              <a:buNone/>
            </a:pPr>
            <a:r>
              <a:rPr lang="el-GR" sz="1200"/>
              <a:t>Ονόματα συμμετεχόντων:Αθανασοπούλου Βασιλική, Αναστοπούλου Αρίστη-Μαρίνα, Ανδρουτσοπούλου Δήμητρα, Βαμβακά Αρσινόη-Τσαμπίκα, Βαρώτσου Αθανασία, Βαρώτσου Μαρία, Βασιλακοπούλου Δήμητρα, Βελντέ Παναγιώτα, Βεργή Ασπασία, Γατσή Μαρία, Γκοτσοπούλου Μαρία-Κωνσταντίνα, Ζαφειροπούλου Αγγελική, Ζήρου Ελένη, Κακρή Δήμητρα, Καντούνη Μαρία, Καρατζά Αικατερίνη, Μελίσση Ελένη, Μούτσου Νικολία, Μπεκιάρη Δέσποινα, Μπέλμπα Ρεβέκκα, Σκουτέρης Χαράλαμπος, Χαλικιάς Δημήτρης, Χαλικιά Χαρίκλεια, Χόκια Αναστασία, Χύσα Νεράντζα.</a:t>
            </a:r>
          </a:p>
          <a:p>
            <a:pPr marL="0" indent="0" algn="just">
              <a:buNone/>
            </a:pPr>
            <a:r>
              <a:rPr lang="el-GR" sz="1200"/>
              <a:t>Επιβλέπουσα: Κωνσταντίνα Σακκά-Κυρίτση ΠΕ79.01</a:t>
            </a:r>
          </a:p>
          <a:p>
            <a:pPr marL="0" indent="0" algn="just">
              <a:buNone/>
            </a:pPr>
            <a:r>
              <a:rPr lang="el-GR" sz="1200" smtClean="0"/>
              <a:t>2ο </a:t>
            </a:r>
            <a:r>
              <a:rPr lang="el-GR" sz="1200"/>
              <a:t>Γυμνάσιο Πύργου</a:t>
            </a:r>
          </a:p>
          <a:p>
            <a:pPr marL="0" indent="0" algn="just">
              <a:buNone/>
            </a:pPr>
            <a:endParaRPr lang="el-GR" sz="1200" smtClean="0"/>
          </a:p>
          <a:p>
            <a:pPr marL="0" indent="0" algn="just">
              <a:buNone/>
            </a:pPr>
            <a:r>
              <a:rPr lang="el-GR" sz="1200" smtClean="0"/>
              <a:t>Τα </a:t>
            </a:r>
            <a:r>
              <a:rPr lang="el-GR" sz="1200"/>
              <a:t>τελευταία χρόνια παρατηρείται, εντονότερο από ποτέ, το φαινόμενο υποτίμησης και γενικότερα απαξίωσης της πόλης του Πύργου και της περιφέρειας της Ηλείας με το πρόσχημα ότι δεν διαθέτουν ιδιαίτερη ιστορία ή αποφασιστική συμμετοχή στην ανάπτυξη της τέχνης και των γραμμάτων. Αντιθέτως όμως αυτό αποτελεί μια αυταπάτη, μια φενάκη, η οποία τροφοδοτείται και από την έλλειψη ιστορικών γνώσεων και ενδιαφέροντος των κατοίκων της.</a:t>
            </a:r>
          </a:p>
          <a:p>
            <a:pPr marL="0" indent="0" algn="just">
              <a:buNone/>
            </a:pPr>
            <a:r>
              <a:rPr lang="el-GR" sz="1200"/>
              <a:t>Η περιοχή της σημερινής Ηλείας, από την αρχαία Ήλιδα μέχρι και το εμπόριο της σταφίδας, προνόμιο της περιοχής, από την οικογένεια Χριστόπουλου μέχρι τον Λυκούργο Αγγελόπουλο και από τον Τάκη Δόξα μέχρι τον Διονύση Σιμόπουλο, έχει αποτελέσει κοιτίδα ανάπτυξης για τις τέχνες και τα γράμματα ,αλλά και βασικό σημείο αναφοράς για την οικονομία της Ελλάδας.</a:t>
            </a:r>
          </a:p>
          <a:p>
            <a:pPr marL="0" indent="0" algn="just">
              <a:buNone/>
            </a:pPr>
            <a:r>
              <a:rPr lang="el-GR" sz="1200"/>
              <a:t>Όλα τα παραπάνω μαρτυρούνται με αβρή ηδυπάθεια σε κάθε γωνιά της πόλης του Πύργου. Τα χαρακτηριστικά νεοκλασικά κτίρια δεσπόζουν μαζί με άλλα μνημεία, θυμίζοντάς μας στο παρελθόν και ενώνοντάς μας με την ιστορία μας.</a:t>
            </a:r>
          </a:p>
          <a:p>
            <a:pPr marL="0" indent="0" algn="just">
              <a:buNone/>
            </a:pPr>
            <a:r>
              <a:rPr lang="el-GR" sz="1200"/>
              <a:t>Σήμερα δυστυχώς ελλοχεύει η κατάφορη λησμοσύνη αυτού του λαμπρού παρελθόντος, η οποία ενισχύεται από την ατέλειωτη μεμψιμοιρία για το παρόν και την δικαιολογημένη ανησυχία για το μέλλον. Έτσι , είναι φανερό, πως αξίζει να σταθμιστούν όλοι οι παράγοντες και να γίνουν ενέργειες, ώστε να αντιστραφεί το φαινόμενο.</a:t>
            </a:r>
          </a:p>
          <a:p>
            <a:pPr marL="0" indent="0" algn="just">
              <a:buNone/>
            </a:pPr>
            <a:r>
              <a:rPr lang="el-GR" sz="1200"/>
              <a:t>Σε αυτό ακριβώς στοχεύει και η εργασία μας. Επιδιώκουμε με  αυτή να καταφέρουμε να γνωρίσουμε καλύτερα τον τόπο μας, και να αισθανθούμε ξανά την περηφάνεια να ξεχειλίζει από μέσα μας για την καταγωγή μας.</a:t>
            </a:r>
          </a:p>
          <a:p>
            <a:pPr marL="0" indent="0" algn="just">
              <a:buNone/>
            </a:pPr>
            <a:r>
              <a:rPr lang="el-GR" sz="1200"/>
              <a:t>Ελπίζουμε να αποδείξουμε τον κομβικό ρόλο που κατέχει η περιοχή μας στην ιστορία και τον πολιτισμό και να την τοποθετήσουμε για άλλη μια φορά στο προσκήνιο.</a:t>
            </a:r>
          </a:p>
          <a:p>
            <a:pPr marL="0" indent="0" algn="just">
              <a:buNone/>
            </a:pPr>
            <a:r>
              <a:rPr lang="el-GR" sz="1200"/>
              <a:t>Τέλος επιθυμούμε να αναδείξουμε , όλους αυτούς τους πνευματικούς ανθρώπους , που με το έργο τους έκαναν περήφανη την ιδιαίτερη πατρίδα τους.  </a:t>
            </a:r>
          </a:p>
          <a:p>
            <a:pPr marL="0" indent="0">
              <a:buNone/>
            </a:pPr>
            <a:r>
              <a:rPr lang="el-GR" sz="1200"/>
              <a:t>	</a:t>
            </a:r>
          </a:p>
          <a:p>
            <a:pPr marL="0" indent="0">
              <a:buNone/>
            </a:pPr>
            <a:endParaRPr lang="el-GR" sz="1200"/>
          </a:p>
          <a:p>
            <a:pPr marL="0" indent="0">
              <a:buNone/>
            </a:pPr>
            <a:endParaRPr lang="el-GR" sz="120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58</a:t>
            </a:fld>
            <a:endParaRPr lang="el-GR"/>
          </a:p>
        </p:txBody>
      </p:sp>
    </p:spTree>
    <p:extLst>
      <p:ext uri="{BB962C8B-B14F-4D97-AF65-F5344CB8AC3E}">
        <p14:creationId xmlns:p14="http://schemas.microsoft.com/office/powerpoint/2010/main" val="170764247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980728"/>
            <a:ext cx="8229600" cy="5145435"/>
          </a:xfrm>
        </p:spPr>
        <p:txBody>
          <a:bodyPr>
            <a:normAutofit fontScale="92500" lnSpcReduction="10000"/>
          </a:bodyPr>
          <a:lstStyle/>
          <a:p>
            <a:pPr marL="0" indent="0">
              <a:buNone/>
            </a:pPr>
            <a:r>
              <a:rPr lang="el-GR" sz="1200" b="1" smtClean="0"/>
              <a:t>Το έργο του Σαλαμίνιου Δημητρίου Μπόγρη</a:t>
            </a:r>
          </a:p>
          <a:p>
            <a:pPr marL="0" indent="0">
              <a:buNone/>
            </a:pPr>
            <a:endParaRPr lang="el-GR" sz="1200" b="1" smtClean="0"/>
          </a:p>
          <a:p>
            <a:pPr marL="0" indent="0">
              <a:buNone/>
            </a:pPr>
            <a:r>
              <a:rPr lang="el-GR" sz="1200" smtClean="0"/>
              <a:t>Βακρά-Αθηνιώτου Ευγενία, Βιλλιώτης Ηλίας, Βιλλιώτης Κωνσταντίνος, Δουμένη Όλγα-Ευαγγελία, Δρακωτός Γεώργιος, Ηλιοπούλου Βασιλική, Μπαρμπάτη  Ευθυμία, Μωραΐτη Νεφέλη, Πανταζοπούλου Ασπασία, Πούτου Σοφία, Τεμπέλη Αθηνά, Φασουλής Ταξιάρχης.</a:t>
            </a:r>
          </a:p>
          <a:p>
            <a:pPr marL="0" indent="0">
              <a:buNone/>
            </a:pPr>
            <a:r>
              <a:rPr lang="el-GR" sz="1200" smtClean="0"/>
              <a:t>Επιβλέπουσα: Ρίζου Μαρία ΠΕ02</a:t>
            </a:r>
          </a:p>
          <a:p>
            <a:pPr marL="0" indent="0">
              <a:buNone/>
            </a:pPr>
            <a:r>
              <a:rPr lang="el-GR" sz="1200" smtClean="0"/>
              <a:t>2ο Γυμνάσιο Σαλαμίνας</a:t>
            </a:r>
          </a:p>
          <a:p>
            <a:pPr marL="0" indent="0">
              <a:buNone/>
            </a:pPr>
            <a:endParaRPr lang="el-GR" sz="1200" smtClean="0"/>
          </a:p>
          <a:p>
            <a:pPr marL="0" indent="0">
              <a:buNone/>
            </a:pPr>
            <a:endParaRPr lang="el-GR" sz="1200" smtClean="0"/>
          </a:p>
          <a:p>
            <a:pPr marL="0" indent="0">
              <a:buNone/>
            </a:pPr>
            <a:endParaRPr lang="el-GR" sz="1200" smtClean="0"/>
          </a:p>
          <a:p>
            <a:pPr marL="0" indent="0" algn="just">
              <a:buNone/>
            </a:pPr>
            <a:r>
              <a:rPr lang="el-GR" sz="1200" smtClean="0"/>
              <a:t>Η εργασία μας εντάσσεται στην ενότητα: «συνδεδεμένοι με τον τόπο λογοτέχνες» και αφορά τη ζωή και το έργο του Σαλαμίνιου λογοτέχνη Δημήτριου Μπόγρη. Με καταγωγή από τη Σαλαμίνα ο Δ. Μπόγρης γεννήθηκε στη Αθήνα το 1890.Μετά την ολοκλήρωση των σπουδών του, διορίστηκε υπάλληλος σε υπουργείο , ωστόσο σύντομα στράφηκε επαγγελματικά  στη συγγραφή και τη δημοσιογραφία. Στον χώρο της λογοτεχνίας είναι γνωστός για τα θεατρικά του έργα. Πρωτοεμφανίστηκε το 1921και τα έργα του ανέβηκαν στις καλύτερες θεατρικές σκηνές, σκηνοθετήθηκαν από τους καλύτερους του είδους και ερμηνεύτηκαν από κορυφαίους ηθοποιούς. Σήμερα εξακολουθούν να παίζονται έργα του από διάφορους θιάσους, ως εξαιρετικά και διαχρονικά ηθογραφικά έργα τέχνης. Το έργο του χαρακτηρίζει η ηθογραφία, η σάτιρα και η ποιητική διάθεση και εκφράζεται με απλή και μεστή γλώσσα.</a:t>
            </a:r>
          </a:p>
          <a:p>
            <a:pPr marL="0" indent="0" algn="just">
              <a:buNone/>
            </a:pPr>
            <a:r>
              <a:rPr lang="el-GR" sz="1200" smtClean="0"/>
              <a:t>Τα έργα του Δ. Μπόγρη με τα οποία θα ασχοληθούμε στην εργασία μας είναι: «Τα αρραβωνιάσματα» και η «Δράκαινα». Το έργο του «Τα αρραβωνιάσματα» τιμήθηκε με το Κοτοπούλειο και Αβερώφειο  βραβείο και καθιερώθηκε στον χώρο του νεοελληνικού ρεπερτορίου με την παράσταση  του στο Εθνικό Θέατρο. Πρόκειται για ένα έργο μελοδραματικό, πιστά κουλουριώτικο, γιατί όλοι οι ήρωες του ζούνε και κινούνται μέσα στο περιβάλλον του νησιού. Η «Δράκαινα» ένα εξίσου σημαντικό έργο, μας οδηγεί μέσα στους σκοτεινούς λαβύρινθους της ανθρώπινης ψυχής με απλότητα, κατανόηση και στο τέλος του έργου τίποτα δεν είναι πια σκοτεινό ή δύσβατο, όλα εξημερωμένα και επανέρχονται στη φυσική ισορροπία της επικοινωνίας και της συγγνώμης. Τέλος, θα δραματοποιήσουμε μία σκηνή από το έργο του «Καινούργια ζωή» μια κωμωδία σε τέσσερις πράξεις.</a:t>
            </a:r>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59</a:t>
            </a:fld>
            <a:endParaRPr lang="el-GR"/>
          </a:p>
        </p:txBody>
      </p:sp>
    </p:spTree>
    <p:extLst>
      <p:ext uri="{BB962C8B-B14F-4D97-AF65-F5344CB8AC3E}">
        <p14:creationId xmlns:p14="http://schemas.microsoft.com/office/powerpoint/2010/main" val="288721773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908720"/>
            <a:ext cx="8229600" cy="5217443"/>
          </a:xfrm>
        </p:spPr>
        <p:txBody>
          <a:bodyPr>
            <a:normAutofit lnSpcReduction="10000"/>
          </a:bodyPr>
          <a:lstStyle/>
          <a:p>
            <a:pPr marL="0" indent="0">
              <a:buNone/>
            </a:pPr>
            <a:r>
              <a:rPr lang="el-GR" sz="1200" b="1" smtClean="0"/>
              <a:t>Τοπικά Προϊόντα της Ρόδου: Μελεκούνι &amp; Κοριαντολίνο</a:t>
            </a:r>
          </a:p>
          <a:p>
            <a:pPr marL="0" indent="0">
              <a:buNone/>
            </a:pPr>
            <a:r>
              <a:rPr lang="el-GR" sz="1200" smtClean="0"/>
              <a:t>                        </a:t>
            </a:r>
          </a:p>
          <a:p>
            <a:pPr marL="0" indent="0">
              <a:buNone/>
            </a:pPr>
            <a:r>
              <a:rPr lang="el-GR" sz="1200" smtClean="0"/>
              <a:t>Καριοφυλλάκης Θάνος, Κόγιας Μάρκος, Ματζιάρη Χρυσούλα</a:t>
            </a:r>
          </a:p>
          <a:p>
            <a:pPr marL="0" indent="0">
              <a:buNone/>
            </a:pPr>
            <a:r>
              <a:rPr lang="el-GR" sz="1200" smtClean="0"/>
              <a:t>Επιβλέποντες: Καλαμίδα Φωτεινή ΠΕ06, Μαζή Βασιλική ΠΕ07, Τσαμπανάκης Κώστας ΠΕ11</a:t>
            </a:r>
          </a:p>
          <a:p>
            <a:pPr marL="0" indent="0">
              <a:buNone/>
            </a:pPr>
            <a:r>
              <a:rPr lang="el-GR" sz="1200" smtClean="0"/>
              <a:t> 2ο Πειραματικό Γυμνάσιο Ρόδου</a:t>
            </a:r>
          </a:p>
          <a:p>
            <a:pPr marL="0" indent="0">
              <a:buNone/>
            </a:pPr>
            <a:endParaRPr lang="el-GR" sz="1200" smtClean="0"/>
          </a:p>
          <a:p>
            <a:pPr marL="0" indent="0" algn="just">
              <a:buNone/>
            </a:pPr>
            <a:r>
              <a:rPr lang="el-GR" sz="1200" smtClean="0"/>
              <a:t>Σκοπός της εργασίας είναι η παρουσίαση δύο τοπικών προϊόντων της Ρόδου. Πρόκειται για το μελεκούνι και το κοριαντολίνο. Το μελεκούνι αποτελεί ένα υγιεινό γλύκισμα το οποίο ξεχωρίζει για την υπέροχη γεύση και την υψηλή διατροφική του αξία. Σύμφωνα με την παράδοση, το μελεκούνι προσφέρεται στους καλεσμένους ως κέρασμα στους γάμους και τα βαφτίσια στην εκκλησία. Η ονομασία του έχει ρίζες στην Αρχαία Ελλάδα. Αποτελείται από 2 συνθετικά, μέλε και κούνι, από το μέλι και το κουνί (κούνα-ες) όπως λέμε τους σπόρους στη Ρόδο. Για την παρασκευή του χρησιμοποιούνται τα δύο βασικά συστατικά, μυρωδάτο θυμαρίσιο μέλι που παράγεται από τα νησιά της Δωδεκανήσου και φυσικό σουσάμι, ενώ προστίθενται, ακόμη, ολόκληρα αμύγδαλα, ξυσμένο πορτοκάλι – περγαμόντο και διάφορα μπαχαρικά ανάλογα με την περιοχή. Το μελεκούνι κόβεται σε σχήμα ρόμβου, είναι μαλακό και ελευθερώνει όλα τα αρώματά του τη στιγμή που το γεύεσαι. Η γεύση του είναι εντελώς διαφορετική από τα κοινά παστέλια και αυτό οφείλεται στα συστατικά του και στον τρόπο παρασκευής του. Το κοριαντολίνο είναι ένα τοπικό παραδοσιακό ποτό της Ρόδου. Λέγεται ότι το έφτιαχναν Φραγκισκανοί μοναχοί στο μοναστήρι της Φιλερήμου της Ρόδου και το χρησιμοποιούσαν ως χωνευτικό. Για την παρασκευή του γίνεται μίξη ούζου, ζάχαρης και ενός κλαδιού Κόλιανδρου. Το δυνατό άρωμα που έχει το οφείλει στο κλαδί που έχει μέσα στο μπουκάλι, το οποίο είναι περιτριγυρισμένο από ζάχαρη και δημιουργεί ένα μοναδικό θέαμα μέσα στο μπουκάλι. Το κοριαντολίνο θεωρείται αρκετά δυνατό σαν ποτό με την περιεκτικότητα του αλκοόλ να κυμαίνεται ανάμεσα στους 33 με 38 βαθμούς, έχει ιδιαίτερη γεύση και καταναλώνεται αραιωμένο με νερό. Για την συλλογή του υλικού της εργασίας συνεργάστηκαν δύο μαθητές της Β΄Γυμνασίου και μία μαθήτρια της Γ’ Γυμνασίου οι οποίοι ανέλαβαν να συγκεντρώσουν πληροφορίες αλλά και φωτογραφικό υλικό για τα τοπικά προϊόντα της Ρόδου, το μελεκούνι και το κοριαντολίνο.</a:t>
            </a:r>
          </a:p>
          <a:p>
            <a:pPr marL="0" indent="0" algn="just">
              <a:buNone/>
            </a:pPr>
            <a:endParaRPr lang="el-GR" sz="1200" smtClean="0"/>
          </a:p>
          <a:p>
            <a:pPr marL="0" indent="0" algn="just">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60</a:t>
            </a:fld>
            <a:endParaRPr lang="el-GR"/>
          </a:p>
        </p:txBody>
      </p:sp>
    </p:spTree>
    <p:extLst>
      <p:ext uri="{BB962C8B-B14F-4D97-AF65-F5344CB8AC3E}">
        <p14:creationId xmlns:p14="http://schemas.microsoft.com/office/powerpoint/2010/main" val="171030163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836712"/>
            <a:ext cx="8229600" cy="5289451"/>
          </a:xfrm>
        </p:spPr>
        <p:txBody>
          <a:bodyPr>
            <a:normAutofit lnSpcReduction="10000"/>
          </a:bodyPr>
          <a:lstStyle/>
          <a:p>
            <a:pPr marL="0" indent="0">
              <a:buNone/>
            </a:pPr>
            <a:r>
              <a:rPr lang="el-GR" sz="1200" b="1" smtClean="0"/>
              <a:t>Το χωριό Έμπωνας της Ρόδου: Παραγωγή προϊόντων και παραδοσιακές φορεσιές</a:t>
            </a:r>
          </a:p>
          <a:p>
            <a:pPr marL="0" indent="0">
              <a:buNone/>
            </a:pPr>
            <a:r>
              <a:rPr lang="el-GR" sz="1200" smtClean="0"/>
              <a:t>                        </a:t>
            </a:r>
          </a:p>
          <a:p>
            <a:pPr marL="0" indent="0">
              <a:buNone/>
            </a:pPr>
            <a:r>
              <a:rPr lang="el-GR" sz="1200" smtClean="0"/>
              <a:t>Νικολίτσης Ρένος, Ντεληγιώργη Δέσποινα</a:t>
            </a:r>
          </a:p>
          <a:p>
            <a:pPr marL="0" indent="0">
              <a:buNone/>
            </a:pPr>
            <a:r>
              <a:rPr lang="el-GR" sz="1200" smtClean="0"/>
              <a:t>Επιβλέπουσες: Καλαμίδα Φωτεινή ΠΕ06, Μάκαρη Άννα ΠΕ05, Μούρα Χριστίνα ΠΕ02 </a:t>
            </a:r>
          </a:p>
          <a:p>
            <a:pPr marL="0" indent="0">
              <a:buNone/>
            </a:pPr>
            <a:r>
              <a:rPr lang="el-GR" sz="1200" smtClean="0"/>
              <a:t>2ο Πειραματικό Γυμνάσιο Ρόδου</a:t>
            </a:r>
          </a:p>
          <a:p>
            <a:pPr marL="0" indent="0">
              <a:buNone/>
            </a:pPr>
            <a:endParaRPr lang="el-GR" sz="1200" smtClean="0"/>
          </a:p>
          <a:p>
            <a:pPr marL="0" indent="0" algn="just">
              <a:buNone/>
            </a:pPr>
            <a:r>
              <a:rPr lang="el-GR" sz="1200" smtClean="0"/>
              <a:t>Η εργασία έχει σκοπό την παρουσίαση του χωριού Έμπωνα της Ρόδου, με έμφαση στην παραγωγή προϊόντων και στις παραδοσιακές φορεσιές. Το χωριό Έμπωνας είναι ένα ημιορεινό μικρό χωριό περίπου 52 χιλιόμετρα νοτιοδυτικά της Ρόδου σε υψόμετρο 430 μέτρων. Χαρακτηρίζεται από γραφική ομορφιά κι αποτελεί μια από τις πιο δημοφιλείς επιλογές για μια βόλτα στην ενδοχώρα του νησιού, αφού καταφέρνει να συνδυάζει λαογραφία, όμορφο φυσικό τοπίο, φιλόξενους ανθρώπους και εξαιρετικά νόστιμο φαγητό. Πρόκειται για ένα γαστρονομικό προορισμό γνωστό σε ντόπιους και ξένους γι’ αυτό και προσελκύει επισκέπτες καθ’ όλη τη διάρκεια του χρόνου. Επιπλέον, στον Έμπωνα υπάρχει εκτεταμένη καλλιέργεια αμπελιών και, συγκεκριμένα, την περίοδο του θέρους οι δρόμοι είναι γεμάτοι καλάθια με σταφύλια ενώ στις αυλές των σπιτιών είναι απλωμένες σταφίδες που ξεραίνονται κάτω από τον ήλιο. Στην περιοχή υπάρχουν παραδοσιακά οινοποιεία τα οποία ανήκουν σε ντόπιους παραγωγούς και παράγονται τοπικές ποικιλίες διαφόρων κρασιών εκλεκτής ποιότητας και, φυσικά, η σούμα, ένα τοπικό δυνατό αλκοολούχο ποτό σαν την ρακί. Ακόμη, στον Εμπωνα θα συναντήσουμε πληθώρα παραδοσιακών και λαογραφικών στοιχείων. Στο χωριό θα βρούμε μικρά γραφικά δρομάκια και παραδοσιακά σπίτια με ιδιαίτερη διακόσμηση όπου το χειμώνα κυριαρχούν πολύχρωμες χειροποίητες, συχνά από τις ίδιες τις νοικοκυρές, παραδοσιακές φλοκάτες. Μια επίσκεψη στο Λαογραφικό Μουσείο θα αποκαλύψει πολλούς ντόπιους θησαυρούς, όπως η περίφημη τοπική γιορτινή γυναικεία φορεσιά που αποτελείται από άσπρο πουκάμισο, αμάνικο πολύπτυχο φουστάνι, κόκκινο ζωνάρι, μαντήλι και μπότες. Σημαντική θέση στη ζωή των κατοίκων του χωριού έχει η μουσική και ο χορός. Υπάρχουν αρκετές χορευτικές ομάδες που κάνουν έντονη την παρουσία τους στις διάφορες τοπικές γιορτές και εκδηλώσεις που διοργανώνονται κυρίως προς το τέλος του καλοκαιριού. Για την συλλογή του υλικού της εργασίας συνεργάστηκαν δύο μαθητές της Γ’ Γυμνασίου οι οποίοι ανέλαβαν από κοινού να συγκεντρώσουν πληροφορίες αλλά και φωτογραφικό υλικό για το χωριό Έμπωνας της Ρόδου.</a:t>
            </a:r>
          </a:p>
          <a:p>
            <a:pPr marL="0" indent="0" algn="just">
              <a:buNone/>
            </a:pPr>
            <a:endParaRPr lang="el-GR" sz="1200" smtClean="0"/>
          </a:p>
          <a:p>
            <a:pPr marL="0" indent="0" algn="just">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61</a:t>
            </a:fld>
            <a:endParaRPr lang="el-GR"/>
          </a:p>
        </p:txBody>
      </p:sp>
    </p:spTree>
    <p:extLst>
      <p:ext uri="{BB962C8B-B14F-4D97-AF65-F5344CB8AC3E}">
        <p14:creationId xmlns:p14="http://schemas.microsoft.com/office/powerpoint/2010/main" val="175868394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764704"/>
            <a:ext cx="8229600" cy="5361459"/>
          </a:xfrm>
        </p:spPr>
        <p:txBody>
          <a:bodyPr>
            <a:normAutofit lnSpcReduction="10000"/>
          </a:bodyPr>
          <a:lstStyle/>
          <a:p>
            <a:pPr marL="0" indent="0">
              <a:buNone/>
            </a:pPr>
            <a:r>
              <a:rPr lang="el-GR" sz="1200" b="1" smtClean="0"/>
              <a:t>Σύμβολα του νησιού της Ρόδου: Κολοσσός &amp; Ελάφι Dama Dama</a:t>
            </a:r>
          </a:p>
          <a:p>
            <a:pPr marL="0" indent="0">
              <a:buNone/>
            </a:pPr>
            <a:r>
              <a:rPr lang="el-GR" sz="1200" smtClean="0"/>
              <a:t>                      </a:t>
            </a:r>
          </a:p>
          <a:p>
            <a:pPr marL="0" indent="0">
              <a:buNone/>
            </a:pPr>
            <a:r>
              <a:rPr lang="el-GR" sz="1200" smtClean="0"/>
              <a:t>Αλεξανδρόπουλος Νικόλας, Κουμή Αγγελική</a:t>
            </a:r>
          </a:p>
          <a:p>
            <a:pPr marL="0" indent="0">
              <a:buNone/>
            </a:pPr>
            <a:r>
              <a:rPr lang="el-GR" sz="1200" smtClean="0"/>
              <a:t>Επιβλέπουσες: Καλαμίδα Φωτεινή ΠΕ06, Μάκαρη Άννα ΠΕ05</a:t>
            </a:r>
          </a:p>
          <a:p>
            <a:pPr marL="0" indent="0">
              <a:buNone/>
            </a:pPr>
            <a:r>
              <a:rPr lang="el-GR" sz="1200" smtClean="0"/>
              <a:t>2ο Πειραματικό Γυμνάσιο Ρόδου</a:t>
            </a:r>
          </a:p>
          <a:p>
            <a:pPr marL="0" indent="0">
              <a:buNone/>
            </a:pPr>
            <a:endParaRPr lang="el-GR" sz="1200" smtClean="0"/>
          </a:p>
          <a:p>
            <a:pPr marL="0" indent="0" algn="just">
              <a:buNone/>
            </a:pPr>
            <a:r>
              <a:rPr lang="el-GR" sz="1200" smtClean="0"/>
              <a:t>Σκοπός της εργασίας είναι η παρουσίαση δύο συμβόλων της Ρόδου, τα οποία είναι ο Κολοσσός και το Ελάφι Dama Dama. Ο Κολοσσός της Ρόδου αποτελεί ένα από τα επτά θαύματα του Αρχαίου Κόσμου. Ήταν ένα γιγάντιο άγαλμα με ύψος περίπου 34 μέτρα. Το σχεδίασε ο Αρχιτέκτονας Χάρης ο Λίνδιος κατά τα τέλη του 4ου π.Χ. έπειτα από μια μεγάλη νίκη των Ρόδιων εναντίον του μακεδονικού στρατού προς τιμή του θεού Ήλιου, ο οποίος προστάτευε τους Ρόδιους. Χρειάστηκαν 12 ολόκληρα χρόνια για την ολοκλήρωσή του ενώ κατασκευάστηκε με το μπρούντζο που συγκεντρώθηκε από τον οπλισμό του ηττημένου μακεδονικού στρατού. Στο κεφάλι του υπήρχε το στέμμα του θεού Ήλιου. Από ιστορικά δεδομένα προκύπτει ότι ο Κολοσσός βρισκόταν πιθανότατα στο κέντρο της πόλης και κοιτούσε προς τη θάλασσα και το λιμάνι παρόλο που πολλοί άνθρωποι πίστευαν για αιώνες ότι το άγαλμα βρισκόταν στην είσοδο του λιμανιού της Ρόδου. Δυστυχώς, το τεράστιο άγαλμα διατηρήθηκε περίπου 56 χρόνια και διαλύθηκε σε κομμάτια λόγω σεισμού που έπληξε το νησί το 226 π.Χ. Αυτό το μοναδικό μνημείο αρχαίας τέχνης θα αποτελεί για πάντα μια ιδιοφυή κατασκευή. Το ελάφι Dama Dama ή Πλατώνι της Ρόδου αποτελεί ένα από τα λίγα είδη ελαφιών της Ευρώπης που έχουν διασωθεί μέχρι σήμερα.  Υπάρχουν διάφορες  λαϊκές ιστορίες που αναφέρονται στην προέλευση και στην παρουσία του ελαφιού στο νησί. Σε αρχαία κείμενα η Ρόδος αναφέρεται και σαν «Ελαφούσα» λόγω του μεγάλου αριθμού ελαφιών στο νησί. Το ελάφι ανήκει στην οικογένεια των ελαφιδών και είναι μετρίου μεγέθους. Η ομορφιά του οφείλεται κυρίως στην τέλεια αναλογία του σώματός του αλλά και στον πανέμορφο χρωματισμό του. Χαρακτηριστικές είναι οι άσπρες βούλες που είναι διάσπαρτες κυρίως στο πάνω μέρος του σώματός του και χρησιμεύουν κυρίως για το καμουφλάζ του. Δύο αγάλματα ελαφιών, ένα αρσενικό και ένα θηλυκό, βρίσκονται τοποθετημένα πάνω σε κίονες και στολίζουν τις δύο πλευρές της εισόδου του παλιού λιμανιού της πόλης, στην θέση όπου για αιώνες οι άνθρωποι πίστευαν ότι βρίσκεται ο Κολοσσός. Για την συλλογή του υλικού της εργασίας συνεργάστηκαν ένας μαθητής της Β΄Γυμνασίου και μία μαθήτρια της Γ’ Γυμνασίου οι οποίοι ανέλαβαν να συγκεντρώσουν πληροφορίες αλλά και φωτογραφικό υλικό για τον Κολοσσό και το Ελάφι Dama Dama.</a:t>
            </a:r>
          </a:p>
          <a:p>
            <a:pPr marL="0" indent="0">
              <a:buNone/>
            </a:pPr>
            <a:endParaRPr lang="el-GR" sz="1200" smtClean="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62</a:t>
            </a:fld>
            <a:endParaRPr lang="el-GR"/>
          </a:p>
        </p:txBody>
      </p:sp>
    </p:spTree>
    <p:extLst>
      <p:ext uri="{BB962C8B-B14F-4D97-AF65-F5344CB8AC3E}">
        <p14:creationId xmlns:p14="http://schemas.microsoft.com/office/powerpoint/2010/main" val="371874079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980728"/>
            <a:ext cx="8229600" cy="5145435"/>
          </a:xfrm>
        </p:spPr>
        <p:txBody>
          <a:bodyPr>
            <a:normAutofit/>
          </a:bodyPr>
          <a:lstStyle/>
          <a:p>
            <a:pPr marL="0" indent="0">
              <a:buNone/>
            </a:pPr>
            <a:r>
              <a:rPr lang="el-GR" sz="1200" b="1" smtClean="0"/>
              <a:t>Στα σοκάκια της Παλιάς Πόλης της Ρόδου (αφήγηση) ...</a:t>
            </a:r>
          </a:p>
          <a:p>
            <a:pPr marL="0" indent="0">
              <a:buNone/>
            </a:pPr>
            <a:r>
              <a:rPr lang="el-GR" sz="1200" b="1" smtClean="0"/>
              <a:t>                        </a:t>
            </a:r>
          </a:p>
          <a:p>
            <a:pPr marL="0" indent="0">
              <a:buNone/>
            </a:pPr>
            <a:r>
              <a:rPr lang="el-GR" sz="1200" smtClean="0"/>
              <a:t>Γκαντουλούδη Ιωάννα</a:t>
            </a:r>
          </a:p>
          <a:p>
            <a:pPr marL="0" indent="0">
              <a:buNone/>
            </a:pPr>
            <a:r>
              <a:rPr lang="el-GR" sz="1200" smtClean="0"/>
              <a:t>Επιβλέπουσες: Καλαμίδα Φωτεινή ΠΕ06, Ρούσου Σοφία ΠΕ02, Μάκαρη Άννα ΠΕ05, Τσάπου Αθανασία ΠΕ02, Αγκόλη Ρενάτα ΠΕ06 </a:t>
            </a:r>
          </a:p>
          <a:p>
            <a:pPr marL="0" indent="0">
              <a:buNone/>
            </a:pPr>
            <a:r>
              <a:rPr lang="el-GR" sz="1200" smtClean="0"/>
              <a:t>2ο Πειραματικό Γυμνάσιο Ρόδου</a:t>
            </a:r>
          </a:p>
          <a:p>
            <a:pPr marL="0" indent="0">
              <a:buNone/>
            </a:pPr>
            <a:endParaRPr lang="el-GR" sz="1200" smtClean="0"/>
          </a:p>
          <a:p>
            <a:pPr marL="0" indent="0" algn="just">
              <a:buNone/>
            </a:pPr>
            <a:r>
              <a:rPr lang="el-GR" sz="1200" smtClean="0"/>
              <a:t>Η παρούσα εργασία έχει ως κεντρικό της θέμα την Μεσαιωνική Πόλη της Ρόδου. Πιο συγκεκριμένα, μέσα από τρεις ολιγόλεπτες αφηγήσεις ξεδιπλώνονται αναμνήσεις τριών ανθρώπων σχετικά με την ζωή τους στην Παλιά Πόλη της Ρόδου. Η Μεσαιωνική Πόλη της Ρόδου ανακηρύχθηκε μνημείο παγκόσμιας πολιτιστικής κληρονομιάς της UNESCO από το 1988. Αποτελεί το σημαντικότερο αξιοθέατο της Ρόδου και πόλο έλξης για επισκέπτες από όλο τον κόσμο καθόλη την διάρκεια του χρόνου. Η πολυσύνθετη αρχιτεκτονική της, τα στενά της δρομάκια, τα πέτρινα καλντερίμια, οι γοτθικοί πύργοι, τα μικρά γραφικά σπίτια, τα επιβλητικά ιπποτικά κτίρια, το κάστρο των Ιπποτών, η αγορά και τα πολυάριθμα τουριστικά μαγαζάκια, οι δέκα πύλες εισόδου στην Πόλη, οι μεσαιωνικές εκκλησίες και τα τζαμιά είναι κάποια από τα μοναδικά κι εντυπωσιακά της στοιχεία. Οι τρεις αφηγητές είναι μέλη της ίδιας οικογένειας και κλήθηκαν να ανακαλέσουν στην μνήμη τους την ζωή τους μέσα στην Μεσαιωνική Πόλη ξεκινώντας από τα παλαιότερα χρόνια. Στις αφηγήσεις είναι έντονο το συναίσθημα της νοσταλγίας για διάφορα παλιά συμβάντα από την ζωή τους καθώς η Ρόδος, σύμφωνα με τους ομιλητές, ήταν αρκετά διαφορετική τότε από ότι είναι σήμερα. Οι δύο εκ των ομιλητών έχουν γεννηθεί και μεγαλώσει στην Μεσαιωνική Πόλη της Ρόδου ενώ ο τρίτος ομιλητής ήρθε στο νησί σε νεαρή ηλικία ως εσωτερικός μετανάστης λόγω της δουλειάς του και παρέμεινε έως και σήμερα. Για την επικοινωνία με τους αφηγητές αλλά και την συλλογή του αφηγηματικού υλικού της εργασίας σχετικά με την ζωή στην Μεσαιωνική Πόλη της Ρόδου εργάστηκε μία μαθήτρια της Α’ Γυμνασίου η οποία ανήκει στον οικογενειακό κύκλο των αφηγητών.</a:t>
            </a:r>
          </a:p>
          <a:p>
            <a:pPr marL="0" indent="0" algn="just">
              <a:buNone/>
            </a:pPr>
            <a:endParaRPr lang="el-GR" sz="1200" smtClean="0"/>
          </a:p>
          <a:p>
            <a:pPr marL="0" indent="0" algn="just">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63</a:t>
            </a:fld>
            <a:endParaRPr lang="el-GR"/>
          </a:p>
        </p:txBody>
      </p:sp>
    </p:spTree>
    <p:extLst>
      <p:ext uri="{BB962C8B-B14F-4D97-AF65-F5344CB8AC3E}">
        <p14:creationId xmlns:p14="http://schemas.microsoft.com/office/powerpoint/2010/main" val="184572156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539552" y="1052736"/>
            <a:ext cx="8229600" cy="5145435"/>
          </a:xfrm>
        </p:spPr>
        <p:txBody>
          <a:bodyPr>
            <a:normAutofit/>
          </a:bodyPr>
          <a:lstStyle/>
          <a:p>
            <a:pPr marL="0" indent="0">
              <a:buNone/>
            </a:pPr>
            <a:r>
              <a:rPr lang="el-GR" sz="1200" b="1" smtClean="0"/>
              <a:t>Περιήγηση στον Λαϊκό Πολιτισμό της Σαλαμίνας</a:t>
            </a:r>
          </a:p>
          <a:p>
            <a:pPr marL="0" indent="0">
              <a:buNone/>
            </a:pPr>
            <a:endParaRPr lang="el-GR" sz="1200" b="1" smtClean="0"/>
          </a:p>
          <a:p>
            <a:pPr marL="0" indent="0">
              <a:buNone/>
            </a:pPr>
            <a:r>
              <a:rPr lang="el-GR" sz="1200" smtClean="0"/>
              <a:t>Αλαΐσκας Ιωάννης, Γαλαντή Ευαγγελία, Γαλαντής Γεώργιος, Δουμένη Αθηνά, Γκούργκουλα Ειρήνη, Εγγλεζόπουλος Παναγιώτης, Ζαγκώτση Ξανθή, Καλογιαννάκη Καλλιόπη, Κατσούρης Νικόλαος, Κοντογιάννης Σπυρίδων,  Κοκκίνου Μαριάννα, Κωνσταντάρα Ευφροσύνη, Λεμπέση Ελένη, Μαγιάτης Ευάγγελος, Μακρής Ιωάννης, Παναγοπούλου Άννα, Στόγια Βασίλ, Συμεωνίδης Συμεών, Συμεωνίδου Χριστίνα,  Σύρρης Ιουλία,  Χατζής Αναστάσιος</a:t>
            </a:r>
          </a:p>
          <a:p>
            <a:pPr marL="0" indent="0">
              <a:buNone/>
            </a:pPr>
            <a:r>
              <a:rPr lang="el-GR" sz="1200" smtClean="0"/>
              <a:t>Επιβλέπουσες: Κατερίνα Παπασωτηρίου (ΠΕ02), Μαρία Βιλλιώτη (ΠΕ86), Κατερίνα Περδικούρη (ΠΕ86)</a:t>
            </a:r>
          </a:p>
          <a:p>
            <a:pPr marL="0" indent="0">
              <a:buNone/>
            </a:pPr>
            <a:r>
              <a:rPr lang="el-GR" sz="1200" smtClean="0"/>
              <a:t>3ο Γυμνάσιο Σαλαμίνας</a:t>
            </a:r>
          </a:p>
          <a:p>
            <a:pPr marL="0" indent="0">
              <a:buNone/>
            </a:pPr>
            <a:endParaRPr lang="el-GR" sz="1200" smtClean="0"/>
          </a:p>
          <a:p>
            <a:pPr marL="0" indent="0" algn="just">
              <a:buNone/>
            </a:pPr>
            <a:r>
              <a:rPr lang="el-GR" sz="1200" smtClean="0"/>
              <a:t>Με αφορμή τη συμπλήρωση 20 ετών από την υιοθέτηση της Σύμβασης για τη διαφύλαξη της Άυλης Πολιτιστικής Κληρονομιάς (UNESCO 2023), οι μαθητές του 3ου Γυμνασίου Σαλαμίνας περιηγούνται σε εθιμικές πρακτικές του τόπου τους. Αξιοποιώντας σύγχρονες εκπαιδευτικές μεθόδους και πρακτικές, όπως είναι η βιωματικότητα, η ομαδοσυνεργατική διδασκαλία, η διερευνητική-ανακαλυπτική μάθηση, μελετούν κάποιες σημαντικές τελετουργίες και εορταστικές εκδηλώσεις της Σαλαμίνας, που συνδέονται α) με τον κύκλο της ανθρώπινης ζωής -τη γέννηση, τον γάμο και τον θάνατο- και β) με τον κύκλο του έτους. Ειδικότερα, ακολουθώντας ποιοτικές μεθόδους έρευνας- όπως είναι η διενέργεια συνεντεύξεων, η παρατήρηση, η επιτόπια επίσκεψη σε Μουσεία και η αλληλεπίδραση με το εκθεσιακό υλικό - κάνουν ένα ταξίδι στην τοπική παράδοση με  σταθμούς ένα σημαντικό έθιμο από κάθε μία κατηγορία. Στο πλαίσιο αυτό, από τα έθιμα που συνδέονται με τον κύκλο της ανθρώπινης ζωής μελετούν: α)  για την κατηγορία της γέννησης, το έθιμο της ευχής, όταν σαραντίσει το βρέφος, β) από τα έθιμα του γάμου, την κουλούρα του γαμπρού και την παραδοσιακή νυφική στολή της Σαλαμίνας και γ) από τα έθιμα που αφορούν τον θάνατο, το έθιμο του "παππού". Από τις εθιμικές πρακτικές που συνδέονται με τον κύκλο του έτους, δηλαδή με τις ασχολίες των ανθρώπων και με τις θρησκευτικές γιορτές, παρουσιάζουν το έθιμο "Σιρ Μελέτης".</a:t>
            </a:r>
          </a:p>
          <a:p>
            <a:pPr marL="0" indent="0" algn="just">
              <a:buNone/>
            </a:pPr>
            <a:endParaRPr lang="el-GR" sz="1200" smtClean="0"/>
          </a:p>
          <a:p>
            <a:pPr marL="0" indent="0" algn="just">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64</a:t>
            </a:fld>
            <a:endParaRPr lang="el-GR"/>
          </a:p>
        </p:txBody>
      </p:sp>
    </p:spTree>
    <p:extLst>
      <p:ext uri="{BB962C8B-B14F-4D97-AF65-F5344CB8AC3E}">
        <p14:creationId xmlns:p14="http://schemas.microsoft.com/office/powerpoint/2010/main" val="406771873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836712"/>
            <a:ext cx="8229600" cy="5289451"/>
          </a:xfrm>
        </p:spPr>
        <p:txBody>
          <a:bodyPr>
            <a:normAutofit fontScale="92500" lnSpcReduction="20000"/>
          </a:bodyPr>
          <a:lstStyle/>
          <a:p>
            <a:pPr marL="0" indent="0">
              <a:buNone/>
            </a:pPr>
            <a:r>
              <a:rPr lang="el-GR" sz="1200" smtClean="0"/>
              <a:t>«</a:t>
            </a:r>
            <a:r>
              <a:rPr lang="el-GR" sz="1200" b="1" smtClean="0"/>
              <a:t>Ακολουθώντας την Παράδοση»</a:t>
            </a:r>
          </a:p>
          <a:p>
            <a:pPr marL="0" indent="0">
              <a:buNone/>
            </a:pPr>
            <a:endParaRPr lang="el-GR" sz="1200" b="1" smtClean="0"/>
          </a:p>
          <a:p>
            <a:pPr marL="0" indent="0">
              <a:buNone/>
            </a:pPr>
            <a:endParaRPr lang="el-GR" sz="1200" smtClean="0"/>
          </a:p>
          <a:p>
            <a:pPr marL="0" indent="0">
              <a:buNone/>
            </a:pPr>
            <a:r>
              <a:rPr lang="el-GR" sz="1200" smtClean="0"/>
              <a:t>Βογιατζή Μαρία, Γάτσιου Ελένη, Δισμάνη Μαγδαληνή-Ραφαηλία, Καριώτης Κωνσταντίνος, Καστανιώτη Αικατερίνη-Ασπασία, Κοκκώνη Μαρία, Κούκου Βασιλική, Σαρίδου Ειρήνη, Χριστοπούλου Αικατερίνη- Μαρία, </a:t>
            </a:r>
          </a:p>
          <a:p>
            <a:pPr marL="0" indent="0">
              <a:buNone/>
            </a:pPr>
            <a:r>
              <a:rPr lang="el-GR" sz="1200" smtClean="0"/>
              <a:t>Χριστοπούλου Ελένη-Μαρία</a:t>
            </a:r>
          </a:p>
          <a:p>
            <a:pPr marL="0" indent="0">
              <a:buNone/>
            </a:pPr>
            <a:r>
              <a:rPr lang="el-GR" sz="1200" smtClean="0"/>
              <a:t>Επιβλέπουσες καθηγήτριες : Ε.Καφταντζή  ΠΕ04,01 , Μ.Ταϊρη ΠΕ03 ΕΑΕ , Μ.Τσιάγκα ΠΕ02 .</a:t>
            </a:r>
          </a:p>
          <a:p>
            <a:pPr marL="0" indent="0">
              <a:buNone/>
            </a:pPr>
            <a:r>
              <a:rPr lang="el-GR" sz="1200" smtClean="0"/>
              <a:t>3ο Γυμνάσιο Σερρών</a:t>
            </a:r>
          </a:p>
          <a:p>
            <a:pPr marL="0" indent="0" algn="just">
              <a:buNone/>
            </a:pPr>
            <a:endParaRPr lang="el-GR" sz="1200" smtClean="0"/>
          </a:p>
          <a:p>
            <a:pPr marL="0" indent="0" algn="just">
              <a:buNone/>
            </a:pPr>
            <a:endParaRPr lang="el-GR" sz="1200"/>
          </a:p>
          <a:p>
            <a:pPr marL="0" indent="0" algn="just">
              <a:buNone/>
            </a:pPr>
            <a:r>
              <a:rPr lang="el-GR" sz="1200" smtClean="0"/>
              <a:t>Ο Νομός Σερρών είναι ένας νομός με πλούσια παράδοση ,με  ήθη και έθιμα μοναδικά σε όλη την Ελλάδα . </a:t>
            </a:r>
          </a:p>
          <a:p>
            <a:pPr marL="0" indent="0" algn="just">
              <a:buNone/>
            </a:pPr>
            <a:r>
              <a:rPr lang="el-GR" sz="1200" smtClean="0"/>
              <a:t>Τα «Αναστενάρια» , έθιμο που τελείται κατά τη γιορτή των Αγίων Κωνσταντίνου και Ελένης , έχει σαν κύριο χαρακτηριστικό την πυροβασία , δηλαδή το βάδισμα με γυμνά πόδια σε στρώμα πυρακτωμένων κάρβουνων. </a:t>
            </a:r>
          </a:p>
          <a:p>
            <a:pPr marL="0" indent="0" algn="just">
              <a:buNone/>
            </a:pPr>
            <a:r>
              <a:rPr lang="el-GR" sz="1200" smtClean="0"/>
              <a:t>Η «Γυναικοκρατία» είναι έθιμο που αναβιώνει  κάθε χρόνο σε χωριά του Νομού Σερρών στις 8 Ιανουαρίου, όπου οι γυναίκες για μία ημέρα παίρνουν στα χέρια τους την εξουσία από τους άντρες του χωριού. </a:t>
            </a:r>
          </a:p>
          <a:p>
            <a:pPr marL="0" indent="0" algn="just">
              <a:buNone/>
            </a:pPr>
            <a:r>
              <a:rPr lang="el-GR" sz="1200" smtClean="0"/>
              <a:t>Ο «Κλείδωνας» ζωντανεύει την ημέρα του Αϊ- Γιαννιού στις 24 Ιουνίου με φωτιές καίγοντας τα πρωτομαγιάτικα στεφάνια και πηδώντας πάνω από αυτές. Οι ανύπαντρες κοπέλες γεμίζουν πήλινα δοχεία με το αμίλητο νερό ρίχνοντας μέσα ένα προσωπικό τους αντικείμενο και το βράδυ περιμένουν να ονειρευτούν τον μελλοντικό τους σύζυγο. </a:t>
            </a:r>
          </a:p>
          <a:p>
            <a:pPr marL="0" indent="0" algn="just">
              <a:buNone/>
            </a:pPr>
            <a:r>
              <a:rPr lang="el-GR" sz="1200" smtClean="0"/>
              <a:t>Στο χωριό Νιγρίτα αναβιώνει το έθιμο της «Γερακίνας» θυμίζοντάς μας την ιστορία της όμορφης κοπέλας που έπεσε μέσα στο πηγάδι. </a:t>
            </a:r>
          </a:p>
          <a:p>
            <a:pPr marL="0" indent="0" algn="just">
              <a:buNone/>
            </a:pPr>
            <a:r>
              <a:rPr lang="el-GR" sz="1200" smtClean="0"/>
              <a:t>Η Παραδοσιακή Πάλη είναι αναπόσπαστο στοιχείο των μεγάλων τοπικών εμπορικών πανηγυριών . Οι παλαιστές από την Ελλάδα και τις βαλκανικές χώρες ημίγυμνοι και αλειμμένοι με λάδι επιδίδονται σε περίτεχνες λαβές και κινήσεις . </a:t>
            </a:r>
          </a:p>
          <a:p>
            <a:pPr marL="0" indent="0" algn="just">
              <a:buNone/>
            </a:pPr>
            <a:r>
              <a:rPr lang="el-GR" sz="1200" smtClean="0"/>
              <a:t>Στο χωριό Νέο Σούλι , ανήμερα της γιορτής του Αγίου Γεωργίου ,γίνεται η αναπαράσταση της «Δρακοκτονίας» στην οποία ένα πρόσωπο υποδυόμενο τον  Αϊ - Γιώργη σκοτώνει τον δράκο και σώζει τη βασιλοπούλα. </a:t>
            </a:r>
          </a:p>
          <a:p>
            <a:pPr marL="0" indent="0" algn="just">
              <a:buNone/>
            </a:pPr>
            <a:r>
              <a:rPr lang="el-GR" sz="1200" smtClean="0"/>
              <a:t>Στις γειτονιές της Πρώτης , την τελευταία Κυριακή της Αποκριάς αναβιώνουν οι «Ντερβένες» , μεγάλες φωτιές που συμβολίζουν το κάψιμο των παθών, του μίσους και της κακίας. </a:t>
            </a:r>
          </a:p>
          <a:p>
            <a:pPr marL="0" indent="0" algn="just">
              <a:buNone/>
            </a:pPr>
            <a:r>
              <a:rPr lang="el-GR" sz="1200" smtClean="0"/>
              <a:t>Η «Χάσκα» είναι ένα αποκριάτικο έθιμο κατά το οποίο ο παππούς δένει σε μία κλωστή ένα κομμάτι σκληρού χαλβά. Όλοι κάθονται κυκλικά ,έχοντας τα χέρια τους πίσω στην πλάτη και προσπαθούν να δαγκώσουν τον χαλβά. </a:t>
            </a:r>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65</a:t>
            </a:fld>
            <a:endParaRPr lang="el-GR"/>
          </a:p>
        </p:txBody>
      </p:sp>
    </p:spTree>
    <p:extLst>
      <p:ext uri="{BB962C8B-B14F-4D97-AF65-F5344CB8AC3E}">
        <p14:creationId xmlns:p14="http://schemas.microsoft.com/office/powerpoint/2010/main" val="34906755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836712"/>
            <a:ext cx="8229600" cy="5289451"/>
          </a:xfrm>
        </p:spPr>
        <p:txBody>
          <a:bodyPr>
            <a:normAutofit lnSpcReduction="10000"/>
          </a:bodyPr>
          <a:lstStyle/>
          <a:p>
            <a:pPr marL="0" indent="0">
              <a:buNone/>
            </a:pPr>
            <a:r>
              <a:rPr lang="el-GR" sz="1200" b="1" smtClean="0"/>
              <a:t>Μακεδονία ξακουστή</a:t>
            </a:r>
          </a:p>
          <a:p>
            <a:pPr marL="0" indent="0">
              <a:buNone/>
            </a:pPr>
            <a:endParaRPr lang="el-GR" sz="1200" b="1" smtClean="0"/>
          </a:p>
          <a:p>
            <a:pPr marL="0" indent="0" algn="just">
              <a:buNone/>
            </a:pPr>
            <a:r>
              <a:rPr lang="el-GR" sz="1200" smtClean="0"/>
              <a:t>Ασβεστά Χριστίνα, Εμμανουηλίδου Ιωάννα, Θεοδωρίδου Βηθλεέμ,  Ιχτιάρη Αλεξάνδρα, Καναράκης Φοίβος, Καρκάνη Μαρία, Καρκάνη Σοφία, Καστανάρας Ευάγγελος, Κελεσενλής Αναστάσιος, Κωνσταντόπουλος Γεώργιος, Λωρίδας Ιωάννης, Μακρυκώστας Αθανάσιος, Πανταζή Μαρία, Παντόφλατζη Κωνσταντίνα, Παπαλεξίδης Γεώργιος, Σιάπκα Ευαγγελία, Στοΐλα Αθανασία, Στοΐλα Δήμητρα, Ταμαζιάν Μόνικα, Τσατμά Μαρία Ελένη, Τσιμπίρη Μαρκέλλα, Τσούτσας Κωνσταντίνος, Φωτιάδου Θάλεια</a:t>
            </a:r>
          </a:p>
          <a:p>
            <a:pPr marL="0" indent="0" algn="just">
              <a:buNone/>
            </a:pPr>
            <a:r>
              <a:rPr lang="el-GR" sz="1200" smtClean="0"/>
              <a:t>Επιβλέπουσες καθηγήτριες: Αθανασιάδου Ολυμπία ΠΕ01 Δομουχτσή Αθανασία ΠΕ06, Τσιάγκα Μαργαρίτα ΠΕ02</a:t>
            </a:r>
          </a:p>
          <a:p>
            <a:pPr marL="0" indent="0" algn="just">
              <a:buNone/>
            </a:pPr>
            <a:r>
              <a:rPr lang="el-GR" sz="1200" smtClean="0"/>
              <a:t>3ο Γυμνάσιο Σερρών</a:t>
            </a:r>
          </a:p>
          <a:p>
            <a:pPr marL="0" indent="0" algn="just">
              <a:buNone/>
            </a:pPr>
            <a:endParaRPr lang="el-GR" sz="1200" smtClean="0"/>
          </a:p>
          <a:p>
            <a:pPr marL="0" indent="0" algn="just">
              <a:buNone/>
            </a:pPr>
            <a:endParaRPr lang="el-GR" sz="1200"/>
          </a:p>
          <a:p>
            <a:pPr marL="0" indent="0" algn="just">
              <a:buNone/>
            </a:pPr>
            <a:r>
              <a:rPr lang="el-GR" sz="1200" smtClean="0"/>
              <a:t>Οι Σέρρες είναι πόλη της Κεντρικής Μακεδονίας 83 χιλ. μακριά από την Θεσσαλονίκη και 50 χιλ. μακριά από τα σύνορα με τη Βουλγαρία.  Αποτελεί σπουδαίο εμπορικό κέντρο και η εξέχουσα θέση της αποτελούσε και αποτελεί πόλο έλξης για τη γειτονική  Βουλγαρία, αφού οι Σέρρες ήταν ο μοναδικός δρόμος που θα την οδηγούσε στην πολυπόθητη Θεσσαλονίκη αλλά και ο μοναδικός της δρόμος που θα της έδινε έξοδο προς το Αιγαίο. Η πόλη των Σερρών  αλλά και οι κάτοικοί της υπέφεραν πολύ από τη γειτονική Βουλγαρία κατά τον Μακεδονικό αγώνα αλλά και κατά τον Β’ Παγκόσμιο Πόλεμο.</a:t>
            </a:r>
          </a:p>
          <a:p>
            <a:pPr marL="0" indent="0" algn="just">
              <a:buNone/>
            </a:pPr>
            <a:r>
              <a:rPr lang="el-GR" sz="1200" smtClean="0"/>
              <a:t>Το 3ο Γυμνάσιο Σερρών συμμετέχοντας στο δίκτυο σχολείων του 2ου μαθητικού συνεδρίου με τίτλο «Έλα να σου μιλήσω για τον τόπο μου» θα παρουσιάσει τον Μακεδονικό αγώνα, την καταπίεση και τις καταστροφές που υπέστησαν οι Σερραίοι αλλά και  η πόλη  από τους Βουλγάρους και θα εστιάσει στους Σερραίους Μακεδονομάχους  του Νομού Σερρών και στην ηρωική τους αντίσταση. Στο συνέδριο θα τονιστεί η μορφή του Σερραίου Μακεδονομάχου Καπετάν Μητρούση  αλλά και του Παπά Πασχάλη Τσιάγκα ή αλλιώς Καπετάν Ανδρούτσου. Τέλος οι μαθητές μας θα τραγουδήσουν και θα  χορέψουν το «Μακεδονία Ξακουστή».  </a:t>
            </a:r>
          </a:p>
          <a:p>
            <a:pPr marL="0" indent="0" algn="just">
              <a:buNone/>
            </a:pPr>
            <a:r>
              <a:rPr lang="el-GR" sz="1200" smtClean="0"/>
              <a:t>Οι μαθητές άντλησαν πληροφορίες από τη Δημόσια Κεντρική Βιβλιοθήκη του Νομού Σερρών και από επίσημες ιστοσελίδες της εκκλησίας μας όπως Ρομφαία και Πεμπτουσία.</a:t>
            </a:r>
          </a:p>
          <a:p>
            <a:pPr marL="0" indent="0">
              <a:buNone/>
            </a:pPr>
            <a:endParaRPr lang="el-GR" sz="1200" smtClean="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66</a:t>
            </a:fld>
            <a:endParaRPr lang="el-GR"/>
          </a:p>
        </p:txBody>
      </p:sp>
    </p:spTree>
    <p:extLst>
      <p:ext uri="{BB962C8B-B14F-4D97-AF65-F5344CB8AC3E}">
        <p14:creationId xmlns:p14="http://schemas.microsoft.com/office/powerpoint/2010/main" val="124496723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908720"/>
            <a:ext cx="8229600" cy="5217443"/>
          </a:xfrm>
        </p:spPr>
        <p:txBody>
          <a:bodyPr>
            <a:normAutofit fontScale="85000" lnSpcReduction="20000"/>
          </a:bodyPr>
          <a:lstStyle/>
          <a:p>
            <a:pPr marL="0" indent="0">
              <a:buNone/>
            </a:pPr>
            <a:r>
              <a:rPr lang="el-GR" sz="1200" b="1" smtClean="0"/>
              <a:t> ΄΄Στα Μυστικά του Ευρίπου΄΄</a:t>
            </a:r>
          </a:p>
          <a:p>
            <a:pPr marL="0" indent="0">
              <a:buNone/>
            </a:pPr>
            <a:endParaRPr lang="el-GR" sz="1200" b="1" smtClean="0"/>
          </a:p>
          <a:p>
            <a:pPr marL="0" indent="0" algn="just">
              <a:buNone/>
            </a:pPr>
            <a:r>
              <a:rPr lang="el-GR" sz="1200" smtClean="0"/>
              <a:t>Αλεξανδρόπουλος Χρήστος,Βεζιρτζόγλου Βλάσης,Γάτου Ραφαηλία,Δημητρίου Χριστίνα,Δράμαλης Δημήτριος,Ελευθεριάδη Μαριάντα,Ευάγγελος Λεωντσάκος,Μάρκου Ζωή,Μαστρονικολάου Άγγελος,   Μουρτζάκη Ιουλία,Μπαρσάκη Κων/να, Μπασιάκος Κων/νος,Μπιμπίκας Κων/νος, Μυγδαλιάς  Φίλιππος,Μωραΐτης Κων/νος,Νικολάου Ελένη,Παλαιτσάκης Μάριος,Παναγιωτοπούλου Ελευθερία,    Πάνος Ιάσονας,Πέτρου Αριστείδης,Ραπτάκη Διονυσία,Σαλή Παναγιώτα,Σισμάνης Στέλιος,                    Στέφος  Κων/νος,Σωτηρίου Ελένη.                   </a:t>
            </a:r>
          </a:p>
          <a:p>
            <a:pPr marL="0" indent="0" algn="just">
              <a:buNone/>
            </a:pPr>
            <a:r>
              <a:rPr lang="el-GR" sz="1200" smtClean="0"/>
              <a:t>Επιβλέπων: Καλόσακας Χαράλαμπος ΠΕ02,Γυμνάσιο Κανήθου</a:t>
            </a:r>
          </a:p>
          <a:p>
            <a:pPr marL="0" indent="0" algn="just">
              <a:buNone/>
            </a:pPr>
            <a:r>
              <a:rPr lang="el-GR" sz="1200" smtClean="0"/>
              <a:t>Ανδριώτης  Νικόλαος,Γεωργαντοπούλου Αικατερίνη,Γεωργιάδη Ανθή,Γιαννακούλη Μαρία,               Γιαπλέ Θένια,Γκάνη Αικατερίνη,Δήμου Φώτης,Θεοφάνους Ιωάννης,Καπενή Νεφέλη,                      Κεχριώτη Αλεξάνδρα,Κύριλλος Αθανάσιος,Μαλλές Αθανάσιος,Μάλλιαρης Κων/νος,                Μαραγκού Ζωή,Μαραγκού Μαρία-Ιωάννα,Μαχαίρα Μαρία-Ελένη,Μούτσος Ιωάννης,               Μούτσος Παναγιώτης,Μπεντούλη Ειρήνη,Ντουμάνης Χρήστος,Παλαιολόγος Σοφιανός,Πάλλη Ιωάννα,Πάνου Ελένη,Παππάς Άγγελος,Πουλής Εμμανουήλ, Ρουμπή Ελένη,Σερβετάς Πολύκαρπος-Κυριάκος            </a:t>
            </a:r>
          </a:p>
          <a:p>
            <a:pPr marL="0" indent="0" algn="just">
              <a:buNone/>
            </a:pPr>
            <a:r>
              <a:rPr lang="el-GR" sz="1200" smtClean="0"/>
              <a:t>Επιβλέπουσα:Κρητικού Ελένη ΠΕ02,3ο Γυμνάσιο Χαλκίδας  </a:t>
            </a:r>
          </a:p>
          <a:p>
            <a:pPr marL="0" indent="0" algn="just">
              <a:buNone/>
            </a:pPr>
            <a:r>
              <a:rPr lang="el-GR" sz="1200" smtClean="0"/>
              <a:t>           </a:t>
            </a:r>
          </a:p>
          <a:p>
            <a:pPr marL="0" indent="0" algn="just">
              <a:buNone/>
            </a:pPr>
            <a:endParaRPr lang="el-GR" sz="1200" smtClean="0"/>
          </a:p>
          <a:p>
            <a:pPr marL="0" indent="0" algn="just">
              <a:buNone/>
            </a:pPr>
            <a:r>
              <a:rPr lang="el-GR" sz="1200" smtClean="0"/>
              <a:t>Γνωρίζω τον τόπο μου εκτός από την ιστορία και τον πολιτισμό του σημαίνει γνωρίζω και τις τοπικές ιδιαιτερότητες αυτού. Η τοπική ιδιομορφία,το φυσικό και ανθρωπογενές περιβάλλον θα είναι το αντικείμενο της εργασίας μας που θα εκπονηθεί μέσα από τη σύμπραξη των δύο σχολείων της πόλης μας.Οι μαθητές μέσω της ομαδοσυνεργατικής μεθόδου θα ερευνήσουν το παλιρροϊκό φαινόμενο του πορθμού του Ευρίπου,που είναι μοναδικό στην Ελλάδα,ξεκινώντας από τους πρώτους Έλληνες που επιχείρησαν να εξηγήσουν και να δώσουν μια ερμηνεία αυτού και φτάνοντας στο σήμερα παρουσιάζοντας τις πιο ολοκληρωμένες μελέτες των επιστημόνων που ασχολήθηκαν συστηματικά και έδωσαν ικανοποιητικές απαντήσεις στο θέμα.</a:t>
            </a:r>
          </a:p>
          <a:p>
            <a:pPr marL="0" indent="0" algn="just">
              <a:buNone/>
            </a:pPr>
            <a:r>
              <a:rPr lang="el-GR" sz="1200" smtClean="0"/>
              <a:t>Στο πρώτο μέρος της εργασίας θα γίνει μία εισήγηση από τους μαθητές σχετικά με τα παραπάνω, ενώ παράλληλα θα προβάλλεται φωτογραφικό υλικό που συγκεντρώθηκε στα πλαίσια της έρευνάς τους στο διαδίκτυο και από την επίσκεψή τους στη Δημόσια Κεντρική Βιβλιοθήκη της Χαλκίδας.</a:t>
            </a:r>
          </a:p>
          <a:p>
            <a:pPr marL="0" indent="0" algn="just">
              <a:buNone/>
            </a:pPr>
            <a:r>
              <a:rPr lang="el-GR" sz="1200" smtClean="0"/>
              <a:t>Στο δεύτερο μέρος θα παρουσιαστεί βίντεο ,όπου οι μαθητές επισκέπτονται την Εστία Γνώσης και ως μικροί δημοσιογράφοι συναντούν τον αστροφυσικό Δόκτορα Αντώνιο Αντωνίου ,ο οποίος τους παραχωρεί μια σύντομη συνέντευξη σχετικά με την εμπεριστατωμένη μελέτη του γύρω από το παλιρροϊκό φαινόμενο και απαντά στις απορίες τους.</a:t>
            </a:r>
          </a:p>
          <a:p>
            <a:pPr marL="0" indent="0" algn="just">
              <a:buNone/>
            </a:pPr>
            <a:r>
              <a:rPr lang="el-GR" sz="1200" smtClean="0"/>
              <a:t>Σκοπός της όλης προσπάθειας των μαθητών μέσα από την ιστορική και μυθολογική προσέγγιση του θέματος είναι η σύνδεση του χες με τη σύγχρονη πραγματικότητα και η ανάδειξη της σπουδαιότητας του φαινομένου ως προς τις επιπτώσεις του στη σημερινή κοινωνική και οικονομική ζωή της πόλης. Συγχρόνως, έχει στόχο να γίνει ευρύτερα γνωστό το φυσικό αυτό φαινόμενο,προσελκύοντας το ενδιαφέρον των επισκεπτών που θα θελήσουν να περιηγηθούν στις φυσικές,ιστορικές και πολιτιστικές ομορφιές της Εύβοιας.</a:t>
            </a: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67</a:t>
            </a:fld>
            <a:endParaRPr lang="el-GR"/>
          </a:p>
        </p:txBody>
      </p:sp>
    </p:spTree>
    <p:extLst>
      <p:ext uri="{BB962C8B-B14F-4D97-AF65-F5344CB8AC3E}">
        <p14:creationId xmlns:p14="http://schemas.microsoft.com/office/powerpoint/2010/main" val="267085325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764704"/>
            <a:ext cx="8229600" cy="5361459"/>
          </a:xfrm>
        </p:spPr>
        <p:txBody>
          <a:bodyPr>
            <a:normAutofit/>
          </a:bodyPr>
          <a:lstStyle/>
          <a:p>
            <a:pPr marL="0" indent="0">
              <a:buNone/>
            </a:pPr>
            <a:r>
              <a:rPr lang="el-GR" sz="1200" smtClean="0"/>
              <a:t> (Η </a:t>
            </a:r>
            <a:r>
              <a:rPr lang="el-GR" sz="1200" b="1" smtClean="0"/>
              <a:t>Θεσσαλονίκη ως πολυπολιτισμική κοινωνία: Χριστιανικές εκκλησίες, μουσουλμανικές γειτονιές, εβραϊκές συνοικίες) </a:t>
            </a:r>
          </a:p>
          <a:p>
            <a:pPr marL="0" indent="0">
              <a:buNone/>
            </a:pPr>
            <a:r>
              <a:rPr lang="el-GR" sz="1200" smtClean="0"/>
              <a:t>                        </a:t>
            </a:r>
          </a:p>
          <a:p>
            <a:pPr marL="0" indent="0">
              <a:buNone/>
            </a:pPr>
            <a:r>
              <a:rPr lang="el-GR" sz="1200" smtClean="0"/>
              <a:t>20 μαθητές </a:t>
            </a:r>
          </a:p>
          <a:p>
            <a:pPr marL="0" indent="0">
              <a:buNone/>
            </a:pPr>
            <a:r>
              <a:rPr lang="el-GR" sz="1200" smtClean="0"/>
              <a:t>Επιβλέπων/ ουσα: Κοκκινοπούλου Δέσποινα ΠΕ 02</a:t>
            </a:r>
          </a:p>
          <a:p>
            <a:pPr marL="0" indent="0">
              <a:buNone/>
            </a:pPr>
            <a:r>
              <a:rPr lang="el-GR" sz="1200" smtClean="0"/>
              <a:t>Συμμετέχοντες καθηγητές : Βασίλης Νατσιόπουλος </a:t>
            </a:r>
            <a:r>
              <a:rPr lang="el-GR" sz="1200"/>
              <a:t>ΠΕ04.05Χριστίνα Δαλαβέρα </a:t>
            </a:r>
            <a:r>
              <a:rPr lang="el-GR" sz="1200" smtClean="0"/>
              <a:t>ΠΕ07</a:t>
            </a:r>
            <a:r>
              <a:rPr lang="el-GR" sz="1200"/>
              <a:t>Καλαντζή Βάια ΠΕ </a:t>
            </a:r>
            <a:r>
              <a:rPr lang="el-GR" sz="1200" smtClean="0"/>
              <a:t>16</a:t>
            </a:r>
            <a:r>
              <a:rPr lang="el-GR" sz="1200"/>
              <a:t>Παναγιωτίδου Μαργαρίτα ΠΕ 80</a:t>
            </a:r>
          </a:p>
          <a:p>
            <a:pPr marL="0" indent="0">
              <a:buNone/>
            </a:pPr>
            <a:r>
              <a:rPr lang="el-GR" sz="1200" smtClean="0"/>
              <a:t>Σχολείο: (4ο Γυμνάσιο Ευόσμου)</a:t>
            </a:r>
          </a:p>
          <a:p>
            <a:pPr marL="0" indent="0">
              <a:buNone/>
            </a:pPr>
            <a:endParaRPr lang="el-GR" sz="1200" smtClean="0"/>
          </a:p>
          <a:p>
            <a:pPr marL="0" indent="0" algn="just">
              <a:buNone/>
            </a:pPr>
            <a:r>
              <a:rPr lang="el-GR" sz="1200" smtClean="0"/>
              <a:t>Το περιβαλλοντικό πρόγραμμα " Η Θεσσαλονίκη ως πολυπολιτισμική κοινωνία: Χριστιανικές εκκλησίες, μουσουλμανικές γειτονιές, εβραϊκές συνοικίες" αναδεικνύει την πολυπολιτισμική και πολυθρησκευτική κληρονομιά της Θεσσαλονίκης, προσφέροντας σημαντικά οφέλη για την κοινότητα.</a:t>
            </a:r>
          </a:p>
          <a:p>
            <a:pPr marL="0" indent="0" algn="just">
              <a:buNone/>
            </a:pPr>
            <a:r>
              <a:rPr lang="el-GR" sz="1200" smtClean="0"/>
              <a:t>Μέσω του προγράμματος, οι συμμετέχοντες ανακαλύπτουν την ιστορία, τον πολιτισμό και τις θρησκευτικές πτυχές της περιοχής, προωθώντας την κατανόηση και τον σεβασμό μεταξύ διαφορετικών κοινοτήτων. Η προώθηση της πολυπολιτισμικότητας βοηθά στη διαμόρφωση μιας ενότητας, διαπραγματευόμενη τις διαφορές και ενισχύοντας την κοινωνική συνοχή.</a:t>
            </a:r>
          </a:p>
          <a:p>
            <a:pPr marL="0" indent="0" algn="just">
              <a:buNone/>
            </a:pPr>
            <a:r>
              <a:rPr lang="el-GR" sz="1200" smtClean="0"/>
              <a:t>Επιπλέον, το πρόγραμμα προωθεί την προστασία του πολιτιστικού κληρονομήματος μέσω της ευαισθητοποίησης και συμμετοχής της κοινότητας. Η συνδυασμένη προσπάθεια για διατήρηση των ιστορικών και πολιτιστικών αξιών συμβάλλει στη δημιουργία ενός συνειδητού κοινωνικού σώματος που εκτιμά την ποικιλομορφία της κληρονομιάς του.</a:t>
            </a:r>
          </a:p>
          <a:p>
            <a:pPr marL="0" indent="0" algn="just">
              <a:buNone/>
            </a:pPr>
            <a:r>
              <a:rPr lang="el-GR" sz="1200" smtClean="0"/>
              <a:t>Επιπλέον, το πρόγραμμα πιθανόν να περιλαμβάνει πρωτοβουλίες για τη διατήρηση του φυσικού περιβάλλοντος, ενθαρρύνοντας μια υπεύθυνη στάση προς το περιβάλλον. </a:t>
            </a:r>
          </a:p>
          <a:p>
            <a:pPr marL="0" indent="0" algn="just">
              <a:buNone/>
            </a:pPr>
            <a:r>
              <a:rPr lang="el-GR" sz="1200" smtClean="0"/>
              <a:t>Συνολικά, το πρόγραμμα δημιουργεί ένα πλούσιο περιβάλλον που ενώνει την κοινότητα, προάγοντας την πολιτιστική κληρονομιά και ενισχύοντας την ανοικτή, ανεκτική και βιώσιμη κοινωνία.</a:t>
            </a:r>
          </a:p>
          <a:p>
            <a:pPr marL="0" indent="0" algn="just">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68</a:t>
            </a:fld>
            <a:endParaRPr lang="el-GR"/>
          </a:p>
        </p:txBody>
      </p:sp>
    </p:spTree>
    <p:extLst>
      <p:ext uri="{BB962C8B-B14F-4D97-AF65-F5344CB8AC3E}">
        <p14:creationId xmlns:p14="http://schemas.microsoft.com/office/powerpoint/2010/main" val="222230645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1052736"/>
            <a:ext cx="8229600" cy="5073427"/>
          </a:xfrm>
        </p:spPr>
        <p:txBody>
          <a:bodyPr>
            <a:normAutofit lnSpcReduction="10000"/>
          </a:bodyPr>
          <a:lstStyle/>
          <a:p>
            <a:pPr marL="0" indent="0">
              <a:buNone/>
            </a:pPr>
            <a:r>
              <a:rPr lang="el-GR" sz="1200" b="1" smtClean="0"/>
              <a:t>Μικρά Διαμάντια Αρχιτεκτονικής Επιβιώνουν Δίπλα Στο Τσιμέντο</a:t>
            </a:r>
          </a:p>
          <a:p>
            <a:pPr marL="0" indent="0">
              <a:buNone/>
            </a:pPr>
            <a:endParaRPr lang="el-GR" sz="1200" smtClean="0"/>
          </a:p>
          <a:p>
            <a:pPr marL="0" indent="0">
              <a:buNone/>
            </a:pPr>
            <a:r>
              <a:rPr lang="el-GR" sz="1200" smtClean="0"/>
              <a:t>Βασάκου Σοφία, Καινούργιου Αιμιλία, Κολομπάτσου Χρυσούλα, Μαυροπούλου Δανάη, Παππάς Απόστολος, Τούτκα Μαρία – Στέλλα, Τσακανίκα Σύλια, Χαραλάμπους Γεωργία, Χέκα Αμάντα, Ψημάρνος Νέστορας. </a:t>
            </a:r>
          </a:p>
          <a:p>
            <a:pPr marL="0" indent="0">
              <a:buNone/>
            </a:pPr>
            <a:r>
              <a:rPr lang="el-GR" sz="1200" smtClean="0"/>
              <a:t>Επιβλέποντες: Αλεξοπούλου Νικολίτσα, ΠΕ80/ΠΕ02, Αλιβιζάτος Γρηγόριος ΠΕ04.05/ΠΕ86, Μητροπούλου Ευδοκία, ΠΕ02, Παναγιώτου Αναστασία, ΠΕ02. </a:t>
            </a:r>
          </a:p>
          <a:p>
            <a:pPr marL="0" indent="0">
              <a:buNone/>
            </a:pPr>
            <a:r>
              <a:rPr lang="el-GR" sz="1200" smtClean="0"/>
              <a:t> 4ο Γυμνάσιο Ζωγράφου</a:t>
            </a:r>
          </a:p>
          <a:p>
            <a:pPr marL="0" indent="0">
              <a:buNone/>
            </a:pPr>
            <a:endParaRPr lang="el-GR" sz="1200" smtClean="0"/>
          </a:p>
          <a:p>
            <a:pPr marL="0" indent="0" algn="just">
              <a:buNone/>
            </a:pPr>
            <a:r>
              <a:rPr lang="el-GR" sz="1200" smtClean="0"/>
              <a:t>Ο τόπος μας, του Ζωγράφου, βρίσκεται στις βορειοδυτικές παρυφές του Υμηττού και είναι ίσως μια από τις πιο πυκνοκατοικημένες περιοχές της Αττικής. Στενοί δρόμοι, ψηλά κτίρια, ανήλιαγα ανηφορικά στενά. Είναι όμως η γειτονιά μας, ο τόπος μας και αποφασίσαμε να τον γνωρίσουμε, να ανακαλύψουμε τις ιδιαιτερότητές του, να προβληματιστούμε, να ευαισθητοποιηθούμε, να τον αναδείξουμε, να τον αλλάξουμε. Στόχος μας είναι η γνωριμία του αστικού χώρου μας: μάθαμε την ιστορία, γνωρίσαμε σημαντικούς ανθρώπους, που κατά καιρούς έζησαν, εργάστηκαν, δημιούργησαν και διαμόρφωσαν διάφορες πτυχές της περιοχής μας. Στις μικρές εξορμήσεις μας ανάμεσα στην πυκνή δόμηση εντοπίσαμε μερικά «διαμάντια» αρχιτεκτονικής που διασώζονται από τον προηγούμενο αιώνα, δείγματα μιας μεγαλοαστικής τάξης που σήμερα αντικαταστάθηκε από χιλιάδες νεαρά παιδιά, φοιτητές στις Σχολές του Πανεπιστημίου που εδράζει στον Δήμο μας. Γνωρίσαμε την ιστορία των κτιρίων αυτών και μετατρέψαμε τις ανακαλύψεις μας σε δημιουργικό παιχνίδι. Ζωγραφίσαμε, πήραμε συνεντεύξεις, δημιουργήσαμε βίντεο και παραγάγαμε δημιουργική γραφή. Η όλη προσπάθεια στοχεύει στο να ανακαλύψουν οι μαθητές την αισθητική αξία των ιστορικών κτιρίων της πόλης τους, να μάθουν να προστατεύουν και να αναδεικνύουν τον δημόσιο χώρο και το αστικό περιβάλλον με γνώμονα την βιώσιμη ανάπτυξη και δίνοντας έμφαση στην περιβαλλοντική ευαισθητοποίηση. Διερευνούν τη σύνδεση μνημείων και κτιρίων με την πόλη και την ιστορία της διαχρονικά και συγχρονικά, αναπτύσσουν την συνεργασία και την ομαδικότητα, οξύνουν την κριτική τους σκέψη. Αναπτύσσουν τις δεξιότητές τους και τα στοιχεία της πολιτειότητας για να μετατραπούν σταδιακά σε συνειδητούς ενεργούς πολίτες με κρίση, άποψη και ουσιαστική δράση.</a:t>
            </a:r>
          </a:p>
          <a:p>
            <a:pPr marL="0" indent="0">
              <a:buNone/>
            </a:pPr>
            <a:endParaRPr lang="el-GR" sz="1200" smtClean="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69</a:t>
            </a:fld>
            <a:endParaRPr lang="el-GR"/>
          </a:p>
        </p:txBody>
      </p:sp>
    </p:spTree>
    <p:extLst>
      <p:ext uri="{BB962C8B-B14F-4D97-AF65-F5344CB8AC3E}">
        <p14:creationId xmlns:p14="http://schemas.microsoft.com/office/powerpoint/2010/main" val="108152474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1124744"/>
            <a:ext cx="8229600" cy="5001419"/>
          </a:xfrm>
        </p:spPr>
        <p:txBody>
          <a:bodyPr>
            <a:normAutofit/>
          </a:bodyPr>
          <a:lstStyle/>
          <a:p>
            <a:pPr marL="0" indent="0">
              <a:buNone/>
            </a:pPr>
            <a:r>
              <a:rPr lang="el-GR" sz="1200" b="1" smtClean="0"/>
              <a:t>Γνωρίζουμε τη Γειτονιά μας Παίζοντας</a:t>
            </a:r>
          </a:p>
          <a:p>
            <a:pPr marL="0" indent="0">
              <a:buNone/>
            </a:pPr>
            <a:endParaRPr lang="el-GR" sz="1200" smtClean="0"/>
          </a:p>
          <a:p>
            <a:pPr marL="0" indent="0">
              <a:buNone/>
            </a:pPr>
            <a:r>
              <a:rPr lang="el-GR" sz="1200" smtClean="0"/>
              <a:t>Κεφαλά Βασιλική, Κωτσογιάννη Κυριακή, Μαυροπούλου Δανάη, Τούτκα Μαρία-Στέλλα, Τριανταφύλλου Μελίνα, Τσακανίκα Σύλια, Χαραλάμπους Γεωργία, Ψημάρνος Νέστορας. </a:t>
            </a:r>
          </a:p>
          <a:p>
            <a:pPr marL="0" indent="0">
              <a:buNone/>
            </a:pPr>
            <a:r>
              <a:rPr lang="el-GR" sz="1200" smtClean="0"/>
              <a:t>Επιβλέποντες: Αλεξοπούλου Νικολίτσα, ΠΕ80/ΠΕ02, Αλιβιζάτος Γρηγόριος ΠΕ04.05/ΠΕ86, Μητροπούλου Ευδοκία, ΠΕ02, Παναγιώτου Αναστασία, ΠΕ02. </a:t>
            </a:r>
          </a:p>
          <a:p>
            <a:pPr marL="0" indent="0">
              <a:buNone/>
            </a:pPr>
            <a:r>
              <a:rPr lang="el-GR" sz="1200" smtClean="0"/>
              <a:t>4ο Γυμνάσιο Ζωγράφου</a:t>
            </a:r>
          </a:p>
          <a:p>
            <a:pPr marL="0" indent="0">
              <a:buNone/>
            </a:pPr>
            <a:endParaRPr lang="el-GR" sz="1200" smtClean="0"/>
          </a:p>
          <a:p>
            <a:pPr marL="0" indent="0" algn="just">
              <a:buNone/>
            </a:pPr>
            <a:r>
              <a:rPr lang="el-GR" sz="1200" smtClean="0"/>
              <a:t>Οι σύγχρονοι νέοι, απόλυτα εξοικειωμένοι με τις νέες τεχνολογίες, τις προτιμούν και τις χρησιμοποιούν για να κοινοποιήσουν τις γνώσεις τους, να επικοινωνήσουν, να δημιουργήσουν, να διασκεδάσουν. Έτσι, η προσπάθεια να γνωρίσουμε τον τόπο μας, να αναζητήσουμε πληροφορίες για την ιστορία του Δήμου Ζωγράφου συνδυάστηκε με τη δημιουργία ενός εύκολου στη διάχυσή του, ηλεκτρονικού παιχνιδιού. Οι μαθητές αξιοποίησαν κάποιες από τις δυνατότητες που δίνει η ηλεκτρονική διαδικτυακή εφαρμογή Kahoot (https://kahoot.com/) και έφτιαξαν ένα παιχνίδι γνώσεων και περιήγησης στον Δήμο μας. Μέσα από τις δραστηριότητες για την συγκεκριμένη εργασία, οι μαθητές κατάφεραν να  αναζητήσουν και να μελετήσουν σχετικά αναγνώσματα και αρχεία, να αναπτύξουν την κριτική τους σκέψη, να καλλιεργήσουν τη συνεργατικότητα με τους συμμαθητές τους και τις επικοινωνιακές τους δεξιότητες, να εκφράσουν τη φαντασία και τη δημιουργικότητά τους, να αποκτήσουν δεξιότητες πολιτειότητας και υπευθυνότητας, να επιδείξουν οργανωτικές ικανότητες και πρωτοβουλίες μέσα στην ομάδα και κυρίως να ενισχύσουν τον ψηφιακό και τεχνολογικό γραμματισμό τους.</a:t>
            </a:r>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70</a:t>
            </a:fld>
            <a:endParaRPr lang="el-GR"/>
          </a:p>
        </p:txBody>
      </p:sp>
    </p:spTree>
    <p:extLst>
      <p:ext uri="{BB962C8B-B14F-4D97-AF65-F5344CB8AC3E}">
        <p14:creationId xmlns:p14="http://schemas.microsoft.com/office/powerpoint/2010/main" val="328759538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836712"/>
            <a:ext cx="8229600" cy="5289451"/>
          </a:xfrm>
        </p:spPr>
        <p:txBody>
          <a:bodyPr>
            <a:normAutofit/>
          </a:bodyPr>
          <a:lstStyle/>
          <a:p>
            <a:pPr marL="0" indent="0">
              <a:buNone/>
            </a:pPr>
            <a:r>
              <a:rPr lang="el-GR" sz="1200" b="1" smtClean="0"/>
              <a:t>Κόρινθος: Από το χθες στο σήμερα!</a:t>
            </a:r>
          </a:p>
          <a:p>
            <a:pPr marL="0" indent="0">
              <a:buNone/>
            </a:pPr>
            <a:r>
              <a:rPr lang="el-GR" sz="1200" smtClean="0"/>
              <a:t>                    </a:t>
            </a:r>
          </a:p>
          <a:p>
            <a:pPr marL="0" indent="0">
              <a:buNone/>
            </a:pPr>
            <a:r>
              <a:rPr lang="el-GR" sz="1200" smtClean="0"/>
              <a:t>Γκότση Ειρηλένα, Γκούμα Μαρία, Γκράβας Δημήτρης, Δαλμάκη Γαβριέλλα, Δουλφής Πέτρος, Ζέρβα Αγγελική, Ζύλφο Αντρέας, Θωμά Ελένη, Κλήμη Δήμητρα </a:t>
            </a:r>
          </a:p>
          <a:p>
            <a:pPr marL="0" indent="0">
              <a:buNone/>
            </a:pPr>
            <a:r>
              <a:rPr lang="el-GR" sz="1200" smtClean="0"/>
              <a:t>Επιβλέπουσα: Δημητρακοπούλου Άννα, ΠΕ86 Πληροφορικής </a:t>
            </a:r>
          </a:p>
          <a:p>
            <a:pPr marL="0" indent="0">
              <a:buNone/>
            </a:pPr>
            <a:r>
              <a:rPr lang="el-GR" sz="1200" smtClean="0"/>
              <a:t>4ο Γυμνάσιο Κορίνθου </a:t>
            </a:r>
          </a:p>
          <a:p>
            <a:pPr marL="0" indent="0">
              <a:buNone/>
            </a:pPr>
            <a:endParaRPr lang="el-GR" sz="1200" smtClean="0"/>
          </a:p>
          <a:p>
            <a:pPr marL="0" indent="0" algn="just">
              <a:buNone/>
            </a:pPr>
            <a:r>
              <a:rPr lang="el-GR" sz="1200" smtClean="0"/>
              <a:t>Κόρινθος, μια πόλη γνωστή από την αρχαιότητα. Θα σας μιλήσουμε για αυτήν και θα σας ξαναγήσουμε στο παρελθόν και στο παρόν μέσα από λόγια και εικόνες. Το οδοιπορικό μας ξεκινάει με την Αρχαία Κόρινθο. Μία πόλη που κατοικήθηκε ήδη από τη νεολιθική εποχή (6500-3250 π.Χ.) και σταδιακά εξελίχθηκε στην πλουσιότερη και μία από τις πιο ισχυρές πόλεις κράτος κατά την αρχαιότητα. Η πόλη έφτασε στο απόγειο της οικονομικής της άνθησης κατά τον 7ο και 6ο αιώνα π.Χ., υπό τη διοίκηση του τυράννου Κύψελου και του γιου του Περίανδρου. </a:t>
            </a:r>
          </a:p>
          <a:p>
            <a:pPr marL="0" indent="0" algn="just">
              <a:buNone/>
            </a:pPr>
            <a:r>
              <a:rPr lang="el-GR" sz="1200" smtClean="0"/>
              <a:t>Στην εργασία μας παρουσιάζουμε αρχαιολογικούς χώρους και μνημεία που καθιστούν τον τόπο μας σημαντικό πολιτιστικό προορισμό. Ακροκόρινθος, Ισθμός, Δίολκος, Ναός του Απόλλωνα, αρχαία Τενέα, Ίσθμια και Ναός του Ποσειδώνα, αρχαία λιμάνια, κάστρα… συνθέτουν την πολιτισμική ταυτότητα της Κορίνθου. Συνεχίζουμε με την σημερινή εικόνα της πόλης της Κορίνθου. Μία πόλη ζωντανή και δραστήρια, με άψογη ρυμοτομία και πολλές προτάσεις για ψυχαγωγία και διασκέδαση. Ένας προορισμός μοναδικός, τόσο για το καλοκαίρι με τις πανέμορφες παραλίες, όσο και τον χειμώνα για εξορμήσεις στα χωριά και επαφή με τις φυσικές ομορφιές του τόπου μας. </a:t>
            </a:r>
          </a:p>
          <a:p>
            <a:pPr marL="0" indent="0" algn="just">
              <a:buNone/>
            </a:pPr>
            <a:endParaRPr lang="el-GR" sz="1200" smtClean="0"/>
          </a:p>
          <a:p>
            <a:pPr marL="0" indent="0" algn="just">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71</a:t>
            </a:fld>
            <a:endParaRPr lang="el-GR"/>
          </a:p>
        </p:txBody>
      </p:sp>
    </p:spTree>
    <p:extLst>
      <p:ext uri="{BB962C8B-B14F-4D97-AF65-F5344CB8AC3E}">
        <p14:creationId xmlns:p14="http://schemas.microsoft.com/office/powerpoint/2010/main" val="259915316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908720"/>
            <a:ext cx="8229600" cy="5217443"/>
          </a:xfrm>
        </p:spPr>
        <p:txBody>
          <a:bodyPr>
            <a:normAutofit/>
          </a:bodyPr>
          <a:lstStyle/>
          <a:p>
            <a:pPr marL="0" indent="0">
              <a:buNone/>
            </a:pPr>
            <a:r>
              <a:rPr lang="el-GR" sz="1200" b="1" smtClean="0"/>
              <a:t>Των εποχών όλα τα άνθη, με ιστορίες από την Ξάνθη</a:t>
            </a:r>
          </a:p>
          <a:p>
            <a:pPr marL="0" indent="0">
              <a:buNone/>
            </a:pPr>
            <a:endParaRPr lang="el-GR" sz="1200" b="1" smtClean="0"/>
          </a:p>
          <a:p>
            <a:pPr marL="0" indent="0" algn="just">
              <a:buNone/>
            </a:pPr>
            <a:r>
              <a:rPr lang="el-GR" sz="1200" smtClean="0"/>
              <a:t>Αγγελακούδης Φίλιππος, Αδαμαντίδου Ναταλία, Αναστασιάδης Ελευθέριος, Δελής Ξενοφών, Δημητρακόπουλος Λάμπρος, Δουτσίνης Χρήστος, Ζαπτής Δημήτριος, Καζάκης Χρήστος, Κιατίπη Αναστασία, Κουμπαρίδου Γεωργία, Λαχανά Ευαγγελία, Μαλαδένης Ελευθέριος, Μαυρίδης Ιωάννης, Μετζιδιές Αλέξανδρος, Μίλκογλου Μάριος, Μπακάλη Αφροδίτη, Μπάτζιου Μαρία, Μπούτλα Ηλιάνα, Ξενοκώστας Μιλτιάδης, Παπαγεωργίου Φωτεινή, Σαμαράς Χαράλαμπος, Τέγος Θεόδωρος, Τσιλιγγίρης Χρήστος, Τσιομπανούδη Μαριάννα, Χατζηκοσμά Χαριτούλα, Χατζόπουλος Δημήτριος</a:t>
            </a:r>
          </a:p>
          <a:p>
            <a:pPr marL="0" indent="0" algn="just">
              <a:buNone/>
            </a:pPr>
            <a:r>
              <a:rPr lang="el-GR" sz="1200" smtClean="0"/>
              <a:t>Επιβλέπουσες εκπαιδευτικοί: Καζακλή Κωνσταντία ΠΕ02 </a:t>
            </a:r>
            <a:r>
              <a:rPr lang="el-GR" sz="1200"/>
              <a:t>&amp;Ιωαννίδου Κυριακή ΠΕ04</a:t>
            </a:r>
          </a:p>
          <a:p>
            <a:pPr marL="0" indent="0" algn="just">
              <a:buNone/>
            </a:pPr>
            <a:r>
              <a:rPr lang="el-GR" sz="1200" smtClean="0"/>
              <a:t>4ο Γυμνάσιο Ξάνθης Στέφανος Ιωαννίδης</a:t>
            </a:r>
          </a:p>
          <a:p>
            <a:pPr marL="0" indent="0" algn="just">
              <a:buNone/>
            </a:pPr>
            <a:endParaRPr lang="el-GR" sz="1200" smtClean="0"/>
          </a:p>
          <a:p>
            <a:pPr marL="0" indent="0" algn="just">
              <a:buNone/>
            </a:pPr>
            <a:r>
              <a:rPr lang="el-GR" sz="1200" smtClean="0"/>
              <a:t>Η παρούσα εργασία αποτελεί μία λαογραφική διαδρομή στην τοπική ιστορία της Ξάνθης, χωρισμένη σε τέσσερις άξονες με τα ονόματα των εποχών του χρόνου, Χειμώνας, Άνοιξη, Καλοκαίρι και Φθινόπωρο στην Ξάνθη κάποτε και τώρα. Ο αφηγητής/τρια της κάθε εποχής παρουσιάζει τους μήνες της καθεμιάς με τον παροιμιώδη λαογραφικό χαρακτήρα της Ξάνθης, κάνοντας μία αναδρομή στο πιο μακρινό αλλά και στο πιο κοντινό παρελθόν της, τότε που οι Ξανθιώτες ζούσαν το πέρασμα του χρόνου με τις δικές τους συνήθειες και ιστορίες.  Τα μικρά εθιμικά δρώμενα που τις πλαισιώνουν, μέσα από τη δραματοποίησή τους, μεταφέρουν τον δέκτη νοερά, με τον τοπικό χαρακτήρα τους  και τη γλωσσική τους ιδιαίτερη ταυτότητα, στην πόλη με τα χίλια χρώματα και τις όμορφες ιστορίες. Ο Χειμώνας στην Ξάνθη με τα παραδοσιακά Θρακιώτικα Κάλαντα της Πρωτοχρονιάς και το Αυτοσχέδιο Προπολεμικό Καρναβάλι, η Άνοιξη στην Ξάνθη με τα Μαγιόπουλα και τις Νυφούλες του Μάη που απαγγέλλουν το ποίημα ξανθιώτισσας ποιήτριας του 20ου αιώνα «Ταξίδι στην Ξάνθη», το καλοκαίρι στην Ξάνθη με την ιστορία ενός παλιού ξανθιώτικου τύπου που ήταν γνωστός ως «η Σουκράτς η Καρκάμπιλλους» και τέλος το Φθινόπωρο στην Ξάνθη με τη συγκινητική ιστορία κατά τη βουλγαρική κατοχή δύο μικρών κοριτσιών της Σύρμως και της Χρυσής που βρήκαν καταφύγιο στη φιλόξενη Ξάνθη. Η Ξάνθη παντού, κάποτε και τώρα.</a:t>
            </a:r>
          </a:p>
          <a:p>
            <a:pPr marL="0" indent="0">
              <a:buNone/>
            </a:pPr>
            <a:endParaRPr lang="el-GR" sz="1200" smtClean="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72</a:t>
            </a:fld>
            <a:endParaRPr lang="el-GR"/>
          </a:p>
        </p:txBody>
      </p:sp>
    </p:spTree>
    <p:extLst>
      <p:ext uri="{BB962C8B-B14F-4D97-AF65-F5344CB8AC3E}">
        <p14:creationId xmlns:p14="http://schemas.microsoft.com/office/powerpoint/2010/main" val="337280029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980728"/>
            <a:ext cx="8229600" cy="5145435"/>
          </a:xfrm>
        </p:spPr>
        <p:txBody>
          <a:bodyPr>
            <a:normAutofit/>
          </a:bodyPr>
          <a:lstStyle/>
          <a:p>
            <a:pPr marL="0" indent="0">
              <a:buNone/>
            </a:pPr>
            <a:r>
              <a:rPr lang="el-GR" sz="1200" b="1" smtClean="0"/>
              <a:t>Ψηφιακή χαρτογράφηση της Ξάνθης </a:t>
            </a:r>
          </a:p>
          <a:p>
            <a:pPr marL="0" indent="0">
              <a:buNone/>
            </a:pPr>
            <a:endParaRPr lang="el-GR" sz="1200" smtClean="0"/>
          </a:p>
          <a:p>
            <a:pPr marL="0" indent="0" algn="just">
              <a:buNone/>
            </a:pPr>
            <a:r>
              <a:rPr lang="el-GR" sz="1200" smtClean="0"/>
              <a:t>Αραμπατζής Ιωάννης, Βαϊντερλή Ευαγγελία, Βιδούρας Δημήτριος, ΒράνιαςΑναστάσιος, Γαργαλή Αναστασία, Γεωργιάδου Κωνσταντίνα, Γεωργιάδου Στυλιανή, Γκουτζίδη Δανάη, Δημητροπούλου Ευγενία, Δήμου Ευστάθιος, Καμάρδα Κωνσταντίνα,  Κόκλας Μιχαήλ, Κωνσταντινίδου Ελευθερία, Κωφίδου Αναστασία, Κωφίδου Κυριακή, Λιακοπούλου Μελπομένη, Λώλου Δανάη, Μανιάτη Κωνσταντίνα, Μάντζαρη Ελένη, Μιχαηλίδου Μελίνα, Ορφανίδη Αθανασία, Παχούμη Κωνσταντίνα, Συνικιώτη Αναστασία, ΤαχήρΕμινέ, Τσακμάκη Σοφία, Τσαουσίδης Αλέξανδρος, Φιλιππίδου Ευθυμία, Χατζή Αλή ΡαμήΑτακάν, Χατζηευφραιμίδου Αναστασία, Χατζημεστή Ευανθία, Χρυσάφη Δέσποινα, Χρυσοστομίδης Χρήστος</a:t>
            </a:r>
          </a:p>
          <a:p>
            <a:pPr marL="0" indent="0" algn="just">
              <a:buNone/>
            </a:pPr>
            <a:r>
              <a:rPr lang="el-GR" sz="1200" smtClean="0"/>
              <a:t>Επιβλέπουσες Εκπαιδευτικοί : Καζακλή Κωνσταντία ΠΕ02 </a:t>
            </a:r>
            <a:r>
              <a:rPr lang="el-GR" sz="1200"/>
              <a:t>&amp;Πλιάκα Μαρία ΠΕ02</a:t>
            </a:r>
          </a:p>
          <a:p>
            <a:pPr marL="0" indent="0" algn="just">
              <a:buNone/>
            </a:pPr>
            <a:r>
              <a:rPr lang="el-GR" sz="1200" smtClean="0"/>
              <a:t>4ο Γυμνάσιο Ξάνθης Στέφανος Ιωαννίδης</a:t>
            </a:r>
          </a:p>
          <a:p>
            <a:pPr marL="0" indent="0" algn="just">
              <a:buNone/>
            </a:pPr>
            <a:endParaRPr lang="el-GR" sz="1200" smtClean="0"/>
          </a:p>
          <a:p>
            <a:pPr marL="0" indent="0" algn="just">
              <a:buNone/>
            </a:pPr>
            <a:r>
              <a:rPr lang="el-GR" sz="1200" smtClean="0"/>
              <a:t>Στην παρούσα εργασία οι συμμετέχοντες/ουσες μαθητές/τριες σχεδίασαν, χρησιμοποιώντας τα ψηφιακά εργαλεία διαδραστικών παρουσιάσεων genially και googleearth έναν ψηφιακό χάρτη του πολεοδομικού ιστού της Ξάνθης. Πάνω του σημείωσαν οκτώ θέσεις μνημείων ειδικού πολιτιστικού ενδιαφέροντος. Πρόκειται για έναν χριστιανικό ναό, ένα μουσουλμανικό τέμενος, ένα χάνι, ένα σχολείο, μια καπναποθήκη και τρία  αναπαλαιωμένα αρχοντικά, καθένα από τα οποία λειτουργεί ως μουσείο, πινακοθήκη και πολυχώρος πολιτισμού αντίστοιχα. Η πολυμορφία της παρουσίασης του κάθε μνημείου - μέσα από κείμενα, φωτογραφίες και βιντεοπαρουσιάσεις που σχεδίασαν και υλοποίησαν οι υποομάδες εργασίας των συμμετεχόντων μαθητών - υπηρετεί τριπλή στόχευση:</a:t>
            </a:r>
          </a:p>
          <a:p>
            <a:pPr marL="0" indent="0" algn="just">
              <a:buNone/>
            </a:pPr>
            <a:r>
              <a:rPr lang="el-GR" sz="1200" smtClean="0"/>
              <a:t>•	να εξοικειωθούν οι μαθητές με ενδιαφέρουσες πτυχές της τοπικής ιστορίας</a:t>
            </a:r>
          </a:p>
          <a:p>
            <a:pPr marL="0" indent="0" algn="just">
              <a:buNone/>
            </a:pPr>
            <a:r>
              <a:rPr lang="el-GR" sz="1200" smtClean="0"/>
              <a:t>•	να καταδειχθεί η ποικιλομορφία του ξανθιώτικου αστικού τοπίου</a:t>
            </a:r>
          </a:p>
          <a:p>
            <a:pPr marL="0" indent="0" algn="just">
              <a:buNone/>
            </a:pPr>
            <a:r>
              <a:rPr lang="el-GR" sz="1200" smtClean="0"/>
              <a:t>•	να λειτουργήσει το υπό εκπόνηση σχολικό project  ως προσκλητήριο γνωριμίας  νέων επισκεπτών με το διαχρονικά πολυπολιτισμικό περιβάλλον της πόλης μας.</a:t>
            </a:r>
          </a:p>
          <a:p>
            <a:pPr marL="0" indent="0" algn="just">
              <a:buNone/>
            </a:pPr>
            <a:endParaRPr lang="el-GR" sz="1200" smtClean="0"/>
          </a:p>
          <a:p>
            <a:pPr marL="0" indent="0">
              <a:buNone/>
            </a:pPr>
            <a:endParaRPr lang="el-GR" sz="1200" smtClean="0"/>
          </a:p>
          <a:p>
            <a:pPr marL="0" indent="0">
              <a:buNone/>
            </a:pPr>
            <a:endParaRPr lang="el-GR" sz="1200" smtClean="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73</a:t>
            </a:fld>
            <a:endParaRPr lang="el-GR"/>
          </a:p>
        </p:txBody>
      </p:sp>
    </p:spTree>
    <p:extLst>
      <p:ext uri="{BB962C8B-B14F-4D97-AF65-F5344CB8AC3E}">
        <p14:creationId xmlns:p14="http://schemas.microsoft.com/office/powerpoint/2010/main" val="125655245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1052736"/>
            <a:ext cx="8229600" cy="5073427"/>
          </a:xfrm>
        </p:spPr>
        <p:txBody>
          <a:bodyPr>
            <a:normAutofit fontScale="85000" lnSpcReduction="10000"/>
          </a:bodyPr>
          <a:lstStyle/>
          <a:p>
            <a:pPr marL="0" indent="0">
              <a:buNone/>
            </a:pPr>
            <a:r>
              <a:rPr lang="el-GR" sz="1200" b="1" smtClean="0"/>
              <a:t>Φεστιβάλ Ολυμπίας : Το σταυροδρόμι της νεανικής οπτικοακουστικής δημιουργίας.</a:t>
            </a:r>
          </a:p>
          <a:p>
            <a:pPr marL="0" indent="0">
              <a:buNone/>
            </a:pPr>
            <a:endParaRPr lang="el-GR" sz="1200" b="1" smtClean="0"/>
          </a:p>
          <a:p>
            <a:pPr marL="0" indent="0" algn="just">
              <a:buNone/>
            </a:pPr>
            <a:r>
              <a:rPr lang="el-GR" sz="1200" smtClean="0"/>
              <a:t>Αθανασόπουλος Κωνσταντίνος, Αθανασοπούλου Διονυσία, Αθανασούλης Δημοσθένης, Αζίζι Ένι, Αναγνωστόπουλος Γιώργος, Ανδρίας Δημήτρης, Αλεξανδροπούλου Ραφαέλα, Αντωνίου Ελένη, Βασιλοπούλου Βασιλική, Βιέρρη Σοφία, Βόλλαρης Ευθύμης, Γεωργιοπούλου Κωνσταντίνα, Γιαννάτου Ιωάννα, Γιαννικοπούλου Αθανασία, Γιαννόπουλος Διονύσης, Γιαννοπούλου Αντωνία, Δημητροπούλου Διονυσία, Ηλιόπουλος Δημήτρης, Ζωγοπούλου Εύα, Παναγιωτακοπούλου Χριστίνα - Μαρία, Πάγια Εμμανουέλα, Παπανδρέου Αναστάσιος - Ανδρέας, Ηλέκτρα Φωτοπούλου, Χριστόπουλος Αντώνιος. </a:t>
            </a:r>
          </a:p>
          <a:p>
            <a:pPr marL="0" indent="0" algn="just">
              <a:buNone/>
            </a:pPr>
            <a:r>
              <a:rPr lang="el-GR" sz="1200" smtClean="0"/>
              <a:t>Επιβλέποντες: Αναστοπούλου Σταυρούλα, Ασημακοπούλου Σπυρούλα, </a:t>
            </a:r>
          </a:p>
          <a:p>
            <a:pPr marL="0" indent="0" algn="just">
              <a:buNone/>
            </a:pPr>
            <a:r>
              <a:rPr lang="el-GR" sz="1200" smtClean="0"/>
              <a:t>Βλάσση Δήμητρα, Τριχιά Μαρία.</a:t>
            </a:r>
          </a:p>
          <a:p>
            <a:pPr marL="0" indent="0" algn="just">
              <a:buNone/>
            </a:pPr>
            <a:r>
              <a:rPr lang="el-GR" sz="1200" smtClean="0"/>
              <a:t>4Ο Γυμνάσιο Πύργου Ηλείας</a:t>
            </a:r>
          </a:p>
          <a:p>
            <a:pPr marL="0" indent="0" algn="just">
              <a:buNone/>
            </a:pPr>
            <a:endParaRPr lang="el-GR" sz="1200" smtClean="0"/>
          </a:p>
          <a:p>
            <a:pPr marL="0" indent="0" algn="just">
              <a:buNone/>
            </a:pPr>
            <a:r>
              <a:rPr lang="el-GR" sz="1200" smtClean="0"/>
              <a:t>Το Διεθνές Φεστιβάλ Κινηματογράφου Ολυμπίας για Παιδιά και Νέους  πραγματοποιείται κάθε χρόνο στην Ηλεία για 26 συναπτά έτη με αφετηρία την πόλη μας τον Πύργο, δημιουργεί μια γέφυρα επικοινωνίας με τις κινηματογραφικές αίθουσες του Νομού μας αλλά και όλης της Ελλάδας και της παγκόσμιας κοινότητας. Δημιουργοί απ΄όλη την υφήλιο έρχονται στην πόλη μας και παρουσιάζουν τις ταινίες τους.  Ο ψυχαγωγικός και εκπαιδευτικός ρόλος του φεστιβάλ με αποδέκτες απομακρυσμένα σχολεία και παιδιά με περιορισμένη πρόσβαση στο πολιτιστικό προϊόν είναι αξιοσημείωτος. Παράλληλα, η ψηφιακή πλατφόρμα του Φεστιβάλ online.olympiafestival.gr  φιλοξενεί ένα συναρπαστικό πρόγραμμα με ταινίες μικρού μήκους απ’ τα διαγωνιστικά προγράμματα, που απευθύνεται στα παιδιά και τους νέους όλης της χώρας στο οποίο συμμετέχουν είτε δια ζώσης είτε διαδικτυακά. Στο πλαίσιο του φεστιβάλ εντάσσεται και η Ευρωπαϊκή Συνάντηση Νεανικής Οπτικοακουστικής Δημιουργίας Camera Ζizanio με σκοπό την προβολή και την ανάδειξη  οπτικοακουστικών έργων που δημιούργησαν παιδιά και νέοι έως 20 ετών. Η αφετηρία της δράσης αυτής είναι το 2001 και σήμερα αποτελεί την μεγαλύτερη διοργάνωση του είδους στον κόσμο, δίνοντας την πιο αντιπροσωπευτική εικόνα της νεανικής οπτικοακουστικής δημιουργίας σε όλο τον κόσμο. Η μεγάλη νεανική γιορτή του σινεμά  περιλαμβάνει ακόμη School Cinema – δράσεις κινηματογραφικής εκπαίδευσης και ποικίλες Δράσεις για επαγγελματίες του κινηματογράφου και της εκπαίδευσης. </a:t>
            </a:r>
          </a:p>
          <a:p>
            <a:pPr marL="0" indent="0" algn="just">
              <a:buNone/>
            </a:pPr>
            <a:r>
              <a:rPr lang="el-GR" sz="1200" smtClean="0"/>
              <a:t>Η θεματολογία των ταινιών συναρτάται με όλα τα θέματα που απασχολούν τα παιδιά και τους νέους στο σύγχρονο κόσμο  αποτελώντας μια δημιουργική και καλλιτεχνική υπεράσπιση των αξιών του ανθρωπισμού και της μη βίας. Η διοργάνωση και η παρακολούθηση των ταινιών αναπτύσσει την κριτική και δημιουργική σκέψη των νέων και συμβάλλει στην αλληλοκατανόηση ανθρώπων με διαφορετική κουλτούρα.</a:t>
            </a:r>
          </a:p>
          <a:p>
            <a:pPr marL="0" indent="0" algn="just">
              <a:buNone/>
            </a:pPr>
            <a:r>
              <a:rPr lang="el-GR" sz="1200" smtClean="0"/>
              <a:t>Οι ταινίες που διαγωνίζονται και βραβεύονται τα τελευταία χρόνια έχουν  σημαντικές διεθνείς διακρίσεις στις αποσκευές τους και διαιρούνται σε 4 κατηγορίες: Ταινίες Μυθοπλασίας Μεγάλου Μήκους, Ταινίες Μυθοπλασίας Μικρού Μήκους, Ταινίες Animation Μικρού Μήκους, “KIDS &amp; DOCS”.</a:t>
            </a:r>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74</a:t>
            </a:fld>
            <a:endParaRPr lang="el-GR"/>
          </a:p>
        </p:txBody>
      </p:sp>
    </p:spTree>
    <p:extLst>
      <p:ext uri="{BB962C8B-B14F-4D97-AF65-F5344CB8AC3E}">
        <p14:creationId xmlns:p14="http://schemas.microsoft.com/office/powerpoint/2010/main" val="312217972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908720"/>
            <a:ext cx="8229600" cy="5217443"/>
          </a:xfrm>
        </p:spPr>
        <p:txBody>
          <a:bodyPr>
            <a:normAutofit fontScale="92500" lnSpcReduction="10000"/>
          </a:bodyPr>
          <a:lstStyle/>
          <a:p>
            <a:pPr marL="0" indent="0">
              <a:buNone/>
            </a:pPr>
            <a:r>
              <a:rPr lang="el-GR" sz="1200" b="1" smtClean="0"/>
              <a:t>Νεανική ματιά στις παραδοσιακές ομορφιές του τόπου μας. </a:t>
            </a:r>
          </a:p>
          <a:p>
            <a:pPr marL="0" indent="0">
              <a:buNone/>
            </a:pPr>
            <a:endParaRPr lang="el-GR" sz="1200" b="1" smtClean="0"/>
          </a:p>
          <a:p>
            <a:pPr marL="0" indent="0" algn="just">
              <a:buNone/>
            </a:pPr>
            <a:r>
              <a:rPr lang="el-GR" sz="1200" smtClean="0"/>
              <a:t>Ζωζώνης Δημήτρης, Κακαλή Αντιγόνη, Αθανασία Καράμπαλη, Αγγελική Κατσίκη, Δήμητρα Κολοβέρου, Σπήλιος Κοτσώνης, Γιώργος Λαμπούσης, Γιάννης Λυμπέρης, Ευθαλεία Μαντά, Μανώλης Ηλίας, Βαλέρια Μολίστι, Πολυνίκης Μπολιάρης, Αντωνία Νικολοπούλου, Ντόμαρης Γεώργιος, Ντόμαρης Ιωάννης, Αναστάσιος Παναγιωτόπουλος, Πανταζόπουλος Παναγιώτης- Βησσαρίων,  Γιάννης Παπαδόπουλος, Βασίλης Στεφανίδης, Τόλια Γεωργία, Θεώνη Τσιπολίτη, Μελίνα Τσούμα, Σοφία Τσούμα, Χρήστος Τυλιγάδας, Φελερής Κώστας, Κωνσταντίνα Χαραλαμποπούλου, Αδαμαντία Χριστοδουλοπούλου. </a:t>
            </a:r>
          </a:p>
          <a:p>
            <a:pPr marL="0" indent="0" algn="just">
              <a:buNone/>
            </a:pPr>
            <a:r>
              <a:rPr lang="el-GR" sz="1200" smtClean="0"/>
              <a:t>Επιβλέποντες: Βλάσση Δήμητρα, Γιαννακοπούλου Νεκταρία, Μαυρομάτης Κωνσταντίνος, Mουρούτη Γεωργία</a:t>
            </a:r>
          </a:p>
          <a:p>
            <a:pPr marL="0" indent="0" algn="just">
              <a:buNone/>
            </a:pPr>
            <a:r>
              <a:rPr lang="el-GR" sz="1200" smtClean="0"/>
              <a:t>4Ο Γυμνάσιο Πύργου Ηλείας </a:t>
            </a:r>
          </a:p>
          <a:p>
            <a:pPr marL="0" indent="0" algn="just">
              <a:buNone/>
            </a:pPr>
            <a:endParaRPr lang="el-GR" sz="1200" smtClean="0"/>
          </a:p>
          <a:p>
            <a:pPr marL="0" indent="0" algn="just">
              <a:buNone/>
            </a:pPr>
            <a:r>
              <a:rPr lang="el-GR" sz="1200" smtClean="0"/>
              <a:t>Η Ηλεία συνιστά μια περιοχή με ηθογραφικό και ιστορικό πλούτο καθώς η φύση, η  ιστορία, η τοπική γαστρονομία σε συνδυασμό με την ιδιαίτερη φυσιογνωμία του τόπου δημιουργούν τις ιδανικές συνθήκες για την πολυπρισματική καλλιτεχνική ανάδειξη του κάλλους της. Η επιλογή ενός animation για την πόλη μας και η δημιουργία ενός ντοκιμαντέρ για το φυσικό κάλλος και την ιστορία του τόπου μας αποτελούν τους πυλώνες με τους οποίους επιλέξαμε να μιλήσουμε για τον τόπο μας. Η παρουσίαση παραδοσιακών μορφών ζωής, η ανάδειξη της ιστορικής εξέλιξης του τόπου και ο επιτονισμός των αρχιτεκτονικών ευρημάτων εξαίρετης αισθητικής που συναντά κανείς στην πόλη του Πύργου και στις γύρω περιοχές αποτελούν βασικές θεματικές της παρούσας εργασίας. Ανάλογα, τονίζεται εμφατικά η εικόνα των μνημείων του τόπου μας και οι φυσικές ομορφιές του Δήμου Πύργου με τις ειδυλλιακές παραλίες και το κατάφυτο δάσος της Φολόης. Το πλούσιο φωτογραφικό υλικό που συνοδεύει την παρούσα μελέτη πλαισιώνεται με μουσικές και στίχους από τους εξαίρετους καλλιτέχνες της περιοχής μας. Τέλος, η εφηβική φρεσκάδα και δημιουργικότητα των παιδιών του Πύργου Ηλείας εκφράζεται μέσω της χορευτικής έκφρασης με ένα παραδοσιακό τραγούδι του τόπου μας. Η αγορά του Ερνέστου Τσίλερ, το θέατρο Απόλλων, οι εξαιρετικής αρχιτεκτονικής εκκλησίες μας και τα σπουδαία νεοκλασικά κτίρια με τη μακραίωνη ιστορία τους αναδεικνύουν με τη φροντίδα κάποιων Ηλείων λαογράφων την αγάπη του λαού για τον τόπο του και την αναγκαιότητα σεβασμού και αγάπης απέναντι σε όλα τα δημιουργήματα του πολιτισμού της γης της Ηλείας. Το λιμάνι του Κατακόλου, με την πολυκύμαντη πορεία του στο χρόνο και την αίσθηση κοσμοπολιτισμού που αποπνέει σε όλη τη διάρκεια του έτους, αλλά κυρίως τους καλοκαιρινούς μήνες, με τα πολιτιστικά δρώμενα και τα φεστιβάλ που οργανώνονται προδίδει την αριστοκρατική ιστορία του τόπου και προσδένει αρμονικά την αίγλη του με τον σύγχρονο χαρακτήρα της πόλης του Πύργου. </a:t>
            </a:r>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75</a:t>
            </a:fld>
            <a:endParaRPr lang="el-GR"/>
          </a:p>
        </p:txBody>
      </p:sp>
    </p:spTree>
    <p:extLst>
      <p:ext uri="{BB962C8B-B14F-4D97-AF65-F5344CB8AC3E}">
        <p14:creationId xmlns:p14="http://schemas.microsoft.com/office/powerpoint/2010/main" val="30361761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692696"/>
            <a:ext cx="8229600" cy="5433467"/>
          </a:xfrm>
        </p:spPr>
        <p:txBody>
          <a:bodyPr>
            <a:normAutofit lnSpcReduction="10000"/>
          </a:bodyPr>
          <a:lstStyle/>
          <a:p>
            <a:pPr marL="0" indent="0">
              <a:buNone/>
            </a:pPr>
            <a:r>
              <a:rPr lang="el-GR" sz="1200" b="1" smtClean="0"/>
              <a:t>Το Μενίδι που αγαπάμε</a:t>
            </a:r>
          </a:p>
          <a:p>
            <a:pPr marL="0" indent="0">
              <a:buNone/>
            </a:pPr>
            <a:r>
              <a:rPr lang="el-GR" sz="1200" b="1" smtClean="0"/>
              <a:t>                        </a:t>
            </a:r>
          </a:p>
          <a:p>
            <a:pPr marL="0" indent="0">
              <a:buNone/>
            </a:pPr>
            <a:r>
              <a:rPr lang="el-GR" sz="1200" smtClean="0"/>
              <a:t>Μαθητές που συμμετέχουν:  Ερμπολίδης Γιώργος, Ευταξία Δέσποινα, Ιορδανίδου Κλεοπάτρα, Καλαμιώτη Ραφαέλα, Καραβίας Μάρκος, Καραπαναγιωτίδου Ουρανία, Καρασαββίδης Οδυσσέας, Κιούλλι Γιάννης, Κονιαβίτη Αναστασία, Κονιαβίτης Γιώργος, Μελνιτσένκο Σουζάνα, Μπογδάνη Γεωργία, Παγκοζίδη Μαρία, Παντελίδης Παύλος, Παπαγιαννίδου Ταμάρα, Παρασκευοπούλου Χρυσούλα, Πουλικίδου Βασιλική, Πουμπουρίδου Ελένη, Ραθόρ Αρσντίπ Σινγκ</a:t>
            </a:r>
          </a:p>
          <a:p>
            <a:pPr marL="0" indent="0" algn="just">
              <a:buNone/>
            </a:pPr>
            <a:r>
              <a:rPr lang="el-GR" sz="1200" smtClean="0"/>
              <a:t>Επιβλέπουσα: Βουρδουμπά Θεοδοσία  ΠΕ 86</a:t>
            </a:r>
          </a:p>
          <a:p>
            <a:pPr marL="0" indent="0" algn="just">
              <a:buNone/>
            </a:pPr>
            <a:r>
              <a:rPr lang="el-GR" sz="1200" smtClean="0"/>
              <a:t>5ο ΓΥΜΝΑΣΙΟ ΑΧΑΡΝΩΝ</a:t>
            </a:r>
          </a:p>
          <a:p>
            <a:pPr marL="0" indent="0" algn="just">
              <a:buNone/>
            </a:pPr>
            <a:endParaRPr lang="el-GR" sz="1200" smtClean="0"/>
          </a:p>
          <a:p>
            <a:pPr marL="0" indent="0" algn="just">
              <a:buNone/>
            </a:pPr>
            <a:r>
              <a:rPr lang="el-GR" sz="1200" smtClean="0"/>
              <a:t>Ο σκοπός της  εργασίας είναι να παρουσιάσουμε την περιοχή των Αχαρνών στην οποία βρίσκεται το σχολείο μας, αλλά είναι ταυτόχρονα και ο τόπος κατοικίας των παιδιών που συμμετέχουν. Το εγχείρημα αυτό δεν είναι σίγουρα μοναδικό, καθώς υπάρχουν στο διαδίκτυο πολλές παρόμοιες προσπάθειες, είναι όμως μια ευκαιρία να ευαισθητοποιηθούν οι μαθητές για τον τόπο που ζουν και ενδεχομένως να μάθουν τόσο πληροφορίες για την περιοχή τους, που αγνοούσαν, όσο και να εκπαιδευτούν στο να λειτουργούν ομαδικά και από κοινού για την πραγματοποίηση  ενός συλλογικού στόχου.</a:t>
            </a:r>
          </a:p>
          <a:p>
            <a:pPr marL="0" indent="0" algn="just">
              <a:buNone/>
            </a:pPr>
            <a:r>
              <a:rPr lang="el-GR" sz="1200" smtClean="0"/>
              <a:t>Έχουν δημιουργηθεί για το σκοπό αυτό διάφορες ομάδες παιδιών, η καθεμία από τις οποίες επέλεξε να καταπιαστεί με έναν διαφορετικό θεματικό άξονα. Μια επιπλέον διαφοροποίηση των ομάδων είναι η μορφή της δράσης που αποφάσισε να υλοποιήσει. Έτσι, κάποια παιδιά αποφάσισαν να δημιουργήσουν οπτικοακουστικό υλικό σε σχέση με τις Αχαρνές, άλλα επέλεξαν το αφηγηματικό κείμενο και τέλος, υπήρξαν και αυτά που κινήθηκαν στο εικαστικό κομμάτι δημιουργώντας αναπαραστάσεις τόπων και μνημείων των Αχαρνών.</a:t>
            </a:r>
          </a:p>
          <a:p>
            <a:pPr marL="0" indent="0" algn="just">
              <a:buNone/>
            </a:pPr>
            <a:r>
              <a:rPr lang="el-GR" sz="1200" smtClean="0"/>
              <a:t>Οι υποενότητες που θα περιέχονται στην παρουσίασή μας αφορούν συνοπτικά στα παρακάτω: α) Ενδεικτικά μνημεία και αρχαιολογικούς χώρους της περιοχής με ενσωματωμένη περιγραφή αυτών των μνημείων, β) Τοπική ιστορία από τα αρχαία χρόνια μέχρι τη σύγχρονη εποχή με αναφορά στη γεωγραφική θέση και στη σημασία της πόλης γ) Πολιτιστική ζωή Μενιδίου και τοπική λογοτεχνία και τέλος δ) Λαϊκά Έθιμα και Παραδόσεις. </a:t>
            </a:r>
          </a:p>
          <a:p>
            <a:pPr marL="0" indent="0">
              <a:buNone/>
            </a:pPr>
            <a:endParaRPr lang="el-GR" sz="1200" smtClean="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76</a:t>
            </a:fld>
            <a:endParaRPr lang="el-GR"/>
          </a:p>
        </p:txBody>
      </p:sp>
    </p:spTree>
    <p:extLst>
      <p:ext uri="{BB962C8B-B14F-4D97-AF65-F5344CB8AC3E}">
        <p14:creationId xmlns:p14="http://schemas.microsoft.com/office/powerpoint/2010/main" val="65551187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908720"/>
            <a:ext cx="8229600" cy="5217443"/>
          </a:xfrm>
        </p:spPr>
        <p:txBody>
          <a:bodyPr>
            <a:normAutofit fontScale="92500"/>
          </a:bodyPr>
          <a:lstStyle/>
          <a:p>
            <a:pPr marL="0" indent="0">
              <a:buNone/>
            </a:pPr>
            <a:r>
              <a:rPr lang="el-GR" sz="1200" b="1" smtClean="0"/>
              <a:t>Εκπαιδευτικό παιχνίδι:  Παιχνιδο-ξενάγηση στα μνημεία της πόλης των Αχαρνώ</a:t>
            </a:r>
          </a:p>
          <a:p>
            <a:pPr marL="0" indent="0">
              <a:buNone/>
            </a:pPr>
            <a:r>
              <a:rPr lang="el-GR" sz="1200" smtClean="0"/>
              <a:t>Αργυρού Βασιλική, Γρομητσάρη Μελίνα, Καρακασίδη Αναστασία, Καραπαναγιωτίδου Ουρανία, Κονιαβίτη Αναστασία, Κονιαβίτης Γεώργιος,  Κουντάνη Κωνσταντίνα, Μανιδάκης Αντώνιος,  Μαυροματίδου Μαρία,  Μπόθου Αικατερίνη,  Παπαδοπούλου Ναταλία, Παρασκευοπούλου Χρυσούλα, Σωτηράκη Βασιλική, Χειλετζάρης Βασίλειος,  Χρυσανθάκης Παναγιώτης                                       </a:t>
            </a:r>
          </a:p>
          <a:p>
            <a:pPr marL="0" indent="0">
              <a:buNone/>
            </a:pPr>
            <a:r>
              <a:rPr lang="el-GR" sz="1200" smtClean="0"/>
              <a:t>Επιβλέπουσες:  Ανάγνου Ασημίνα ΠΕ02, Εφετζή Νεραντζούλα ΠΕ08</a:t>
            </a:r>
          </a:p>
          <a:p>
            <a:pPr marL="0" indent="0">
              <a:buNone/>
            </a:pPr>
            <a:r>
              <a:rPr lang="el-GR" sz="1200" smtClean="0"/>
              <a:t>5ο Γυμνάσιο Αχαρνών</a:t>
            </a:r>
          </a:p>
          <a:p>
            <a:pPr marL="0" indent="0">
              <a:buNone/>
            </a:pPr>
            <a:endParaRPr lang="el-GR" sz="1200" smtClean="0"/>
          </a:p>
          <a:p>
            <a:pPr marL="0" indent="0">
              <a:buNone/>
            </a:pPr>
            <a:endParaRPr lang="el-GR" sz="1200"/>
          </a:p>
          <a:p>
            <a:pPr marL="0" indent="0" algn="just">
              <a:buNone/>
            </a:pPr>
            <a:r>
              <a:rPr lang="el-GR" sz="1200" smtClean="0"/>
              <a:t>Η εργασία μας, είναι βασισμένη σε ένα επιτραπέζιο παιχνίδι που κατασκευάσαμε και  ονομάσαμε: «Ο γύρος των Αχαρνών σε 80 βήματα». Το παιχνίδι συνδυάζει εικαστική δημιουργία και γνώσεις τοπικής ιστορίας. Παίζεται από 2 – 4 παίκτες ή αντίστοιχες ομάδες παικτών και αναπαριστά μια διαδρομή στα κυριότερα μνημεία της πόλης των Αχαρνών. Η διαδρομή μας ξεκινά από το αρχαίο θέατρο Διονύσου της Αθήνας και καταλήγει στο αρχαίο θέατρο των Αχαρνών. Οι παίκτες ξεκινούν με τη βοήθεια ενός ζαριού  και, καθώς προχωρούν στο ταμπλό, πρέπει να απαντήσουν σε ερωτήσεις σχετικές με τα μνημεία της πόλης. Αν οι απαντήσεις είναι σωστές, συνεχίζουν και, αν είναι λανθασμένες, χάνουν τη σειρά τους για έναν γύρο. Κερδίζει όποιος τερματίσει πρώτος. </a:t>
            </a:r>
          </a:p>
          <a:p>
            <a:pPr marL="0" indent="0" algn="just">
              <a:buNone/>
            </a:pPr>
            <a:r>
              <a:rPr lang="el-GR" sz="1200" smtClean="0"/>
              <a:t>Στόχος του παιχνιδιού είναι να κάνουμε γνωστή και να αναδείξουμε την πλούσια τοπική μας ιστορία, από την αρχαιότητα, τη βυζαντινή  έως και  τη νεότερη εποχή, μέσα από τα μνημεία που υπάρχουν στην πόλη μας. Για τη συλλογή των πληροφοριών, εκτός από τη σχετική βιβλιογραφία και δικτυογραφία, συνεργαζόμαστε με τοπικούς φορείς και πολιτιστικούς συλλόγους, όπως το ΕΠΙΣΚΗΝΙΟΝ (Κίνηση Πολιτών για την ανάδειξη του Αρχαίου Θεάτρου των Αχαρνών) και η Ι.Λ.Ε.Α. (Ιστορική και Λαογραφική Εταιρεία Αχαρνών). </a:t>
            </a:r>
          </a:p>
          <a:p>
            <a:pPr marL="0" indent="0" algn="just">
              <a:buNone/>
            </a:pPr>
            <a:r>
              <a:rPr lang="el-GR" sz="1200" smtClean="0"/>
              <a:t>Στην εργασία αυτή πρόκειται να αναπτύξουμε ποικίλες δεξιότητες όπως: εικαστικές (κατά τον σχεδιασμό της επιφάνειας-ταμπλό του παιχνιδιού και των καρτών των ερωτήσεων), ερευνητικές (κατά την εύρεση πληροφοριών σχετικών με την ιστορία των μνημείων της πόλης μας από διάφορες πηγές), γλωσσικές (κατά τη διατύπωση των κειμένων και των ερωτήσεων του παιχνιδιού) και ψηφιακές (κατά τη σύνταξη και συγγραφή των κειμένων και τη δημιουργία παρουσιάσεων μέσω Η/Υ). Παράλληλα, η ομάδα μας είναι προετοιμασμένη να ξεναγήσει σε πραγματικό τόπο και χρόνο, μαθητές και μαθήτριες σχολείων που επισκέπτονται την πόλη μας</a:t>
            </a:r>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77</a:t>
            </a:fld>
            <a:endParaRPr lang="el-GR"/>
          </a:p>
        </p:txBody>
      </p:sp>
    </p:spTree>
    <p:extLst>
      <p:ext uri="{BB962C8B-B14F-4D97-AF65-F5344CB8AC3E}">
        <p14:creationId xmlns:p14="http://schemas.microsoft.com/office/powerpoint/2010/main" val="284572803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908720"/>
            <a:ext cx="8229600" cy="5217443"/>
          </a:xfrm>
        </p:spPr>
        <p:txBody>
          <a:bodyPr>
            <a:normAutofit/>
          </a:bodyPr>
          <a:lstStyle/>
          <a:p>
            <a:pPr marL="0" indent="0">
              <a:buNone/>
            </a:pPr>
            <a:r>
              <a:rPr lang="el-GR" sz="1200" b="1" smtClean="0"/>
              <a:t>Ήθη και Έθιμα των Χριστουγέννων των Κατοίκων του  Παλαιού Φαλήρου</a:t>
            </a:r>
          </a:p>
          <a:p>
            <a:pPr marL="0" indent="0">
              <a:buNone/>
            </a:pPr>
            <a:endParaRPr lang="el-GR" sz="1200" b="1" smtClean="0"/>
          </a:p>
          <a:p>
            <a:pPr marL="0" indent="0">
              <a:buNone/>
            </a:pPr>
            <a:r>
              <a:rPr lang="el-GR" sz="1200" smtClean="0"/>
              <a:t>Γεωργάτης Μανώλης, Κομνηνός Παναγιώτης, Σαμαρίδη Μαρία, Σαμαρίδης Φώτης, </a:t>
            </a:r>
          </a:p>
          <a:p>
            <a:pPr marL="0" indent="0">
              <a:buNone/>
            </a:pPr>
            <a:r>
              <a:rPr lang="el-GR" sz="1200" smtClean="0"/>
              <a:t>Σύρμος Πέτρος</a:t>
            </a:r>
          </a:p>
          <a:p>
            <a:pPr marL="0" indent="0">
              <a:buNone/>
            </a:pPr>
            <a:r>
              <a:rPr lang="el-GR" sz="1200" smtClean="0"/>
              <a:t>Επιβλέπουσες : Σιδηροπούλου Μιμόζα ΠΕ80, Αρτοπούλου Έλενα ΠΕ07</a:t>
            </a:r>
          </a:p>
          <a:p>
            <a:pPr marL="0" indent="0">
              <a:buNone/>
            </a:pPr>
            <a:r>
              <a:rPr lang="el-GR" sz="1200" smtClean="0"/>
              <a:t>5ο Γυμνάσιο Παλαιού Φαλήρου</a:t>
            </a:r>
          </a:p>
          <a:p>
            <a:pPr marL="0" indent="0">
              <a:buNone/>
            </a:pPr>
            <a:endParaRPr lang="el-GR" sz="1200" smtClean="0"/>
          </a:p>
          <a:p>
            <a:pPr marL="0" indent="0" algn="just">
              <a:buNone/>
            </a:pPr>
            <a:r>
              <a:rPr lang="el-GR" sz="1200" smtClean="0"/>
              <a:t>Στόχος της εργασίας αυτής είναι οι μαθητές της Α’ τάξης να ερευνήσουν μέσω ερωτηματολογίου τις συνήθειες των προηγούμενων γενεών όσον αφορά τα ήθη και τα έθιμα των Χριστουγέννων, εξετάζοντας ποια πράγματα έχουν αλλάξει σήμερα σε σχέση με το παρελθόν και ποια διατηρούνται έως σήμερα.  Οι μαθητές μπαίνουν στον ρόλο του ερευνητή, καλλιεργούν την κριτική τους σκέψη, έρχονται πιο κοντά με οικεία πρόσωπα της οικογένειας τους, συσφίγγουν τις σχέσεις τους και αναπτύσσουν την δημιουργικότητά τους. Μέσω της εργασίας σε ομάδα μαθαίνουν να συνεργάζονται και γνωρίζουν τις συνήθειες του κάθε τόπου. Μιλούν για το στολισμό των σπιτιών, τα παραδοσιακά γλυκά, τα κάλαντα, τα έθιμα των παιδιών, το στολισμό του δέντρου/καραβιού, τον εκκλησιασμό ανήμερα των Χριστουγέννων, τις συνήθειες του γιορτινού τραπέζιου, τα φαγητά και τα εδέσματα, την ανταλλαγή δώρων και την κοπή της βασιλόπιτας. Οι παραπάνω εργασίες αποτελούν μέρος του προγράμματος E- twining “Α window to culture” σε συνεργασία με το Γυμνάσιο Αγίας Φυλάξεως Λεμεσού της Κύπρου και του 1ο Γυμνάσιο Ηλιούπολης της Αθήνας. Μέσα από την ποιοτική επεξεργασία των συνεντεύξεων αναδεικνύεται η σημασία της παράδοσης και η συνέχειά της στις επόμενες γενεές.  </a:t>
            </a:r>
          </a:p>
          <a:p>
            <a:pPr marL="0" indent="0">
              <a:buNone/>
            </a:pPr>
            <a:endParaRPr lang="el-GR" sz="1200" smtClean="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78</a:t>
            </a:fld>
            <a:endParaRPr lang="el-GR"/>
          </a:p>
        </p:txBody>
      </p:sp>
    </p:spTree>
    <p:extLst>
      <p:ext uri="{BB962C8B-B14F-4D97-AF65-F5344CB8AC3E}">
        <p14:creationId xmlns:p14="http://schemas.microsoft.com/office/powerpoint/2010/main" val="88873809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908720"/>
            <a:ext cx="8229600" cy="5217443"/>
          </a:xfrm>
        </p:spPr>
        <p:txBody>
          <a:bodyPr>
            <a:normAutofit/>
          </a:bodyPr>
          <a:lstStyle/>
          <a:p>
            <a:pPr marL="0" indent="0">
              <a:buNone/>
            </a:pPr>
            <a:r>
              <a:rPr lang="el-GR" sz="1200" b="1" smtClean="0"/>
              <a:t>Παραδοσιακές Τέχνες από Διάφορες Περιοχές της Ελλάδας</a:t>
            </a:r>
          </a:p>
          <a:p>
            <a:pPr marL="0" indent="0">
              <a:buNone/>
            </a:pPr>
            <a:endParaRPr lang="el-GR" sz="1200" b="1" smtClean="0"/>
          </a:p>
          <a:p>
            <a:pPr marL="0" indent="0">
              <a:buNone/>
            </a:pPr>
            <a:r>
              <a:rPr lang="el-GR" sz="1200" smtClean="0"/>
              <a:t>Γεωργάτης Μανώλης, Γραμματικόγλου Γεωργία, Γεωργαρά Κωνσταντίνα, </a:t>
            </a:r>
          </a:p>
          <a:p>
            <a:pPr marL="0" indent="0" algn="just">
              <a:buNone/>
            </a:pPr>
            <a:r>
              <a:rPr lang="el-GR" sz="1200" smtClean="0"/>
              <a:t>Λαμέρας  Ιωάννης, Λαγοπάτη Αναστασία, Λοϊζου Μαρία, Παπαντωνίου Ουρανία, Σαμαρίδη Μαρία, Σαμαρίδης Φώτης, Σύρμος Πέτρος,  Πετρίδου Στεφανία, </a:t>
            </a:r>
          </a:p>
          <a:p>
            <a:pPr marL="0" indent="0" algn="just">
              <a:buNone/>
            </a:pPr>
            <a:r>
              <a:rPr lang="el-GR" sz="1200" smtClean="0"/>
              <a:t>Επιβλέπουσες : Σιδηροπούλου Μιμόζα ΠΕ80 , Αρτοπούλου Έλενα ΠΕ07</a:t>
            </a:r>
          </a:p>
          <a:p>
            <a:pPr marL="0" indent="0" algn="just">
              <a:buNone/>
            </a:pPr>
            <a:r>
              <a:rPr lang="el-GR" sz="1200" smtClean="0"/>
              <a:t>5ο Γυμνάσιο Παλαιού Φαλήρου</a:t>
            </a:r>
          </a:p>
          <a:p>
            <a:pPr marL="0" indent="0" algn="just">
              <a:buNone/>
            </a:pPr>
            <a:endParaRPr lang="el-GR" sz="1200" smtClean="0"/>
          </a:p>
          <a:p>
            <a:pPr marL="0" indent="0" algn="just">
              <a:buNone/>
            </a:pPr>
            <a:endParaRPr lang="el-GR" sz="1200" smtClean="0"/>
          </a:p>
          <a:p>
            <a:pPr marL="0" indent="0" algn="just">
              <a:buNone/>
            </a:pPr>
            <a:r>
              <a:rPr lang="el-GR" sz="1200" smtClean="0"/>
              <a:t>Στην εργασία αυτή οι μαθητές/ μαθήτριες της Α’ τάξης  ερευνούν την παράδοση του τόπου καταγωγής τους. Συγκριμένα τις παραδοσιακές τέχνες από διάφορες περιοχές της Ελλάδας. Αναφερόμαστε στην περιοχή του Πόντου, με τους παραδοσιακούς  χορούς, τα  τραγούδια, τα παραδοσιακά μουσικά όργανα, την παραδοσιακή ενδυμασία. Αναφορά γίνεται στην  λαϊκή ιατρική και στη διατροφή.  Σημαντική είναι η λαϊκή παράδοση και ο ποντιακός γάμος. Για την περιοχή της Ηπείρου μιλάμε για την τέχνη του ελαιοχρωματιστή, με ζωγραφιές που κοσμούν τα σπίτια. Περιγράφουμε την παραδοσιακή φορεσιά. Έπειτα ταξιδεύαμε στην Χίο με την παραδοσιακή αρχιτεκτονική κτηρίων. Αναφερόμαστε στο επάγγελμα του γαλατά και στην τέχνη του Αργαλειού σε περιοχές της Ελλάδας. Στην περιοχή της Κρήτης αναφερόμαστε στην τέχνη του κεντήματος. Τελειώνοντας μιλάμε για την αγγειοπλαστική, την  μεταλλοτεχνία, την ξυλογλυπτική και την καλαθοπλεκτική.  Μέσω της ερευνάς μας καταλήγουμε ότι η παραδοσιακή τέχνη είναι πολύ σημαντική για τον κάθε τόπο δυστυχώς όμως χάνεται στην πάροδο του χρόνου. Οι εργασίες αυτές έγιναν στα πλαίσια του ευρωπαϊκού προγράμματος E – twining “Α window to culture” που υλοποιήθηκε σε συνεργασία με το Γυμνάσιο Αγίας Φυλάξεως Λεμεσού της  Κύπρου και του 1ο Γυμνάσιο Ηλιούπολης της Αθήνας.</a:t>
            </a:r>
          </a:p>
          <a:p>
            <a:pPr marL="0" indent="0">
              <a:buNone/>
            </a:pPr>
            <a:endParaRPr lang="el-GR" sz="1200" smtClean="0"/>
          </a:p>
          <a:p>
            <a:pPr marL="0" indent="0">
              <a:buNone/>
            </a:pPr>
            <a:endParaRPr lang="el-GR" sz="1200" smtClean="0"/>
          </a:p>
          <a:p>
            <a:pPr marL="0" indent="0">
              <a:buNone/>
            </a:pPr>
            <a:endParaRPr lang="el-GR" sz="1200" smtClean="0"/>
          </a:p>
          <a:p>
            <a:pPr marL="0" indent="0">
              <a:buNone/>
            </a:pPr>
            <a:endParaRPr lang="el-GR" sz="1200" smtClean="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79</a:t>
            </a:fld>
            <a:endParaRPr lang="el-GR"/>
          </a:p>
        </p:txBody>
      </p:sp>
    </p:spTree>
    <p:extLst>
      <p:ext uri="{BB962C8B-B14F-4D97-AF65-F5344CB8AC3E}">
        <p14:creationId xmlns:p14="http://schemas.microsoft.com/office/powerpoint/2010/main" val="126988526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980728"/>
            <a:ext cx="8229600" cy="5145435"/>
          </a:xfrm>
        </p:spPr>
        <p:txBody>
          <a:bodyPr>
            <a:normAutofit/>
          </a:bodyPr>
          <a:lstStyle/>
          <a:p>
            <a:pPr marL="0" indent="0">
              <a:buNone/>
            </a:pPr>
            <a:r>
              <a:rPr lang="el-GR" sz="1200" b="1" smtClean="0"/>
              <a:t>‘’Η ιστορία του  λιγνίτη και ιστορία της πόλης μας από το χτες ως το σήμερα: δυο παράλληλοι δρόμοι που ταυτίζονται!’’.   </a:t>
            </a:r>
          </a:p>
          <a:p>
            <a:pPr marL="0" indent="0">
              <a:buNone/>
            </a:pPr>
            <a:r>
              <a:rPr lang="el-GR" sz="1200" b="1" smtClean="0"/>
              <a:t>                     </a:t>
            </a:r>
          </a:p>
          <a:p>
            <a:pPr marL="0" indent="0">
              <a:buNone/>
            </a:pPr>
            <a:r>
              <a:rPr lang="el-GR" sz="1200" smtClean="0"/>
              <a:t>Καραβασίλη Ευαγγελία, Καραλευθέρη Αγγελική, Κεραμάρη Πολυξένη, Κουδούνας Σταύρος, Κώττη Σεβαστή, Λιβεριάδης Αντώνιος, Μαυροπούλου Άρτεμις, Μητριάδης Κωσταντίνος, Ξυνού Μαρία, Παπαδοπούλου Ευφροσύνη, Ρακοπούλου Ιωάννα</a:t>
            </a:r>
          </a:p>
          <a:p>
            <a:pPr marL="0" indent="0">
              <a:buNone/>
            </a:pPr>
            <a:r>
              <a:rPr lang="el-GR" sz="1200" smtClean="0"/>
              <a:t>Χαντζή Στυλιανή, ΠΕΟ2 </a:t>
            </a:r>
          </a:p>
          <a:p>
            <a:pPr marL="0" indent="0">
              <a:buNone/>
            </a:pPr>
            <a:r>
              <a:rPr lang="el-GR" sz="1200" smtClean="0"/>
              <a:t>5ο Γυμνάσιο Πτολεμαΐδας "Ευαγόρας Παλληκαρίδης"</a:t>
            </a:r>
          </a:p>
          <a:p>
            <a:pPr marL="0" indent="0" algn="just">
              <a:buNone/>
            </a:pPr>
            <a:endParaRPr lang="el-GR" sz="1200" smtClean="0"/>
          </a:p>
          <a:p>
            <a:pPr marL="0" indent="0" algn="just">
              <a:buNone/>
            </a:pPr>
            <a:endParaRPr lang="el-GR" sz="1200" smtClean="0"/>
          </a:p>
          <a:p>
            <a:pPr marL="0" indent="0" algn="just">
              <a:buNone/>
            </a:pPr>
            <a:r>
              <a:rPr lang="el-GR" sz="1200" smtClean="0"/>
              <a:t>Η εργασία των μαθητών του τμήματος Γ2  έχει ως αντικείμενο την ύπαρξη και τον ρόλο του λιγνίτη από την προϊστορία (δημιουργία των λιγνιτικών ζωνών στην περιοχή), και την αξιοποίησή του τον 20Ος αιώνα, περίοδο κατά την οποία αρχίζουν οι γεωτρήσεις και μετέπειτα διανοίξεις των ορυχείων για την εξόρυξη του λιγνίτη. Γίνεται μια σύντομη ιστορική αναφορά και έπειτα επιδιώκεται η προσέγγιση συγκεκριμένων πτυχών που σχετίζονται με τον λιγνίτη και τα εργοστάσια στην πόλη και την ευρύτερη περιοχή της Εορδαίας: τα πρώτα εργοστάσια, η λειτουργία τους, οι επιπτώσεις θετικές ή αρνητικές στην κοινωνία, στην οικονομία, στην υγεία των κατοίκων της πόλης καθώς και στο περιβάλλον. Στο τέλος ως παράρτημα γίνεται αναφορά σε επιλεκτικά συγκεκριμένες παραδόσεις-έθιμα των κατοίκων της πόλης που έχουν διάφορες καταγωγές(Μικρασιάτες, Θρακιώτες, Βλάχοι,  Πόντιοι και Γηγενείς πληθυσμοί της περιοχής).</a:t>
            </a:r>
          </a:p>
          <a:p>
            <a:pPr marL="0" indent="0" algn="just">
              <a:buNone/>
            </a:pPr>
            <a:r>
              <a:rPr lang="el-GR" sz="1200" smtClean="0"/>
              <a:t>Η εργασία είναι βιβλιογραφική και χρησιμοποιεί την βιβλιογραφική επισκόπηση. Επιπλέον, γίνεται χρήση ενός ερωτηματολογίου στις google forms που συντάχθηκε από την ομάδα των μαθητών/τριών και απευθύνεται σε εργαζόμενους-στελέχη των εργοστασίων της ΔΕΗ. Τα συμπεράσματα από τις απαντήσεις στο ερωτηματολόγιο, που διαμοιράστηκε μέσω viber σε συγκεκριμένα στελέχη της ΔΕΗ, εμπλουτίζουν την βιβλιογραφική κάλυψη του θέματος. </a:t>
            </a:r>
          </a:p>
          <a:p>
            <a:pPr marL="0" indent="0" algn="just">
              <a:buNone/>
            </a:pPr>
            <a:endParaRPr lang="el-GR" sz="1200" smtClean="0"/>
          </a:p>
          <a:p>
            <a:pPr marL="0" indent="0">
              <a:buNone/>
            </a:pPr>
            <a:endParaRPr lang="el-GR" sz="1200" smtClean="0"/>
          </a:p>
          <a:p>
            <a:pPr marL="0" indent="0">
              <a:buNone/>
            </a:pPr>
            <a:endParaRPr lang="el-GR" sz="1200" smtClean="0"/>
          </a:p>
          <a:p>
            <a:pPr marL="0" indent="0">
              <a:buNone/>
            </a:pPr>
            <a:endParaRPr lang="el-GR" sz="1200" smtClean="0"/>
          </a:p>
          <a:p>
            <a:pPr marL="0" indent="0">
              <a:buNone/>
            </a:pPr>
            <a:endParaRPr lang="el-GR" sz="1200" smtClean="0"/>
          </a:p>
          <a:p>
            <a:pPr marL="0" indent="0">
              <a:buNone/>
            </a:pPr>
            <a:endParaRPr lang="el-GR" sz="1200" smtClean="0"/>
          </a:p>
          <a:p>
            <a:pPr marL="0" indent="0">
              <a:buNone/>
            </a:pPr>
            <a:endParaRPr lang="el-GR" sz="1200" smtClean="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80</a:t>
            </a:fld>
            <a:endParaRPr lang="el-GR"/>
          </a:p>
        </p:txBody>
      </p:sp>
    </p:spTree>
    <p:extLst>
      <p:ext uri="{BB962C8B-B14F-4D97-AF65-F5344CB8AC3E}">
        <p14:creationId xmlns:p14="http://schemas.microsoft.com/office/powerpoint/2010/main" val="154360883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692696"/>
            <a:ext cx="8229600" cy="5433467"/>
          </a:xfrm>
        </p:spPr>
        <p:txBody>
          <a:bodyPr>
            <a:normAutofit fontScale="92500" lnSpcReduction="10000"/>
          </a:bodyPr>
          <a:lstStyle/>
          <a:p>
            <a:pPr marL="0" indent="0">
              <a:buNone/>
            </a:pPr>
            <a:r>
              <a:rPr lang="el-GR" sz="1200" b="1" smtClean="0"/>
              <a:t>Ρόδος σταυροδρόμι λαών και θρησκειών</a:t>
            </a:r>
          </a:p>
          <a:p>
            <a:pPr marL="0" indent="0">
              <a:buNone/>
            </a:pPr>
            <a:endParaRPr lang="el-GR" sz="1200" b="1" smtClean="0"/>
          </a:p>
          <a:p>
            <a:pPr marL="0" indent="0">
              <a:buNone/>
            </a:pPr>
            <a:r>
              <a:rPr lang="el-GR" sz="1200" smtClean="0"/>
              <a:t>Γκόλφη Βιολέτα, Κρητικού Μαρία, Μοσχή Αικατερίνη, Σκιαθίτη Χρυσή, Στεφανάκη Ειρήνη, Ρούβαλη Μαριάντζελα, Χούλη Καλλιόπη</a:t>
            </a:r>
          </a:p>
          <a:p>
            <a:pPr marL="0" indent="0">
              <a:buNone/>
            </a:pPr>
            <a:r>
              <a:rPr lang="el-GR" sz="1200" smtClean="0"/>
              <a:t>Θεοδοσίου Μαρία (ΠΕ02), Μιλτιάδου Αριάδνη (ΠΕ05), Ντάγκα Βασιλική (ΠΕ0402), Συριανίδης Ευστράτιος (ΠΕ0401)</a:t>
            </a:r>
          </a:p>
          <a:p>
            <a:pPr marL="0" indent="0">
              <a:buNone/>
            </a:pPr>
            <a:r>
              <a:rPr lang="el-GR" sz="1200" smtClean="0"/>
              <a:t>5ο Γυμνάσιο Ρόδου  </a:t>
            </a:r>
          </a:p>
          <a:p>
            <a:pPr marL="0" indent="0">
              <a:buNone/>
            </a:pPr>
            <a:r>
              <a:rPr lang="el-GR" sz="1200" smtClean="0"/>
              <a:t> </a:t>
            </a:r>
          </a:p>
          <a:p>
            <a:pPr marL="0" indent="0" algn="just">
              <a:buNone/>
            </a:pPr>
            <a:endParaRPr lang="el-GR" sz="1200" smtClean="0"/>
          </a:p>
          <a:p>
            <a:pPr marL="0" indent="0" algn="just">
              <a:buNone/>
            </a:pPr>
            <a:r>
              <a:rPr lang="el-GR" sz="1200" smtClean="0"/>
              <a:t>Η Ρόδος βρίσκεται στο κεντρικό πέρασμα απο την αντολική Μεσόγειο προς το Αιγαίο όπως και προς τη Μαύρη θάλασσα και τις χώρες που την περιβάλλουν. Με το πέρασμα των αιώνων έγινε στόχος, απάγγειο και αποδέκτης πολιτισμών και θρησκειών που διάφοροι κατακτητές αλλά και διωκώμενοι αντιπροσώπευαν. Στην πόλη αλλά και στην ευρύτερη περιοχή της Ρόδου μπορεί κανείς να αντιληφθεί το πολιτισμικό αποτύπωμα πολλών λαών μέσω της τέχνης, της θρησκευτικής τέχνης αλλά  της αρχιτεκτονικής.</a:t>
            </a:r>
          </a:p>
          <a:p>
            <a:pPr marL="0" indent="0" algn="just">
              <a:buNone/>
            </a:pPr>
            <a:r>
              <a:rPr lang="el-GR" sz="1200" smtClean="0"/>
              <a:t>Την έκφραση Ρόδος το σταυροδρόμι των πολιτισμών βιώνει στην κυριολεξία ο επισκέπτης των θρησκευτικών μνημείων του νησιού όπου οι εκκλησίες τα  τζαμιά και η συναγωγή μετά απο τις προκλήσεις των καιρών κατάφεραν να συμβιώσουν  συνθέτοντας την θρησκευτική πτυχή της Ρόδου και  προσδίδοντάς της την οικουμενική της διάσταση.</a:t>
            </a:r>
          </a:p>
          <a:p>
            <a:pPr marL="0" indent="0" algn="just">
              <a:buNone/>
            </a:pPr>
            <a:r>
              <a:rPr lang="el-GR" sz="1200" smtClean="0"/>
              <a:t>Οι θρησκευτικές  διαδρομές στη Ρόδο είναι πάρα πολλές. Ορθόδοξες εκκλησίες της Μεσαιωνικής πόλης που λειτουργούν ώς ενοριακές, εκκλησίες που δεν μετατράπηκαν σε μουσουλμανικά τεμένη όπως η Παναγία του Μπούργκου, η Παναγία της Νίκης. Εκκλησίες που μετατράπηκαν σε μουσουλμανικά τεμένη όπως η Παναγία του κάστρου (Εντερούμ τζαμί ή Καντουρί), η εκκλησία της Αγίας Τριάδας, του Αγίου Ιωάννη των Ιπποτών, το μοναστήρι του αγίου Γεωργίου (Χουρμαλί τζαμί). Εκτός απο μετατροπή εκκλησιών σε τζαμιά οι Οθωμανοί έχτισαν και νέα τζαμιά όπως το τζαμί του Ιμπραήμ Πασά, το τζαμί του Σουλτάν Μουσταφά, το τέμενος του Σουλεΐμάν, το Μεχμέτ Αγά Τζαμί, το Σιντριβάν Τζαμί, το τζαμί του Ρετζέπ Πασά, του Μουράτ Ρείς. Επίσης έχει μεγάλη διαδρομή στη Ρόδο και η Εβραική κοινότητα με τη Συναγωγή Σαλώμ Kahal Kadosh Salom. Και το Καθολικό στοιχείο είναι έντονο με αποτύπωμα  τις Καθολικές εκκλησίες Santa Maria και του Αγίου Φραγκίσκου της Ασίζης.</a:t>
            </a:r>
          </a:p>
          <a:p>
            <a:pPr marL="0" indent="0">
              <a:buNone/>
            </a:pPr>
            <a:endParaRPr lang="el-GR" sz="1200" smtClean="0"/>
          </a:p>
          <a:p>
            <a:pPr marL="0" indent="0">
              <a:buNone/>
            </a:pPr>
            <a:r>
              <a:rPr lang="el-GR" sz="1200" smtClean="0"/>
              <a:t> </a:t>
            </a:r>
          </a:p>
          <a:p>
            <a:pPr marL="0" indent="0">
              <a:buNone/>
            </a:pPr>
            <a:endParaRPr lang="el-GR" sz="1200" smtClean="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81</a:t>
            </a:fld>
            <a:endParaRPr lang="el-GR"/>
          </a:p>
        </p:txBody>
      </p:sp>
    </p:spTree>
    <p:extLst>
      <p:ext uri="{BB962C8B-B14F-4D97-AF65-F5344CB8AC3E}">
        <p14:creationId xmlns:p14="http://schemas.microsoft.com/office/powerpoint/2010/main" val="349052178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908720"/>
            <a:ext cx="8229600" cy="5217443"/>
          </a:xfrm>
        </p:spPr>
        <p:txBody>
          <a:bodyPr>
            <a:normAutofit/>
          </a:bodyPr>
          <a:lstStyle/>
          <a:p>
            <a:pPr marL="0" indent="0">
              <a:buNone/>
            </a:pPr>
            <a:r>
              <a:rPr lang="el-GR" sz="1200" b="1" smtClean="0"/>
              <a:t>Το φυσικό περιβάλλον της Ρόδου</a:t>
            </a:r>
          </a:p>
          <a:p>
            <a:pPr marL="0" indent="0">
              <a:buNone/>
            </a:pPr>
            <a:endParaRPr lang="el-GR" sz="1200" b="1" smtClean="0"/>
          </a:p>
          <a:p>
            <a:pPr marL="0" indent="0">
              <a:buNone/>
            </a:pPr>
            <a:r>
              <a:rPr lang="el-GR" sz="1200" smtClean="0"/>
              <a:t>Γιαννουλάκος Βασίλειος, Ζανδέ Δήμητρα,  Κάβουρας Γεώργιος, Παντελίδου Κασσιανή, Πολυχρόνης Παναγιώτης </a:t>
            </a:r>
          </a:p>
          <a:p>
            <a:pPr marL="0" indent="0">
              <a:buNone/>
            </a:pPr>
            <a:r>
              <a:rPr lang="el-GR" sz="1200" smtClean="0"/>
              <a:t>Μιλτιάδου Αριάδνη (ΠΕ05), Ντάγκα Βασιλική (ΠΕ0402), Παπασταθοπούλου Γεωργία (ΠΕ02),  Ευστρατία Σαχλού(ΠΕ02) </a:t>
            </a:r>
          </a:p>
          <a:p>
            <a:pPr marL="0" indent="0">
              <a:buNone/>
            </a:pPr>
            <a:r>
              <a:rPr lang="el-GR" sz="1200" smtClean="0"/>
              <a:t>5ο Γυμνάσιο Ρόδου  </a:t>
            </a:r>
          </a:p>
          <a:p>
            <a:pPr marL="0" indent="0">
              <a:buNone/>
            </a:pPr>
            <a:endParaRPr lang="el-GR" sz="1200" smtClean="0"/>
          </a:p>
          <a:p>
            <a:pPr marL="0" indent="0" algn="just">
              <a:buNone/>
            </a:pPr>
            <a:endParaRPr lang="el-GR" sz="1200"/>
          </a:p>
          <a:p>
            <a:pPr marL="0" indent="0" algn="just">
              <a:buNone/>
            </a:pPr>
            <a:r>
              <a:rPr lang="el-GR" sz="1200" smtClean="0"/>
              <a:t>Η Ρόδος παρουσιάζει ιδιαίτερο ενδιαφέρον για τους μελετητές της Φυσικής Ιστορίας. Το νησί φιλοξενεί μεγάλο αριθμό ενδημικών φυτών, λόγω της γεωγραφικής του θέσης και της γεωλογικής του ιστορίας, που μας παρέδωσαν μέσα από τους αιώνες ένα θαυμάσιο περιβάλλον, πλούσιο σε τοπία, οικότοπους και είδη. Όντας η γέφυρα και το σταυροδρόμι τριών ηπείρων, αλλά και λόγω της ποικιλομορφίας της τοπογραφίας του, υπάρχει μία ιδιαιτερότητα κλιματολογικής κατάστασης, όπου πάρα πολλά είδη φυτών μπορούν να επιβιώσουν, κυρίως όμως τροπικά.  Με ψηλότερο βουνό τον Ατάβυρο στα 1215 μ. (3986 πόδια), το νησί έχει να επιδείξει μια υπέροχη χλωρίδα με δεκάδες σπάνια φυτά, ορισμένα από τα οποία βρίσκονται αποκλειστικά εδώ. Πολλά φύονται στα δάση των βουνών, άλλα στα φρύγανα, άλλα σε βραχώδεις, δύσβατες περιοχές. Πλούσια είναι και η πανίδα του τόπου, στην οποία συγκαταλέγονται σπάνια και μοναδικά είδη, διαμάντια της φυσικής ομορφιάς του νησιου, καθώς αποτελούν μεγάλης σημασίας φυσικά φαινόμενα.</a:t>
            </a:r>
          </a:p>
          <a:p>
            <a:pPr marL="0" indent="0" algn="just">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82</a:t>
            </a:fld>
            <a:endParaRPr lang="el-GR"/>
          </a:p>
        </p:txBody>
      </p:sp>
    </p:spTree>
    <p:extLst>
      <p:ext uri="{BB962C8B-B14F-4D97-AF65-F5344CB8AC3E}">
        <p14:creationId xmlns:p14="http://schemas.microsoft.com/office/powerpoint/2010/main" val="5841023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764704"/>
            <a:ext cx="8229600" cy="5361459"/>
          </a:xfrm>
        </p:spPr>
        <p:txBody>
          <a:bodyPr>
            <a:normAutofit/>
          </a:bodyPr>
          <a:lstStyle/>
          <a:p>
            <a:pPr marL="0" indent="0">
              <a:buNone/>
            </a:pPr>
            <a:r>
              <a:rPr lang="el-GR" sz="1200" b="1" smtClean="0"/>
              <a:t>Επαγγέλματα του Χθες και του Σήμερα στην περιοχή της Ροδόπης</a:t>
            </a:r>
          </a:p>
          <a:p>
            <a:pPr marL="0" indent="0">
              <a:buNone/>
            </a:pPr>
            <a:endParaRPr lang="el-GR" sz="1200" smtClean="0"/>
          </a:p>
          <a:p>
            <a:pPr marL="0" indent="0">
              <a:buNone/>
            </a:pPr>
            <a:r>
              <a:rPr lang="el-GR" sz="1200" smtClean="0"/>
              <a:t>Αποστολίδης Βασίλης, Ασημάκη Ιουλία, Βήτας Χρήστος, Βουρναζίδη Μάρθα, Βουρναζίδης Μιχάλης, Γλένης Γιάννης, , Κούτση Κατερίνα, Λαδόπουλος Δημήτρης, Λόγου Δήμητρα, Μεχμέτ Σουντέ,  Μπακιρτζίδης Παναγιώτης, Μπεριστιανίδη Ιωάννα, Ορτακτσίδη Αλεξάνδρα, Πάκου Ελευθερία, Χαρτοματζίδου Νάγια</a:t>
            </a:r>
          </a:p>
          <a:p>
            <a:pPr marL="0" indent="0">
              <a:buNone/>
            </a:pPr>
            <a:r>
              <a:rPr lang="el-GR" sz="1200" smtClean="0"/>
              <a:t>Επιβλέπουσες: Ντάρα Δήμητρα ΠΕ11 Τσεσμελή </a:t>
            </a:r>
            <a:r>
              <a:rPr lang="el-GR" sz="1200"/>
              <a:t>Στυλιανή </a:t>
            </a:r>
            <a:r>
              <a:rPr lang="el-GR" sz="1200" smtClean="0"/>
              <a:t>ΠΕ06 Παλαιοχωρινού </a:t>
            </a:r>
            <a:r>
              <a:rPr lang="el-GR" sz="1200"/>
              <a:t>Όλγα ΠΕ02</a:t>
            </a:r>
          </a:p>
          <a:p>
            <a:pPr marL="0" indent="0">
              <a:buNone/>
            </a:pPr>
            <a:endParaRPr lang="el-GR" sz="1200"/>
          </a:p>
          <a:p>
            <a:pPr marL="0" indent="0">
              <a:buNone/>
            </a:pPr>
            <a:endParaRPr lang="el-GR" sz="1200" smtClean="0"/>
          </a:p>
          <a:p>
            <a:pPr marL="0" indent="0">
              <a:buNone/>
            </a:pPr>
            <a:endParaRPr lang="el-GR" sz="1200" smtClean="0"/>
          </a:p>
          <a:p>
            <a:pPr marL="0" indent="0" algn="just">
              <a:buNone/>
            </a:pPr>
            <a:endParaRPr lang="el-GR" sz="1200" smtClean="0"/>
          </a:p>
          <a:p>
            <a:pPr marL="0" indent="0" algn="just">
              <a:buNone/>
            </a:pPr>
            <a:r>
              <a:rPr lang="el-GR" sz="1200" smtClean="0"/>
              <a:t>Η φυσιογνωμία ενός τόπου διαμορφώνεται από πολλούς παράγοντες όπως η γεωγραφική θέση, το κλίμα, η οικονομία, πρωτίστως όμως καθορίζεται από τους ανθρώπους που ζουν και εργάζονται σε αυτόν. Στόχος της παρούσας εργασίας είναι να παρουσιάσει τα παλιά επαγγέλματα της Κομοτηνής, μιας πόλης με πλούσια ιστορία και πολιτιστική κληρονομιά.</a:t>
            </a:r>
          </a:p>
          <a:p>
            <a:pPr marL="0" indent="0" algn="just">
              <a:buNone/>
            </a:pPr>
            <a:r>
              <a:rPr lang="el-GR" sz="1200" smtClean="0"/>
              <a:t>Πιο συγκεκριμένα, μέσα από μία ιστορική αναδρομή πλαισιωμένη από αφηγήσεις των παλιών και μνήμες των νεότερων οι μαθητές επιχείρησαν να αναλύσουν την εξέλιξη των επαγγελμάτων αυτών και τον ρόλο που διαδραμάτισαν στην τοπική οικονομία και κοινωνία. Επικεντρώθηκαν στις  προκλήσεις που αντιμετωπίζουν αυτά τα παραδοσιακά επαγγέλματα στο πλαίσιο της σύγχρονης κοινωνίας και εξέτασαν τη συνεισφορά των παλιών επαγγελμάτων στην τουριστική βιομηχανία της περιοχής αλλά και τον ρόλο τους στην διατήρηση της ταυτότητας και του πνεύματος της Κομοτηνής.</a:t>
            </a:r>
          </a:p>
          <a:p>
            <a:pPr marL="0" indent="0" algn="just">
              <a:buNone/>
            </a:pPr>
            <a:r>
              <a:rPr lang="el-GR" sz="1200" smtClean="0"/>
              <a:t>Η έρευνα συνδυάζει ιστορικές πηγές, συνεντεύξεις με ντόπιους κατοίκους και αρχειακό υλικό για να αναδείξει την πολιτιστική πολυπολιτισμικότητα και την εξέλιξη των επαγγελμάτων στην περιοχή.</a:t>
            </a:r>
          </a:p>
          <a:p>
            <a:pPr marL="0" indent="0">
              <a:buNone/>
            </a:pPr>
            <a:endParaRPr lang="el-GR" sz="1200" smtClean="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83</a:t>
            </a:fld>
            <a:endParaRPr lang="el-GR"/>
          </a:p>
        </p:txBody>
      </p:sp>
    </p:spTree>
    <p:extLst>
      <p:ext uri="{BB962C8B-B14F-4D97-AF65-F5344CB8AC3E}">
        <p14:creationId xmlns:p14="http://schemas.microsoft.com/office/powerpoint/2010/main" val="223834576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764704"/>
            <a:ext cx="8229600" cy="5361459"/>
          </a:xfrm>
        </p:spPr>
        <p:txBody>
          <a:bodyPr>
            <a:normAutofit/>
          </a:bodyPr>
          <a:lstStyle/>
          <a:p>
            <a:pPr marL="0" indent="0">
              <a:buNone/>
            </a:pPr>
            <a:r>
              <a:rPr lang="el-GR" sz="1200" smtClean="0"/>
              <a:t> </a:t>
            </a:r>
            <a:r>
              <a:rPr lang="el-GR" sz="1200" b="1" smtClean="0"/>
              <a:t>Θρακιώτικα έθιμα σε μεγάλες γιορτές του χρόνου</a:t>
            </a:r>
          </a:p>
          <a:p>
            <a:pPr marL="0" indent="0">
              <a:buNone/>
            </a:pPr>
            <a:r>
              <a:rPr lang="el-GR" sz="1200" smtClean="0"/>
              <a:t>                        </a:t>
            </a:r>
          </a:p>
          <a:p>
            <a:pPr marL="0" indent="0">
              <a:buNone/>
            </a:pPr>
            <a:r>
              <a:rPr lang="el-GR" sz="1200" smtClean="0"/>
              <a:t>Γαλύφα Χριστίνα, Γρηγοριάδης Γιάννης, Ζήσης Χρήστος, Παντιώρας Αριστείδης, , Παπαδόπουλος Άγγελος, Παπακυριαζής Δημήτρης, Παραπάγκου Χρύσα, Σαλάκης Χρήστος, Στάμου Νίκος, Συμεωνίδου Ελισάβετ, Ταουκίδης Κωνσταντίνος, Τζαμπαζλή Χαρά,  Φούνταλη Λιάνα,  Χαυτόπουλος Δημήτρης </a:t>
            </a:r>
          </a:p>
          <a:p>
            <a:pPr marL="0" indent="0">
              <a:buNone/>
            </a:pPr>
            <a:r>
              <a:rPr lang="el-GR" sz="1200" smtClean="0"/>
              <a:t>Επιβλέπουσες καθηγήτριες: Δήμητρα Ντάρα </a:t>
            </a:r>
            <a:r>
              <a:rPr lang="el-GR" sz="1200"/>
              <a:t>ΠΕ11 Στέλλα Τσεσμελή </a:t>
            </a:r>
            <a:r>
              <a:rPr lang="el-GR" sz="1200" smtClean="0"/>
              <a:t>ΠΕ06</a:t>
            </a:r>
            <a:r>
              <a:rPr lang="el-GR" sz="1200"/>
              <a:t>Όλγα Παλαιοχωρινού ΠΕ02</a:t>
            </a:r>
          </a:p>
          <a:p>
            <a:pPr marL="0" indent="0">
              <a:buNone/>
            </a:pPr>
            <a:r>
              <a:rPr lang="el-GR" sz="1200" smtClean="0"/>
              <a:t>5ο Πειραματικό Γυμνάσιο Κομοτηνής</a:t>
            </a:r>
          </a:p>
          <a:p>
            <a:pPr marL="0" indent="0">
              <a:buNone/>
            </a:pPr>
            <a:endParaRPr lang="el-GR" sz="1200" smtClean="0"/>
          </a:p>
          <a:p>
            <a:pPr marL="0" indent="0" algn="just">
              <a:buNone/>
            </a:pPr>
            <a:r>
              <a:rPr lang="el-GR" sz="1200" smtClean="0"/>
              <a:t>Η παρούσα εργασία δημιουργήθηκε από ένα ταξίδι που προσπαθήσαμε να κάνουμε στο χρόνο και να αναζητήσουμε τα έθιμα που είχαν οι θρακιώτες στις μεγάλες χριστιανικές γιορτές του χρόνου. Μιλήσαμε με μεγαλύτερους, ψάξαμε σε βιβλία, είδαμε παλιές φωτογραφίες, ακούσαμε μουσικές και μαζέψαμε πληροφορίες για να δημιουργήσουμε εικόνες από τις γιορτές των Χριστουγέννων, του Πάσχα και του Δεκαπανταύγουστου στην περιοχή της Θράκης. </a:t>
            </a:r>
          </a:p>
          <a:p>
            <a:pPr marL="0" indent="0" algn="just">
              <a:buNone/>
            </a:pPr>
            <a:r>
              <a:rPr lang="el-GR" sz="1200" smtClean="0"/>
              <a:t>Τα έθιμα που επηρεάζουν την καθημερινότητα τις γιορτινές ημέρες, αλλά και τις ημέρες που προηγούνται ή ακολουθούν, τις γεύσεις, τις κοινωνικές συναναστροφές, τις οικογενειακές συγκεντρώσεις, τους χορούς και τα τραγούδια στην περιοχή της Θράκης.   </a:t>
            </a:r>
          </a:p>
          <a:p>
            <a:pPr marL="0" indent="0" algn="just">
              <a:buNone/>
            </a:pPr>
            <a:r>
              <a:rPr lang="el-GR" sz="1200" smtClean="0"/>
              <a:t>Κάποια από τα έθιμα έχουν χαθεί με το πέρασμα του χρόνου και την αλλαγή στην καθημερινότητα των κατοίκων λόγω της μετακίνησης από αγροτικές περιοχές σε αστικά κέντρα. Άλλα έθιμα παραμένουν ίδια και ζωντανεύουν τις αναμνήσεις των  παλιών τις γιορτινές ημέρες και την ευθύνη της συνέχισης της παράδοσης από τους νεότερους. </a:t>
            </a:r>
          </a:p>
          <a:p>
            <a:pPr marL="0" indent="0" algn="just">
              <a:buNone/>
            </a:pPr>
            <a:endParaRPr lang="el-GR" sz="1200" smtClean="0"/>
          </a:p>
          <a:p>
            <a:pPr marL="0" indent="0" algn="just">
              <a:buNone/>
            </a:pPr>
            <a:endParaRPr lang="el-GR" sz="1200" smtClean="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84</a:t>
            </a:fld>
            <a:endParaRPr lang="el-GR"/>
          </a:p>
        </p:txBody>
      </p:sp>
    </p:spTree>
    <p:extLst>
      <p:ext uri="{BB962C8B-B14F-4D97-AF65-F5344CB8AC3E}">
        <p14:creationId xmlns:p14="http://schemas.microsoft.com/office/powerpoint/2010/main" val="150856469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620688"/>
            <a:ext cx="8229600" cy="5505475"/>
          </a:xfrm>
        </p:spPr>
        <p:txBody>
          <a:bodyPr>
            <a:normAutofit fontScale="77500" lnSpcReduction="20000"/>
          </a:bodyPr>
          <a:lstStyle/>
          <a:p>
            <a:pPr marL="0" indent="0">
              <a:buNone/>
            </a:pPr>
            <a:r>
              <a:rPr lang="el-GR" sz="1200" b="1" smtClean="0"/>
              <a:t>Αγροτική οικογένεια: Ταυτότητα και κοινωνικές προεκτάσεις</a:t>
            </a:r>
          </a:p>
          <a:p>
            <a:pPr marL="0" indent="0">
              <a:buNone/>
            </a:pPr>
            <a:endParaRPr lang="el-GR" sz="1200" b="1" smtClean="0"/>
          </a:p>
          <a:p>
            <a:pPr marL="0" indent="0">
              <a:buNone/>
            </a:pPr>
            <a:endParaRPr lang="el-GR" sz="1200" smtClean="0"/>
          </a:p>
          <a:p>
            <a:pPr marL="0" indent="0">
              <a:buNone/>
            </a:pPr>
            <a:r>
              <a:rPr lang="el-GR" sz="1200" smtClean="0"/>
              <a:t>Αγγελακόπουλος Γεώργιος, Αγγελή Μαρία, Αραπογιάννη Αικατερίνη, Αριστόπουλος Ευθύμιος, Γκούβρα Γεωργία, Δερβίση Θεοδώρα, Θεοδωροπούλου Βασιλική, Θεοδωροπούλου Δήμητρα, Θεοδωροπούλου Νίκη, Κακαζιώτη Δήμητρα, Κακαζιώτης Ευστάθιος, Κακούρη Ναταλία, Καληφώνη Σμαράγδα, Καλλιακμάνη Παναγιώτα, Καλτσούνη Καλλιρρόη, Καπέλης Χρήστος, Καραΐσκος Αναστάσιος, Καράτσαλου Σωτηρία, Καρναβιάς Γεώργιος, Κοντός Θεοφάνης, Καμπέρης Ιωάννης, Πασχέντης Παύλος, Τσέτικα Λυδία Ολυμπία, Τσέτικα Νεφέλη Όλγα, Σωτηροπούλου Χρυσάνθη, Καζάκος Ραφαήλ Χρήστος.</a:t>
            </a:r>
          </a:p>
          <a:p>
            <a:pPr marL="0" indent="0">
              <a:buNone/>
            </a:pPr>
            <a:r>
              <a:rPr lang="el-GR" sz="1200" smtClean="0"/>
              <a:t>Επιβλέποντες καθηγητές: Ανδρομανέτσικου Χρυσούλα ΠΕ88.02,  Ζαβιτσάνου Μαρία ΠΕ86, Κοτζιάς Ηλίας ΠΕ79.01,  Νούσα Αγγελική ΠΕ02, Παπαζαχαρίας Ιωάννης ΠΕ02</a:t>
            </a:r>
          </a:p>
          <a:p>
            <a:pPr marL="0" indent="0">
              <a:buNone/>
            </a:pPr>
            <a:r>
              <a:rPr lang="el-GR" sz="1200" smtClean="0"/>
              <a:t>6ο ΓΥΜΝΑΣΙΟ ΑΓΡΙΝΙΟΥ</a:t>
            </a:r>
          </a:p>
          <a:p>
            <a:pPr marL="0" indent="0">
              <a:buNone/>
            </a:pPr>
            <a:endParaRPr lang="el-GR" sz="1200" smtClean="0"/>
          </a:p>
          <a:p>
            <a:pPr marL="0" indent="0" algn="just">
              <a:buNone/>
            </a:pPr>
            <a:r>
              <a:rPr lang="el-GR" sz="1200" smtClean="0"/>
              <a:t>O καπνός για την περιοχή του Αγρινίου αποτέλεσε πηγή πλούτου, διαμόρφωσε την τοπική πολιτισμική ταυτότητα καθώς και την τοπική οικονομία. Έδωσε όμως στην οικογένεια και μια ικανοποιητική διαβίωση με σκληρή εργασία. Με  διδακτικές επισκέψεις και εκπαιδευτικές δραστηριότητες θα προσπαθήσουμε να  αναδείξουμε πως η καλλιέργεια  του καπνού στο Αγρίνιο είχε επίδραση στην αγροτική οικογένεια και  στη διαμόρφωση της ταυτότητας του ατόμου. Η δράση στηρίζεται σε οπτικοακουστικό υλικό που συγκεντρώνουν ομάδες μαθητών και σχετίζεται με συνεντεύξεις συγγενών τους και φωτογραφίες από τον τόπο καταγωγής τους.</a:t>
            </a:r>
          </a:p>
          <a:p>
            <a:pPr marL="0" indent="0" algn="just">
              <a:buNone/>
            </a:pPr>
            <a:r>
              <a:rPr lang="el-GR" sz="1200" smtClean="0"/>
              <a:t>Οι μαθητές λαμβάνουν συνεντεύξεις από πρόσωπα του περιβάλλοντός τους και συντάσσουν δελτίο πληροφορητή, ημερολόγιο και περίληψη συνέντευξης. Συγκεντρώνονται στοιχεία, τα οποία αποτελούν αντικείμενο επεξεργασίας. Αξιολογείται - ταξινομείται το υλικό και ανατροφοδοτείται η δράση.  Πραγματοποιείται εκπαιδευτική επίσκεψη στην Αρχαιολογική Εταιρία Αγρινίου, σε εκθέσεις στην πόλη μας με θέμα τον καπνό, καθώς και περίπατος στην πόλη και φωτογράφηση κτιρίων που υπάρχουν σήμερα και σηματοδοτούν την εποχή εκείνη. </a:t>
            </a:r>
          </a:p>
          <a:p>
            <a:pPr marL="0" indent="0" algn="just">
              <a:buNone/>
            </a:pPr>
            <a:r>
              <a:rPr lang="el-GR" sz="1200" smtClean="0"/>
              <a:t>Στόχος είναι οι μαθητές μέσα από τις δικές τους αφηγήσεις και αυτές των συγγενών τους να διαμορφώσουν αντίληψη για την καταγωγή τους αλλά και της καταγωγής των συμμαθητών τους, καλλιεργώντας έτσι σεβασμό, που απορρέει από τη συναίσθηση της κοινής αγωνίας των ανθρώπων για  ασφάλεια, πρόοδο και ευημερία.</a:t>
            </a:r>
          </a:p>
          <a:p>
            <a:pPr marL="0" indent="0" algn="just">
              <a:buNone/>
            </a:pPr>
            <a:r>
              <a:rPr lang="el-GR" sz="1200" smtClean="0"/>
              <a:t>Συγκεκριμένα:</a:t>
            </a:r>
          </a:p>
          <a:p>
            <a:pPr marL="0" indent="0" algn="just">
              <a:buNone/>
            </a:pPr>
            <a:r>
              <a:rPr lang="el-GR" sz="1200" smtClean="0"/>
              <a:t>- Να εντοπίσουν τα διαφορετικά και ενοποιητικά στοιχεία της πολιτισμικής τους ταυτότητας </a:t>
            </a:r>
          </a:p>
          <a:p>
            <a:pPr marL="0" indent="0" algn="just">
              <a:buNone/>
            </a:pPr>
            <a:r>
              <a:rPr lang="el-GR" sz="1200" smtClean="0"/>
              <a:t>- Να ενισχυθούν οι δραστηριότητες θετικής αλληλεπίδρασης μέσω της συνεργατικής μάθησης</a:t>
            </a:r>
          </a:p>
          <a:p>
            <a:pPr marL="0" indent="0" algn="just">
              <a:buNone/>
            </a:pPr>
            <a:r>
              <a:rPr lang="el-GR" sz="1200" smtClean="0"/>
              <a:t>Μέσα στην παραπάνω μελέτη θα ενσωματωθεί και η επεξεργασία του παρακάτω ποιήματος (Χατζόπουλος)</a:t>
            </a:r>
          </a:p>
          <a:p>
            <a:pPr marL="0" indent="0" algn="just">
              <a:buNone/>
            </a:pPr>
            <a:r>
              <a:rPr lang="el-GR" sz="1200" smtClean="0"/>
              <a:t>Μάνα μου, βραχωρίτισσα, ο μόχτος ο δικός σου</a:t>
            </a:r>
          </a:p>
          <a:p>
            <a:pPr marL="0" indent="0" algn="just">
              <a:buNone/>
            </a:pPr>
            <a:r>
              <a:rPr lang="el-GR" sz="1200" smtClean="0"/>
              <a:t>χαρίζει τέτοιαν ευωδιά περίσσεια στο φυτό,</a:t>
            </a:r>
          </a:p>
          <a:p>
            <a:pPr marL="0" indent="0" algn="just">
              <a:buNone/>
            </a:pPr>
            <a:r>
              <a:rPr lang="el-GR" sz="1200" smtClean="0"/>
              <a:t>που γίνεται στο κάπνισμα - το δάκρυ το πικρό σου –</a:t>
            </a:r>
          </a:p>
          <a:p>
            <a:pPr marL="0" indent="0" algn="just">
              <a:buNone/>
            </a:pPr>
            <a:r>
              <a:rPr lang="el-GR" sz="1200" smtClean="0"/>
              <a:t>παρηγοριά και δύναμη κι ελπίδα στο φτωχό.</a:t>
            </a:r>
          </a:p>
          <a:p>
            <a:pPr marL="0" indent="0" algn="just">
              <a:buNone/>
            </a:pPr>
            <a:r>
              <a:rPr lang="el-GR" sz="1200" smtClean="0"/>
              <a:t>………………………………………………………………………</a:t>
            </a:r>
          </a:p>
          <a:p>
            <a:pPr marL="0" indent="0" algn="just">
              <a:buNone/>
            </a:pPr>
            <a:r>
              <a:rPr lang="el-GR" sz="1200" smtClean="0"/>
              <a:t>Μάνα μου, καπνοφύτισσα, το κλαρωτό φουστάνι</a:t>
            </a:r>
          </a:p>
          <a:p>
            <a:pPr marL="0" indent="0" algn="just">
              <a:buNone/>
            </a:pPr>
            <a:r>
              <a:rPr lang="el-GR" sz="1200" smtClean="0"/>
              <a:t>κατάμαυρο σου τόβαψε, μουντό σαν καταχνιά,</a:t>
            </a:r>
          </a:p>
          <a:p>
            <a:pPr marL="0" indent="0" algn="just">
              <a:buNone/>
            </a:pPr>
            <a:r>
              <a:rPr lang="el-GR" sz="1200" smtClean="0"/>
              <a:t>η πικρή κόλλα του καπνού. Φαρμακερό βοτάνι,</a:t>
            </a:r>
          </a:p>
          <a:p>
            <a:pPr marL="0" indent="0" algn="just">
              <a:buNone/>
            </a:pPr>
            <a:r>
              <a:rPr lang="el-GR" sz="1200" smtClean="0"/>
              <a:t>όλα της τα φαρμάκωσες ζήση, ψυχή, καρδιά...</a:t>
            </a:r>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85</a:t>
            </a:fld>
            <a:endParaRPr lang="el-GR"/>
          </a:p>
        </p:txBody>
      </p:sp>
    </p:spTree>
    <p:extLst>
      <p:ext uri="{BB962C8B-B14F-4D97-AF65-F5344CB8AC3E}">
        <p14:creationId xmlns:p14="http://schemas.microsoft.com/office/powerpoint/2010/main" val="416272205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908720"/>
            <a:ext cx="8229600" cy="5217443"/>
          </a:xfrm>
        </p:spPr>
        <p:txBody>
          <a:bodyPr>
            <a:normAutofit/>
          </a:bodyPr>
          <a:lstStyle/>
          <a:p>
            <a:pPr marL="0" indent="0">
              <a:buNone/>
            </a:pPr>
            <a:r>
              <a:rPr lang="el-GR" sz="1200" b="1" smtClean="0"/>
              <a:t>Από τους Ποδαράδες στη Νέα Ιωνία</a:t>
            </a:r>
          </a:p>
          <a:p>
            <a:pPr marL="0" indent="0">
              <a:buNone/>
            </a:pPr>
            <a:endParaRPr lang="el-GR" sz="1200" smtClean="0"/>
          </a:p>
          <a:p>
            <a:pPr marL="0" indent="0">
              <a:buNone/>
            </a:pPr>
            <a:r>
              <a:rPr lang="el-GR" sz="1200" smtClean="0"/>
              <a:t>Άσπρου Ανδριάννα, Ατζεμιδάκη Μελιτίνη, Βλάχος Αριστοτέλης, Γράβαρη Βιργινία, Γράβαρη Φοίβη, Δεμερούτη Ζωή, Ηλιόπουλος Νικόλαος, Καράβα Ελένη, Καραγιώργη Αργυρώ, Καρακατσάνη Φιλίππα, Καργιώτη Μαρία Αγγελική, Καρυστιανός Νικόλαος, Λάκκα Λυδία, Λύκου Ρέα, Οικονόμου Ουρανία, Ορφανοπούλου Ευαγγελία, Στολάκης Φώτιος, Τσακλάνος Σταμάτιος</a:t>
            </a:r>
          </a:p>
          <a:p>
            <a:pPr marL="0" indent="0">
              <a:buNone/>
            </a:pPr>
            <a:r>
              <a:rPr lang="el-GR" sz="1200" smtClean="0"/>
              <a:t>Επιβλέπουσες: Μαλλή Μαρία ΠΕ05, Μανδηλά Βασιλική ΠΕ02, Παπανδρέου Ματίνα ΠΕ02</a:t>
            </a:r>
          </a:p>
          <a:p>
            <a:pPr marL="0" indent="0">
              <a:buNone/>
            </a:pPr>
            <a:r>
              <a:rPr lang="el-GR" sz="1200" smtClean="0"/>
              <a:t>6ο Γυμνάσιο Νέας Ιωνίας Αττικής</a:t>
            </a:r>
          </a:p>
          <a:p>
            <a:pPr marL="0" indent="0">
              <a:buNone/>
            </a:pPr>
            <a:endParaRPr lang="el-GR" sz="1200" smtClean="0"/>
          </a:p>
          <a:p>
            <a:pPr marL="0" indent="0">
              <a:buNone/>
            </a:pPr>
            <a:endParaRPr lang="el-GR" sz="1200" smtClean="0"/>
          </a:p>
          <a:p>
            <a:pPr marL="0" indent="0" algn="just">
              <a:buNone/>
            </a:pPr>
            <a:r>
              <a:rPr lang="el-GR" sz="1200" smtClean="0"/>
              <a:t>Νέα Ιωνία: 100 χρόνια πέρασαν από τότε που οι πρώτοι πρόσφυγες από τη Μικρασία με νωπά τα σημάδια της καταστροφής αλλά και με την ελπίδα μιας νέας ζωής έφτασαν στη γειτονιά μας, και παρά τις αντιξοότητες που κλήθηκαν να αντιμετωπίσουν, ίδρυσαν την πόλη μας, τη Νέα Ιωνία, καταφέρνοντας μάλιστα να τη μετατρέψουν μέσα σε λίγα μόλις χρόνια σε ακμάζουσα πόλη, μεγάλο βιοτεχνικό και εμπορικό κέντρο της περιοχής, το «ελληνικό Μάντσεστερ», όπως την αποκάλεσαν αργότερα. Η δημοσιογραφική ομάδα του σχολείου μας θέλοντας να τιμήσει τους ανθρώπους με τις θυσίες και τον μόχθο των οποίων χτίστηκε και εδραιώθηκε η πόλη μας αλλά και να θυμίσει στους νεότερους την ιστορία του τόπου μας εκπόνησε αυτήν την εργασία, στην οποία οι μαθητές/τριες αφηγούνται την ιστορία των ανθρώπων που έφτασαν πρόσφυγες από τη Μικρασία στους Ποδαράδες, τον τόπο που έγινε η νέα τους πατρίδα και  παρουσιάζουν τη Νέα Ιωνία από την ίδρυσή της ως τις μέρες μας. </a:t>
            </a:r>
          </a:p>
          <a:p>
            <a:pPr marL="0" indent="0" algn="just">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86</a:t>
            </a:fld>
            <a:endParaRPr lang="el-GR"/>
          </a:p>
        </p:txBody>
      </p:sp>
    </p:spTree>
    <p:extLst>
      <p:ext uri="{BB962C8B-B14F-4D97-AF65-F5344CB8AC3E}">
        <p14:creationId xmlns:p14="http://schemas.microsoft.com/office/powerpoint/2010/main" val="390733685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764704"/>
            <a:ext cx="8229600" cy="5361459"/>
          </a:xfrm>
        </p:spPr>
        <p:txBody>
          <a:bodyPr>
            <a:normAutofit/>
          </a:bodyPr>
          <a:lstStyle/>
          <a:p>
            <a:pPr marL="0" indent="0">
              <a:buNone/>
            </a:pPr>
            <a:r>
              <a:rPr lang="el-GR" sz="1200" b="1" smtClean="0"/>
              <a:t>Αναζητώντας προσφυγικά ίχνη στην πόλη μας</a:t>
            </a:r>
          </a:p>
          <a:p>
            <a:pPr marL="0" indent="0">
              <a:buNone/>
            </a:pPr>
            <a:r>
              <a:rPr lang="el-GR" sz="1200" smtClean="0"/>
              <a:t>                        </a:t>
            </a:r>
          </a:p>
          <a:p>
            <a:pPr marL="0" indent="0" algn="just">
              <a:buNone/>
            </a:pPr>
            <a:r>
              <a:rPr lang="el-GR" sz="1200" smtClean="0"/>
              <a:t>Αγγελάκη Ευδοξία, Γκίκα Ιωάννα, Γκομόζιας Κυριάκος, Γκρέμπι Ιωάννα, Γκρίλλα Μαρία Χρυσούλα, Δεμερούτη Σοφία, Ίτσιου Αγγελική, Ιωαννίδης Κωνσταντίνος, Καρυστιανός Νικόλαος, Κάτρη Θεοδώρα, Κόντας Θεμιστοκλής, Κούκιο Αλεχάντρο, Κωνσταντινίδου Άννα, Κωνσταντοπούλου Διονυσία, Λεωνιδοπούλου Ευαγγελία, Λουκατάρη Άννα, Μελιδονιώτη Δέσποινα, Μίζη Μαρίνα, Μιχαλοπούλου Μαρία, Σταθόπουλος Ιωάννης, Στολάκης Φώτιος, Τσακλάνος Σταμάτιος </a:t>
            </a:r>
          </a:p>
          <a:p>
            <a:pPr marL="0" indent="0" algn="just">
              <a:buNone/>
            </a:pPr>
            <a:r>
              <a:rPr lang="el-GR" sz="1200" smtClean="0"/>
              <a:t>Επιβλέπουσες: Τσίπου Δήμητρα ΠΕ02, Χατζηδάκη Ευδοκία ΠΕ82</a:t>
            </a:r>
          </a:p>
          <a:p>
            <a:pPr marL="0" indent="0" algn="just">
              <a:buNone/>
            </a:pPr>
            <a:r>
              <a:rPr lang="el-GR" sz="1200" smtClean="0"/>
              <a:t> 6ο Γυμνάσιο Νέας Ιωνίας Αττικής</a:t>
            </a:r>
          </a:p>
          <a:p>
            <a:pPr marL="0" indent="0" algn="just">
              <a:buNone/>
            </a:pPr>
            <a:endParaRPr lang="el-GR" sz="1200" smtClean="0"/>
          </a:p>
          <a:p>
            <a:pPr marL="0" indent="0" algn="just">
              <a:buNone/>
            </a:pPr>
            <a:endParaRPr lang="el-GR" sz="1200" smtClean="0"/>
          </a:p>
          <a:p>
            <a:pPr marL="0" indent="0" algn="just">
              <a:buNone/>
            </a:pPr>
            <a:r>
              <a:rPr lang="el-GR" sz="1200" smtClean="0"/>
              <a:t>H Nέα Ιωνία, όπως άλλωστε δηλώνει και το όνομά της, είναι μια πόλη που δημιουργήθηκε από πρόσφυγες. 100 χρόνια όμως μετά την ίδρυσή της η σημερινή όψη της πόλης μας με τις πολυώροφες πολυκατοικίες, τις θορυβώδεις οδικές αρτηρίες και τα σύγχρονα εμπορικά καταστήματα αγωνίζεται να διαφυλάξει μέσα στον χρόνο τον αρχικό προσφυγικό της χαρακτήρα. Παλιές κατοικίες, βιομηχανικά κτίρια που έχουν εγκαταλειφθεί ή έχουν αλλάξει χρήση, δρόμοι και πλατείες που έχουν πάρει την ονομασία τους από πρόσωπα και περιοχές που συνδέονται με τους τόπους καταγωγής των προσφύγων στέκουν ακόμη σιωπηλοί μάρτυρες του ιστορικού παρελθόντος. Στο πλαίσιο εργασίας με αφορμή την επέτειο των 100 χρόνων από την ίδρυση της Νέας Ιωνίας, μαθητές και μαθήτριες της Β΄τάξης του σχολείου μας αναζήτησαν αυτά τα σιωπηλά αλλά φανερά ακόμα σημάδια του χρόνου που έχουν αφήσει το αποτύπωμά τους στη σύγχρονη όψη της πόλης μας. Περιηγήθηκαν σε δρόμους που κουβαλούν μνήμες από το προσφυγικό παρελθόν, ανακάλυψαν κτίσματα που ενώνουν το παρελθόν με το παρόν αλλά και το μέλλον και τους έδωσαν φωνή για να μην ξεχαστεί η ιστορία τους.</a:t>
            </a:r>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87</a:t>
            </a:fld>
            <a:endParaRPr lang="el-GR"/>
          </a:p>
        </p:txBody>
      </p:sp>
    </p:spTree>
    <p:extLst>
      <p:ext uri="{BB962C8B-B14F-4D97-AF65-F5344CB8AC3E}">
        <p14:creationId xmlns:p14="http://schemas.microsoft.com/office/powerpoint/2010/main" val="219570400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836712"/>
            <a:ext cx="8229600" cy="5289451"/>
          </a:xfrm>
        </p:spPr>
        <p:txBody>
          <a:bodyPr>
            <a:normAutofit/>
          </a:bodyPr>
          <a:lstStyle/>
          <a:p>
            <a:pPr marL="0" indent="0">
              <a:buNone/>
            </a:pPr>
            <a:r>
              <a:rPr lang="el-GR" sz="1200" b="1" smtClean="0"/>
              <a:t>Συσπειρωνόμαστε στον Εύριπο</a:t>
            </a:r>
          </a:p>
          <a:p>
            <a:pPr marL="0" indent="0">
              <a:buNone/>
            </a:pPr>
            <a:endParaRPr lang="el-GR" sz="1200" b="1" smtClean="0"/>
          </a:p>
          <a:p>
            <a:pPr marL="0" indent="0">
              <a:buNone/>
            </a:pPr>
            <a:r>
              <a:rPr lang="el-GR" sz="1200" smtClean="0"/>
              <a:t>Ασλάνη Ασημίνα, Δράκος Απόστολος, Ζάχου Σαββίνα, Ζέρβα Κωνσταντίνα, Κουρίτσι Αλεξία, Λαμπρόπουλος Δημήτριος,  Λάμπρου Βαλέρια, Μαντά Ιωάννα, Μητάκη Χαραλαμπία, Μπαλάνο Στυλιανή, Μπασούκου Χριστιάννα, Παντελίδη Βασιλική, Σουφλάκη Αριάδνη, Τσάγγα Μαρία</a:t>
            </a:r>
          </a:p>
          <a:p>
            <a:pPr marL="0" indent="0">
              <a:buNone/>
            </a:pPr>
            <a:r>
              <a:rPr lang="el-GR" sz="1200" smtClean="0"/>
              <a:t>Επιβλέπουσες: Λιάνα Τολίκα Σταυρούλα ΠΕ11, Λιλή Αικατερίνη ΠΕ01,</a:t>
            </a:r>
          </a:p>
          <a:p>
            <a:pPr marL="0" indent="0">
              <a:buNone/>
            </a:pPr>
            <a:r>
              <a:rPr lang="el-GR" sz="1200" smtClean="0"/>
              <a:t> 6ο Γυμνάσιο Χαλκίδας</a:t>
            </a:r>
          </a:p>
          <a:p>
            <a:pPr marL="0" indent="0">
              <a:buNone/>
            </a:pPr>
            <a:endParaRPr lang="el-GR" sz="1200" smtClean="0"/>
          </a:p>
          <a:p>
            <a:pPr marL="0" indent="0" algn="just">
              <a:buNone/>
            </a:pPr>
            <a:endParaRPr lang="el-GR" sz="1200" smtClean="0"/>
          </a:p>
          <a:p>
            <a:pPr marL="0" indent="0" algn="just">
              <a:buNone/>
            </a:pPr>
            <a:r>
              <a:rPr lang="el-GR" sz="1200" smtClean="0"/>
              <a:t>Χαλκίδα, πόλη χτισμένη πάνω στα νερά της πηγής Αρέθουσας και γύρω από τα νερά του βόρειου και νότιου Ευβοϊκού κόλπου, στο στενό θαλάσσιο πέρασμα που λέγεται Εύριπος. Όταν ο Γιώργος Σεφέρης επισκέφτηκε το αρχαιολογικό της μουσείο για  να θαυμάσει τις σπειροειδείς κόμες των αρχαϊκών αγαλμάτων, παρατήρησε το ίδιο σχήμα στα νερά του Ευρίπου, που στροβιλίζονται αιώνια. Η ομάδα μας συσπειρώθηκε και διάλεξε να σας δείξει μέρος της υλικής  και άυλης πολιτιστικής κληρονομιάς  μας, με επίκεντρο την σπείρα, τους συμβολισμούς και την παρουσία στο φυσικό και αστικό περιβάλλον. Την αναζητήσαμε στην τέχνη, στην επιστήμη, στη φύση, στην καθημερινότητά μας. Τη συναντήσαμε σε χαρακτηριστικά τοπόσημα της πόλης: στο Αρχαιολογικό Μουσείο "Αρέθουσα", στη Δημοτική Πινακοθήκη "Δημήτρης Μυταράς", στο Παλαιοχριστιανικό ναό Αγίας Παρασκευής, στο Σπίτι με τα Αγάλματα-εκεί γεννήθηκε ο μεγάλος μουσουργός Νίκος Σκαλκώτας, στο Κόκκινο σπίτι - σημερινή Εστία Γνώσης και Επιστημών Χαλκίδας, στον Φάρο Κακής Κεφαλής, στην παραλία Παπαθανασίου. Εμπνευστήκαμε και εκφραστήκαμε δημιουργικά, με εργαστήρια: κατασκευής κοσμήματος/διακοσμητικών με σπείρες από διάφορα υλικά, ζαχαροπλαστικής, με τοπικά προϊόντα, καλλιτεχνικής έκφρασης-ζωγραφίσαμε, γράψαμε, παίξαμε, τραγουδήσαμε. Γνωρίσαμε τον Καβοντορίτικο χορό σχηματίζοντας σπείρα με τα σώματά μας,  τον οποίο θα  χορέψουμε στο συνέδριο.</a:t>
            </a:r>
          </a:p>
          <a:p>
            <a:pPr marL="0" indent="0">
              <a:buNone/>
            </a:pPr>
            <a:endParaRPr lang="el-GR" sz="1200" smtClean="0"/>
          </a:p>
          <a:p>
            <a:pPr marL="0" indent="0">
              <a:buNone/>
            </a:pPr>
            <a:endParaRPr lang="el-GR" sz="1200" smtClean="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88</a:t>
            </a:fld>
            <a:endParaRPr lang="el-GR"/>
          </a:p>
        </p:txBody>
      </p:sp>
    </p:spTree>
    <p:extLst>
      <p:ext uri="{BB962C8B-B14F-4D97-AF65-F5344CB8AC3E}">
        <p14:creationId xmlns:p14="http://schemas.microsoft.com/office/powerpoint/2010/main" val="283986283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836712"/>
            <a:ext cx="8229600" cy="5289451"/>
          </a:xfrm>
        </p:spPr>
        <p:txBody>
          <a:bodyPr>
            <a:normAutofit/>
          </a:bodyPr>
          <a:lstStyle/>
          <a:p>
            <a:pPr marL="0" indent="0">
              <a:buNone/>
            </a:pPr>
            <a:r>
              <a:rPr lang="el-GR" sz="1200" b="1" smtClean="0"/>
              <a:t>«Ο δημιουργός κόμικς και σκιτσογράφος Πέτρος Χριστούλιας»</a:t>
            </a:r>
          </a:p>
          <a:p>
            <a:pPr marL="0" indent="0">
              <a:buNone/>
            </a:pPr>
            <a:endParaRPr lang="el-GR" sz="1200" b="1" smtClean="0"/>
          </a:p>
          <a:p>
            <a:pPr marL="0" indent="0">
              <a:buNone/>
            </a:pPr>
            <a:r>
              <a:rPr lang="el-GR" sz="1200" smtClean="0"/>
              <a:t>Αναστασίου Αντώνης, Αποστόλου Δέσποινα, Αργυρίου Ριάννα, Βαλκάνου Κωνσταντίνα, Βόργιας Ιωάννης, Γκρόπα Ιωάννα, Δοξάκης Μάριος, Ελευθερίου Αναστασία, Ζαφείρη Μαρία, Καλημέρης Αλέξανδρος, Καούρ Χαραλαμπία, Κεχρής Νικόλαος, Κοκονέσι Πετράκ, Κονοβέση Σοφία, Κωτσής Νικόλαος, Μαργαρίτης Παναγιώτης, Μάρος Ανδρέας, Μούτσιος Κωνσταντίνος, Μπεκιάρη Άννα-Μαρία, Μπότσαλος Δαυίδ, Σταθοπούλου Αικατερίνη, Τζάνος Λουκάς</a:t>
            </a:r>
          </a:p>
          <a:p>
            <a:pPr marL="0" indent="0">
              <a:buNone/>
            </a:pPr>
            <a:r>
              <a:rPr lang="el-GR" sz="1200" smtClean="0"/>
              <a:t>Επιβλέπουσα: Αικατερίνη Λιάτζουρα, ΠΕ07</a:t>
            </a:r>
          </a:p>
          <a:p>
            <a:pPr marL="0" indent="0">
              <a:buNone/>
            </a:pPr>
            <a:r>
              <a:rPr lang="el-GR" sz="1200" smtClean="0"/>
              <a:t>6ο Γυμνάσιο Χαλκίδας</a:t>
            </a:r>
          </a:p>
          <a:p>
            <a:pPr marL="0" indent="0">
              <a:buNone/>
            </a:pPr>
            <a:endParaRPr lang="el-GR" sz="1200" smtClean="0"/>
          </a:p>
          <a:p>
            <a:pPr marL="0" indent="0" algn="just">
              <a:buNone/>
            </a:pPr>
            <a:r>
              <a:rPr lang="el-GR" sz="1200" smtClean="0"/>
              <a:t>Πως μπορεί να εμπνεύσει την νεολαία και να εμπνευστεί από την νεολαία ένας σύγχρονος καλλιτέχνης; Από τι επηρεάζεται και ποιοι άνθρωποι επηρεάζουν έναν νέο άνθρωπο, ώστε να αποφασίσει να ακολουθήσει μια καλλιτεχνική σταδιοδρομία; Πως μπορεί κάποιος να μετατρέψει το ταλέντο του σε επάγγελμα; Υπάρχουν ευκαιρίες στην σύγχρονη καλλιτεχνική σκηνή; Αυτά και άλλα πολλά ακόμη ερωτήματα έθεσαν οι μαθητές και οι μαθήτριες στην ενασχόληση τους με την εν λόγω εργασία και επιλέγοντας έναν νέο σε ηλικία καλλιτέχνη, τον Πέτρο Χριστούλια, θέλησαν να βρούνε τις απαντήσεις τους. Ακολουθώντας την καλλιτεχνική πορεία και επαγγελματική του σταδιοδρομία, ο γνωστός και πολυβραβευμένος εικονογράφος και σκιτσογράφος, που έλκει την καταγωγή του από την πόλη της Χαλκίδας, έχει πλέον αναγνωριστεί και καταξιωθεί σε εσωτερικό και εξωτερικό. Ποιο είναι το μυστικό της επιτυχίας του; Για την εκπόνηση της εργασίας συνεργάστηκε όλο το τμήμα του Γ3, όπου ανά ομάδες και ανάλογα τις κλίσεις των μαθητών και των μαθητριών και τα ενδιαφέροντα τους, καταμερίστηκαν οι εργασίες της έρευνας, της συγγραφής, της συνέντευξης με τον καλλιτέχνη, καθώς και της δημιουργίας του βίντεο. </a:t>
            </a:r>
          </a:p>
          <a:p>
            <a:pPr marL="0" indent="0" algn="just">
              <a:buNone/>
            </a:pPr>
            <a:endParaRPr lang="el-GR" sz="1200" smtClean="0"/>
          </a:p>
          <a:p>
            <a:pPr marL="0" indent="0" algn="just">
              <a:buNone/>
            </a:pPr>
            <a:endParaRPr lang="el-GR" sz="1200" smtClean="0"/>
          </a:p>
          <a:p>
            <a:pPr marL="0" indent="0" algn="just">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89</a:t>
            </a:fld>
            <a:endParaRPr lang="el-GR"/>
          </a:p>
        </p:txBody>
      </p:sp>
    </p:spTree>
    <p:extLst>
      <p:ext uri="{BB962C8B-B14F-4D97-AF65-F5344CB8AC3E}">
        <p14:creationId xmlns:p14="http://schemas.microsoft.com/office/powerpoint/2010/main" val="126720142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908720"/>
            <a:ext cx="8229600" cy="5217443"/>
          </a:xfrm>
        </p:spPr>
        <p:txBody>
          <a:bodyPr>
            <a:normAutofit fontScale="92500" lnSpcReduction="20000"/>
          </a:bodyPr>
          <a:lstStyle/>
          <a:p>
            <a:pPr marL="0" indent="0">
              <a:buNone/>
            </a:pPr>
            <a:r>
              <a:rPr lang="el-GR" sz="1200" b="1" smtClean="0"/>
              <a:t>Η Χαλκίδα των Μυταρά μέσα από το Εργαστήρι Τέχνης-Ένα μελίσσι καλλιτεχνικής δημιουργίας</a:t>
            </a:r>
          </a:p>
          <a:p>
            <a:pPr marL="0" indent="0">
              <a:buNone/>
            </a:pPr>
            <a:endParaRPr lang="el-GR" sz="1200" b="1" smtClean="0"/>
          </a:p>
          <a:p>
            <a:pPr marL="0" indent="0">
              <a:buNone/>
            </a:pPr>
            <a:r>
              <a:rPr lang="el-GR" sz="1200" smtClean="0"/>
              <a:t>Δήμου Προκόπης, Μπελίτσος Χρήστος, Μπιλιμάνι Ορέστης, Μπουρνούς Αριστοτέλης, Μυζεκιάρη Άννα, Νασουφίδη Ισιδώρα, Ξουργία Πηνελόπη, Παλαμίδας Βασίλειος, Παπαευαγγέλου Ιωάννης, Πετράκη Μελπομένη, Πίγγου Ευαγγελία, Ρόγκας Στυλιανός, Ρουμπής Αγησίλαος, Σισμάνογλου Βασίλειος, Σκόνδρα Σμαράγδα, Σπυριδάκη Παρασκευή, Στρουμπούλη Μαρία, Στρουμπούλης Σωτήριος Ταβλαρίδου Δήμητρα, Τζάνη Νεφέλη, Τζαχρήστου Παρασκευή, Τοτόνι Γεωργία, Τσακνάκη Μαρία, Τσαμπάσης Γεώργιος, Τσούκας Ιωάννης, Φρουδαράκη Δήμητρα, Χαμαλίδη Αργυρώ</a:t>
            </a:r>
          </a:p>
          <a:p>
            <a:pPr marL="0" indent="0">
              <a:buNone/>
            </a:pPr>
            <a:r>
              <a:rPr lang="el-GR" sz="1200" smtClean="0"/>
              <a:t>Επιβλέπουσα: Νίκα Ζαχαρούλα, ΠΕ02</a:t>
            </a:r>
          </a:p>
          <a:p>
            <a:pPr marL="0" indent="0">
              <a:buNone/>
            </a:pPr>
            <a:r>
              <a:rPr lang="el-GR" sz="1200" smtClean="0"/>
              <a:t>6ο Γυμνάσιο Χαλκίδας</a:t>
            </a:r>
          </a:p>
          <a:p>
            <a:pPr marL="0" indent="0">
              <a:buNone/>
            </a:pPr>
            <a:endParaRPr lang="el-GR" sz="1200" smtClean="0"/>
          </a:p>
          <a:p>
            <a:pPr marL="0" indent="0" algn="just">
              <a:buNone/>
            </a:pPr>
            <a:r>
              <a:rPr lang="el-GR" sz="1200" smtClean="0"/>
              <a:t>Η Χαλκίδα, είναι η γενέθλια πόλη του Δημήτρη Μυταρά, η πόλη που αγάπησε και «κουβαλούσε μέσα του όπου κι αν βρισκόταν», όπως έχει δηλώσει ο μεγάλος Έλληνας ζωγράφος κι ένας από τους πιο καταξιωμένους της σύγχρονης τέχνης. Η Χαλκίδα είναι επίσης η πόλη, που αγάπησε και τίμησε με την πολυσχιδή δράση της, η  σύντροφος του στη ζωή και την τέχνη,  Χαρίκλεια Μυταρά, σπουδαία και επιδραστική  ζωγράφος και η ίδια. Μαζί απέκτησαν δυο παιδιά, ένα βιολογικό, τον Αριστείδη, καλλιτέχνη-μουσικό και ένα πνευματικό, το Εργαστήρι Τέχνης Χαλκίδας.</a:t>
            </a:r>
          </a:p>
          <a:p>
            <a:pPr marL="0" indent="0" algn="just">
              <a:buNone/>
            </a:pPr>
            <a:r>
              <a:rPr lang="el-GR" sz="1200" smtClean="0"/>
              <a:t>Στην παρούσα εργασία, με την ομάδα μαθητών/τριών του Γ4 τμήματος, του 6ου Γυμνασίου Χαλκίδας θα επιχειρήσουμε να φωτίσουμε το έργο και την προσωπικότητα των δυο αυτών καλλιτεχνών, αλλά κυρίως να αναδείξουμε την σπουδαία παρακαταθήκη που έχουν αφήσει στην πόλη μας, μέσα από τον καρπό του κοινού τους έρωτα για την Τέχνη, το Εργαστήρι Τέχνης Χαλκίδας. Πρόκειται για ένα χώρο καλλιτεχνικής δημιουργίας, από τους λίγους εναπομείναντες αυτού του είδους σε ολόκληρη την επικράτεια, που λειτουργεί για περισσότερα από 45 χρόνια στο κέντρο της πόλης, σε ένα αναπαλαιωμένο κτήριο του Δήμου Χαλκιδέων, που προηγουμένως λειτουργούσε ως Δημαρχείο, ενώ τώρα μυεί, παιδιά κυρίως, αλλά και  ενήλικες στα μυστικά της εικαστικής έκφρασης και δημιουργίας. </a:t>
            </a:r>
          </a:p>
          <a:p>
            <a:pPr marL="0" indent="0" algn="just">
              <a:buNone/>
            </a:pPr>
            <a:r>
              <a:rPr lang="el-GR" sz="1200" smtClean="0"/>
              <a:t>Με τη μέθοδο project και χωρισμένοι σε ομάδες (δημοσιογράφοι, βιογράφοι, επιμελητές κειμένων, φωτογράφοι, κινηματογραφιστές, κριτικοί τέχνης) οι μαθητές και οι μαθήτριες του τμήματος, θα προσπαθήσουν να ερευνήσουν και να παρουσιάσουν το έργο των δυο καλλιτεχνών, κυρίως όμως να σας ταξιδεύσουν στις πολύπλευρες πτυχές της καλλιτεχνικής δραστηριότητας του Εργαστηρίου Τέχνης, παρουσιάζοντας όλο το εύρος των δράσεων του-τμήματα εικαστικής δημιουργίας, προσφερόμενες μορφές τέχνης, εκθέσεις στην πόλη, ενσωμάτωση ευάλωτων πληθυσμιακών ομάδων κ.ά. Ελπίζουμε να απολαύσετε μαζί μας το ταξίδι, όπως για περισσότερα από 45 χρόνια, το βιώνει η πόλη του Ευρίπου.</a:t>
            </a:r>
          </a:p>
          <a:p>
            <a:pPr marL="0" indent="0">
              <a:buNone/>
            </a:pPr>
            <a:endParaRPr lang="el-GR" sz="1200" smtClean="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90</a:t>
            </a:fld>
            <a:endParaRPr lang="el-GR"/>
          </a:p>
        </p:txBody>
      </p:sp>
    </p:spTree>
    <p:extLst>
      <p:ext uri="{BB962C8B-B14F-4D97-AF65-F5344CB8AC3E}">
        <p14:creationId xmlns:p14="http://schemas.microsoft.com/office/powerpoint/2010/main" val="347192125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692696"/>
            <a:ext cx="8229600" cy="5433467"/>
          </a:xfrm>
        </p:spPr>
        <p:txBody>
          <a:bodyPr>
            <a:normAutofit lnSpcReduction="10000"/>
          </a:bodyPr>
          <a:lstStyle/>
          <a:p>
            <a:pPr marL="0" indent="0">
              <a:buNone/>
            </a:pPr>
            <a:r>
              <a:rPr lang="el-GR" sz="1200" b="1" smtClean="0"/>
              <a:t>Εικονική γνωριμία με τα θρησκευτικά μνημεία της πόλης μου</a:t>
            </a:r>
          </a:p>
          <a:p>
            <a:pPr marL="0" indent="0">
              <a:buNone/>
            </a:pPr>
            <a:r>
              <a:rPr lang="el-GR" sz="1200" smtClean="0"/>
              <a:t>                        </a:t>
            </a:r>
          </a:p>
          <a:p>
            <a:pPr marL="0" indent="0">
              <a:buNone/>
            </a:pPr>
            <a:r>
              <a:rPr lang="el-GR" sz="1200" smtClean="0"/>
              <a:t>Ονόματα συμμετεχόντων μαθητών: Αϊβάζη Σμαράγδα, Βασσάρας Χρήστος, Γκασίδη Ελένη, Δαρδακούλη Μαρία, Θεοδωρίδη Βασιλεία, Κουρτίδη Χρυσούλα, Μιχαηλίδης Ιωάννης, Μπαχτσεβανίδη Αναστασία, Χατζηπέτρου Μαρία-Ελένη</a:t>
            </a:r>
          </a:p>
          <a:p>
            <a:pPr marL="0" indent="0">
              <a:buNone/>
            </a:pPr>
            <a:r>
              <a:rPr lang="el-GR" sz="1200" smtClean="0"/>
              <a:t>Επιβλέπουσα: Δρ. Μανωλοπούλου Χρυσή ΠΕ 01</a:t>
            </a:r>
          </a:p>
          <a:p>
            <a:pPr marL="0" indent="0">
              <a:buNone/>
            </a:pPr>
            <a:r>
              <a:rPr lang="el-GR" sz="1200" smtClean="0"/>
              <a:t>Επιβλέπων: Τσιφτσής Αναστάσιος ΠΕ 83</a:t>
            </a:r>
          </a:p>
          <a:p>
            <a:pPr marL="0" indent="0">
              <a:buNone/>
            </a:pPr>
            <a:r>
              <a:rPr lang="el-GR" sz="1200" smtClean="0"/>
              <a:t>6ο Πειραματικό Γυμνάσιο Αλεξανδρούπολης</a:t>
            </a:r>
          </a:p>
          <a:p>
            <a:pPr marL="0" indent="0">
              <a:buNone/>
            </a:pPr>
            <a:endParaRPr lang="el-GR" sz="1200" smtClean="0"/>
          </a:p>
          <a:p>
            <a:pPr marL="0" indent="0">
              <a:buNone/>
            </a:pPr>
            <a:endParaRPr lang="el-GR" sz="1200" smtClean="0"/>
          </a:p>
          <a:p>
            <a:pPr marL="0" indent="0" algn="just">
              <a:buNone/>
            </a:pPr>
            <a:r>
              <a:rPr lang="el-GR" sz="1200" smtClean="0"/>
              <a:t>Η σημερινή εποχή, περισσότερο από άλλοτε, χαρακτηρίζεται από μια ποικιλία. Οι μαθητές πλέον μεγαλώνουν σε ένα πολυπολιτισμικό περιβάλλον στο οποίο συχνά συνυπάρχουν διαφορετικές θρησκευτικές ομάδες. Κάθε θρησκευτική κοινότητα συνεισφέρει στον τόπο ιστορικά, κοινωνικά και πολιτισμικά. Ωστόσο, συχνά,  οι μαθητές/τριες φαίνεται να μην γνωρίζουν τα θρησκευτικά μνημεία του τόπου τους. Επιπλέον, η εισαγωγή των ΤΠΕ στον χώρο της εκπαίδευσης έδωσε νέα ώθηση στον τρόπο της μάθησης μετασχηματίζοντας τη διαδικασία της διδασκαλίας. Στο πλαίσιο αυτό, το δωμάτιο απόδρασης -escape room- αποτελεί μια ενδιαφέρουσα διδακτική προσέγγιση στην τοπική ιστορία, καθώς υιοθετούνται στρατηγικές οι οποίες εμπλέκουν τους μαθητές σε διαδικασίες διερεύνησης, ενισχύεται ο ψηφιακός, οπτικοακουστικός γραμματισμός, η συνεργατική και αυτορρυθμιζόμενη μάθηση. Επιπρόσθετα το μάθημα γίνεται πιο ελκυστικό τόσο για τα παιδιά, όσο και για τους εκπαιδευτικούς. Το δωμάτιο απόδρασης -escape room- που δημιούργησαν οι μαθητές και παρουσιάζεται στην παρούσα εργασία αποσκοπεί αφενός οι μαθητές να εξερευνήσουν ένα θρησκευτικό μνημείο του τόπου τους και συγκεκριμένα την Αρμένικη Εκκλησία του Αγίου Ιωάννη (Καραμπέτ) που είναι από τις πρώτες εκκλησίες που χτίστηκαν και λειτούργησαν στην περιοχή. Αφετέρου, εντοπίζοντας στοιχεία, να λύσουν γρίφους και έτσι να κατανοήσουν την τοπική και την γενική ιστορία. Ως εκ τούτου, οι μαθητές/τριες μπορούν να γνωρίσουν τα θρησκευτικά μνημεία με έναν διασκεδαστικό και παιγνιώδη τρόπο, να κατανοήσουν την αξία, τη συμβολή και το ρόλο τους στην τοπική και παγκόσμια πολιτιστική κληρονομιά. </a:t>
            </a:r>
          </a:p>
          <a:p>
            <a:pPr marL="0" indent="0" algn="just">
              <a:buNone/>
            </a:pPr>
            <a:endParaRPr lang="el-GR" sz="1200" smtClean="0"/>
          </a:p>
          <a:p>
            <a:pPr marL="0" indent="0" algn="just">
              <a:buNone/>
            </a:pPr>
            <a:endParaRPr lang="el-GR" sz="1200" smtClean="0"/>
          </a:p>
          <a:p>
            <a:pPr marL="0" indent="0" algn="just">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91</a:t>
            </a:fld>
            <a:endParaRPr lang="el-GR"/>
          </a:p>
        </p:txBody>
      </p:sp>
    </p:spTree>
    <p:extLst>
      <p:ext uri="{BB962C8B-B14F-4D97-AF65-F5344CB8AC3E}">
        <p14:creationId xmlns:p14="http://schemas.microsoft.com/office/powerpoint/2010/main" val="101390985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764704"/>
            <a:ext cx="8229600" cy="5361459"/>
          </a:xfrm>
        </p:spPr>
        <p:txBody>
          <a:bodyPr>
            <a:normAutofit/>
          </a:bodyPr>
          <a:lstStyle/>
          <a:p>
            <a:pPr marL="0" indent="0">
              <a:buNone/>
            </a:pPr>
            <a:r>
              <a:rPr lang="el-GR" sz="1200" b="1" smtClean="0"/>
              <a:t>«Μια παραδοσιακή φορεσιά αφηγείται…»</a:t>
            </a:r>
          </a:p>
          <a:p>
            <a:pPr marL="0" indent="0">
              <a:buNone/>
            </a:pPr>
            <a:endParaRPr lang="el-GR" sz="1200" smtClean="0"/>
          </a:p>
          <a:p>
            <a:pPr marL="0" indent="0">
              <a:buNone/>
            </a:pPr>
            <a:r>
              <a:rPr lang="el-GR" sz="1200" smtClean="0"/>
              <a:t>Γώγου Μαρίνα Αναστασία, Ιορδανίδης Κωνσταντίνος,  Ισιδωρίδη Δέσποινα, Κουρτίδης Δημήτριος,  Κρεωνά Δάφνη, Μακρής Βασίλειος, Μανωλοπούλου Αγγελική, Μιχαηλίδης Ιωάννης, Μουστακίδη Σοφία, Μπαξεβάνης Μιχαήλ.</a:t>
            </a:r>
          </a:p>
          <a:p>
            <a:pPr marL="0" indent="0">
              <a:buNone/>
            </a:pPr>
            <a:r>
              <a:rPr lang="el-GR" sz="1200" smtClean="0"/>
              <a:t>Επιβλέπουσες: Κατσαρού Αποστολία ( ΠΕ02) , Σαρδανίδου Ελένη (ΠΕ 86) </a:t>
            </a:r>
          </a:p>
          <a:p>
            <a:pPr marL="0" indent="0">
              <a:buNone/>
            </a:pPr>
            <a:endParaRPr lang="el-GR" sz="1200" smtClean="0"/>
          </a:p>
          <a:p>
            <a:pPr marL="0" indent="0" algn="just">
              <a:buNone/>
            </a:pPr>
            <a:r>
              <a:rPr lang="el-GR" sz="1200" smtClean="0"/>
              <a:t>    Στην ακριτική Αλεξανδρούπολη, την πρωτεύουσα του νομού Έβρου, στις αρχές του 20ου αιώνα άρχισαν να συρρέουν πλήθη Ελλήνων που κατοικούσαν στην Ανατολική Ρωμυλία, στην Ανατολική Θράκη, στα Μικρασιατικά παράλια , στον Πόντο, φέρνοντας μαζί τους τις συνήθειες, τον πολιτισμό τους, τη μουσική, τους χορούς τους, τα παραδοσιακά φαγητά και τις παραδοσιακές στολές τους. Αυτές οι στολές, λοιπόν,  που μαρτυρούν την καθημερινή ζωή και τις επαγγελματικές δραστηριότητες, που αναδεικνύουν την οικονομική και κοινωνική κατάσταση των ατόμων που τις φορούσαν, που ήταν χειροποίητα δημιουργήματα αγάπης και καλαισθησίας, αποτέλεσαν αντικείμενο μελέτης και ανασύστασης του τοπικού ιστορικού γίγνεσθαι. </a:t>
            </a:r>
          </a:p>
          <a:p>
            <a:pPr marL="0" indent="0" algn="just">
              <a:buNone/>
            </a:pPr>
            <a:r>
              <a:rPr lang="el-GR" sz="1200" smtClean="0"/>
              <a:t>     Η παραδοσιακή φορεσιά, η οποία προσέλκυσε το ενδιαφέρον των μαθητών και που ήταν σε θέση να αφηγηθεί την ιστορία της ήταν η φορεσιά των Αινιτών. Οι Αινίτες υπήρξαν οι κάτοικοι με ελληνική  συνείδηση και καταγωγή  μιας πολύ αξιόλογης πόλης στον 19ο και 20ο αιώνα, που βρισκόταν στις εκβολές του ποταμού Έβρου, από την πλευρά της σημερινής Ανατολικής Θράκης. Σε αυτήν την πόλη, το ελληνικό στοιχείο μεγαλούργησε, πλούτισε και έδωσε άξιους και γενναίους ανθρώπους, που συνέβαλαν τα μέγιστα στη δημιουργία   και στην ανάπτυξη της μητέρας Ελλάδας. Την ιστορία, λοιπόν,  αυτής της πόλης της Ανατολικής Θράκης θα αφηγηθούν οι παραδοσιακές φορεσιές των Αινιτών. </a:t>
            </a:r>
          </a:p>
          <a:p>
            <a:pPr marL="0" indent="0" algn="just">
              <a:buNone/>
            </a:pPr>
            <a:r>
              <a:rPr lang="el-GR" sz="1200" smtClean="0"/>
              <a:t>     «Μια φορά και ένα καιρό , στην ξακουστή Αίνο…» </a:t>
            </a:r>
          </a:p>
          <a:p>
            <a:pPr marL="0" indent="0" algn="just">
              <a:buNone/>
            </a:pPr>
            <a:endParaRPr lang="el-GR" sz="1200" smtClean="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92</a:t>
            </a:fld>
            <a:endParaRPr lang="el-GR"/>
          </a:p>
        </p:txBody>
      </p:sp>
    </p:spTree>
    <p:extLst>
      <p:ext uri="{BB962C8B-B14F-4D97-AF65-F5344CB8AC3E}">
        <p14:creationId xmlns:p14="http://schemas.microsoft.com/office/powerpoint/2010/main" val="178416880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620688"/>
            <a:ext cx="8229600" cy="5505475"/>
          </a:xfrm>
        </p:spPr>
        <p:txBody>
          <a:bodyPr>
            <a:normAutofit/>
          </a:bodyPr>
          <a:lstStyle/>
          <a:p>
            <a:pPr marL="0" indent="0">
              <a:buNone/>
            </a:pPr>
            <a:r>
              <a:rPr lang="el-GR" sz="1200" b="1" smtClean="0"/>
              <a:t>Πελοποννησιακά ήθη και έθιμα: Η ιστορία του παραμυθιού και της παραδοσιακής φορεσιάς στη Μεσσηνία </a:t>
            </a:r>
          </a:p>
          <a:p>
            <a:pPr marL="0" indent="0">
              <a:buNone/>
            </a:pPr>
            <a:r>
              <a:rPr lang="el-GR" sz="1200" smtClean="0"/>
              <a:t>                        </a:t>
            </a:r>
          </a:p>
          <a:p>
            <a:pPr marL="0" indent="0">
              <a:buNone/>
            </a:pPr>
            <a:r>
              <a:rPr lang="el-GR" sz="1200" smtClean="0"/>
              <a:t>Καλιρρόη Σταυροπούλου, Παναγιώτης Σταθόπουλος, Παναγιώτης Μιχαλόπουλος, Αιμίλιος Ντέντα, Χαράλαμπος Παπαδημητρίου, Γιώργος Πατσιλίβας, Ισιδώρα Πάνου, Παναγιώτης Πατικόπουλος</a:t>
            </a:r>
          </a:p>
          <a:p>
            <a:pPr marL="0" indent="0">
              <a:buNone/>
            </a:pPr>
            <a:r>
              <a:rPr lang="el-GR" sz="1200" smtClean="0"/>
              <a:t>Κωνσταντακοπούλου Γεωργία, ΠΕ02 Φιλολόγων</a:t>
            </a:r>
          </a:p>
          <a:p>
            <a:pPr marL="0" indent="0">
              <a:buNone/>
            </a:pPr>
            <a:r>
              <a:rPr lang="el-GR" sz="1200" smtClean="0"/>
              <a:t>7ο Πειραματικό Γυμνάσιο Καλαμάτας</a:t>
            </a:r>
          </a:p>
          <a:p>
            <a:pPr marL="0" indent="0">
              <a:buNone/>
            </a:pPr>
            <a:endParaRPr lang="el-GR" sz="1200" smtClean="0"/>
          </a:p>
          <a:p>
            <a:pPr marL="0" indent="0" algn="just">
              <a:buNone/>
            </a:pPr>
            <a:r>
              <a:rPr lang="el-GR" sz="1200" smtClean="0"/>
              <a:t>Το λαϊκό παραμύθι και οι παραδοσιακές φορεσιές των Ελλήνων είναι άρρηκτα συνδεδεμένα με την ιστορία κάθε τόπου στην Ελλάδα, συμβάλλοντας καθοριστικά στη διατήρηση και διάδοση της πολιτιστικής μας κληρονομιάς. Με γνώμονα τη θέση αυτή, σκοπεύουμε να αναδείξουμε διαφορετικές πτυχές της μεσσηνιακής παράδοσης ξεναγώντας σας στην κοινωνική ιστορία του τόπου μέσω του λαϊκού παραμυθιού και της παραδοσιακής φορεσιάς. Πρόκειται να δημιουργήσουμε ομαδοσυνεργατικά μία πρωτότυπη παρουσίαση πλέκοντας δύο γνωστικά αντικείμενα, την Ιστορία και τη Λογοτεχνία. Σε αυτή την ομάδα συμμετέχουν μαθητές/ τριες που φοιτούν στην Α΄ τάξη του Γυμνασίου. Κάθε μαθητής/τρια έχει ένα διακριτό ρόλο στην ομάδα, με βάση το ιδιαίτερο χάρισμά του, ώστε να αισθάνεται ότι προσφέρει ένα αποδοτικό έργο. Γι’ αυτό το λόγο, η παρουσίαση θα περιλαμβάνει ζωγραφιές των μαθητών/τριών, αφηγήσεις, φωτογραφικό υλικό και κείμενο. Πιστεύουμε ότι η εργασία μας θα συνεισφέρει στην προβολή της τοπική παραδοσιακής κοινωνίας και την κουλτούρα της Μεσσηνίας, η οποία, ας μην ξεχνάμε, συνεχίζει να ασκεί μεγάλη γοητεία!</a:t>
            </a:r>
          </a:p>
          <a:p>
            <a:pPr marL="0" indent="0">
              <a:buNone/>
            </a:pPr>
            <a:endParaRPr lang="el-GR" sz="1200" smtClean="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93</a:t>
            </a:fld>
            <a:endParaRPr lang="el-GR"/>
          </a:p>
        </p:txBody>
      </p:sp>
    </p:spTree>
    <p:extLst>
      <p:ext uri="{BB962C8B-B14F-4D97-AF65-F5344CB8AC3E}">
        <p14:creationId xmlns:p14="http://schemas.microsoft.com/office/powerpoint/2010/main" val="187649148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980728"/>
            <a:ext cx="8229600" cy="5145435"/>
          </a:xfrm>
        </p:spPr>
        <p:txBody>
          <a:bodyPr>
            <a:normAutofit/>
          </a:bodyPr>
          <a:lstStyle/>
          <a:p>
            <a:pPr marL="0" indent="0">
              <a:buNone/>
            </a:pPr>
            <a:r>
              <a:rPr lang="el-GR" sz="1200" b="1" smtClean="0"/>
              <a:t>Η Καλαμάτα στην Κατοχή, την Αντίσταση έως την Απελευθέρωση από τους Γερμανούς (1944)”  </a:t>
            </a:r>
          </a:p>
          <a:p>
            <a:pPr marL="0" indent="0">
              <a:buNone/>
            </a:pPr>
            <a:r>
              <a:rPr lang="el-GR" sz="1200" smtClean="0"/>
              <a:t>                        </a:t>
            </a:r>
          </a:p>
          <a:p>
            <a:pPr marL="0" indent="0">
              <a:buNone/>
            </a:pPr>
            <a:r>
              <a:rPr lang="el-GR" sz="1200" smtClean="0"/>
              <a:t>ΘΩΜΟΠΟΥΛΟΣ ΑΓΓΕΛΟΣ, ΚΑΡΑΜΠΕΛΛΑΣ ΚΥΡΙΑΚΟΣ, ΚΑΤΣΟΣ ΙΩΑΝΝΗΣ, ΛΗΜΝΙΟΣ ΙΩΑΝΝΗΣ, ΜΑΡΚΟΠΟΥΛΟΣ, ΝΙΚΟΛΑΟΣ, ΠΟΤΑΡΗΣ ΠΑΝΑΓΙΩΤΗΣ, ΤΣΑΟΥΣΗΣ ΔΗΜΗΤΡΙΟΣ-ΡΑΦΑΗΛ, ΦΛΩΡΟΣ ΝΙΚΟΛΑΟΣ-ΠΑΝΑΓΙΩΤΗΣ, ΒΡΥΩΝΗΣ ΣΤΑΥΡΟΣ, ΓΙΑΝΝΟΥΛΗΣ ΠΑΝΑΓΙΩΤΗΣ, ΘΕΟΔΩΡΑΚΟΠΟΥΛΟΣ ΣΕΡΓΙΟΣ, ΚΑΡΑΓΙΑΝΝΗΣ ΕΥΑΓΓΕΛΟΣ, ΚΑΡΑΓΙΑΝΝΗΣ ΛΕΩΝΙΔΑΣ, ΚΑΡΑΜΠΕΤΣΟΣ ΚΩΝΣΤΑΝΤΙΝΟΣ - ΧΡΥΣΟΒΑΛΑΝΤΗΣ, ΖΙΩΓΟΣ ΡΑΦΑΗΛ</a:t>
            </a:r>
          </a:p>
          <a:p>
            <a:pPr marL="0" indent="0">
              <a:buNone/>
            </a:pPr>
            <a:r>
              <a:rPr lang="el-GR" sz="1200" smtClean="0"/>
              <a:t>Επιβλέπων: ΚΑΡΑΚΑΤΣΙΑΝΗΣ ΙΩΑΝΝΗΣ, ΠΕ 02 ΦΙΛΟΛΟΓΩΝ</a:t>
            </a:r>
          </a:p>
          <a:p>
            <a:pPr marL="0" indent="0">
              <a:buNone/>
            </a:pPr>
            <a:r>
              <a:rPr lang="el-GR" sz="1200" smtClean="0"/>
              <a:t>7ο ΠΕΙΡΑΜΑΤΙΚΟ ΓΥΜΝΑΣΙΟ ΚΑΛΑΜΑΤΑΣ</a:t>
            </a:r>
          </a:p>
          <a:p>
            <a:pPr marL="0" indent="0">
              <a:buNone/>
            </a:pPr>
            <a:endParaRPr lang="el-GR" sz="1200" smtClean="0"/>
          </a:p>
          <a:p>
            <a:pPr marL="0" indent="0">
              <a:buNone/>
            </a:pPr>
            <a:endParaRPr lang="el-GR" sz="1200"/>
          </a:p>
          <a:p>
            <a:pPr marL="0" indent="0" algn="just">
              <a:buNone/>
            </a:pPr>
            <a:r>
              <a:rPr lang="el-GR" sz="1200" smtClean="0"/>
              <a:t>Σκοπός της παρουσίασής μας είναι να αναδείξουμε στοιχεία της τοπικής ιστορίας της πόλης της Καλαμάτας και, πιο συγκεκριμένα, την περίοδο της Κατοχής, της Αντίστασης έως και την Απελευθέρωση της πόλης από τους Γερμανούς το 1944. Πρόκειται να ετοιμάσουμε ένα 15λεπτο ιστορικό ντοκιμαντέρ, με το οποίο θα παρουσιάσουμε το πώς οι Γερμανοί κατέλαβαν την Καλαμάτα, θα αναφερθούμε στην πολύ γνωστή στο δυτικό- αλλά άγνωστη ακόμα στην Ελλάδα- κόσμο “μάχη της Καλαμάτας (1941), θα καταδείξουμε τις μορφές αντίστασης της πόλης στον κατακτητή, θα σκιαγραφήσουμε την καθημερινότητα των Καλαματιανών κατοίκων την περίοδο της Κατοχής, δεν θα παραλείψουμε να δώσουμε στοιχεία για τις τοπικές εμφύλιες συγκρούσεις την ίδια περίοδο και θα περιγράψουμε σύντομα την Απελευθέρωση της πόλης από τους Γερμανούς. Στο ντοκιμαντέρ θα χρησιμοποιήσουμε πρωτότυπο φωτογραφικό υλικό και θα εργαστούμε ομαδοσυνεργατικά, για να ολοκληρώσουμε την επεξεργασία του υλικού μας και να σας το παρουσιάσουμε. Θεωρούμε ότι το υλικό αυτό θα συμβάλει στην ανάδειξη της Τοπικής Ιστορίας και θα αποτελέσει μία επιστημονική συμβολή του σχολείου μας στα τοπικά μας δρώμενα. </a:t>
            </a: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94</a:t>
            </a:fld>
            <a:endParaRPr lang="el-GR"/>
          </a:p>
        </p:txBody>
      </p:sp>
    </p:spTree>
    <p:extLst>
      <p:ext uri="{BB962C8B-B14F-4D97-AF65-F5344CB8AC3E}">
        <p14:creationId xmlns:p14="http://schemas.microsoft.com/office/powerpoint/2010/main" val="258421088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980728"/>
            <a:ext cx="8229600" cy="5145435"/>
          </a:xfrm>
        </p:spPr>
        <p:txBody>
          <a:bodyPr>
            <a:normAutofit/>
          </a:bodyPr>
          <a:lstStyle/>
          <a:p>
            <a:pPr marL="0" indent="0">
              <a:buNone/>
            </a:pPr>
            <a:r>
              <a:rPr lang="el-GR" sz="1200" b="1" smtClean="0"/>
              <a:t>Μουσική Κληρονομιά των Τρικάλων</a:t>
            </a:r>
          </a:p>
          <a:p>
            <a:pPr marL="0" indent="0">
              <a:buNone/>
            </a:pPr>
            <a:r>
              <a:rPr lang="el-GR" sz="1200" smtClean="0"/>
              <a:t>                        </a:t>
            </a:r>
          </a:p>
          <a:p>
            <a:pPr marL="0" indent="0">
              <a:buNone/>
            </a:pPr>
            <a:r>
              <a:rPr lang="el-GR" sz="1200" smtClean="0"/>
              <a:t>Μπαρμπάτης Αθανάσιος, Στεφάνου Δημήτριος, Τριάντος Λεωνίδας</a:t>
            </a:r>
          </a:p>
          <a:p>
            <a:pPr marL="0" indent="0">
              <a:buNone/>
            </a:pPr>
            <a:r>
              <a:rPr lang="el-GR" sz="1200" smtClean="0"/>
              <a:t>Επιβλέποντες:  Κορκακάκη Νεκταρία ΠΕ07 &amp; ΤΕ16 Κουράκου </a:t>
            </a:r>
            <a:r>
              <a:rPr lang="el-GR" sz="1200"/>
              <a:t>Γεωργία </a:t>
            </a:r>
            <a:r>
              <a:rPr lang="el-GR" sz="1200" smtClean="0"/>
              <a:t>ΠΕ06</a:t>
            </a:r>
            <a:r>
              <a:rPr lang="el-GR" sz="1200"/>
              <a:t>Λιόλιος Ιωάννης ΠΕ79.01</a:t>
            </a:r>
          </a:p>
          <a:p>
            <a:pPr marL="0" indent="0">
              <a:buNone/>
            </a:pPr>
            <a:endParaRPr lang="el-GR" sz="1200"/>
          </a:p>
          <a:p>
            <a:pPr marL="0" indent="0">
              <a:buNone/>
            </a:pPr>
            <a:endParaRPr lang="el-GR" sz="1200"/>
          </a:p>
          <a:p>
            <a:pPr marL="0" indent="0">
              <a:buNone/>
            </a:pPr>
            <a:r>
              <a:rPr lang="el-GR" sz="1200" smtClean="0"/>
              <a:t>7ο Πειραματικό Γυμνάσιο Τρικάλων</a:t>
            </a:r>
          </a:p>
          <a:p>
            <a:pPr marL="0" indent="0">
              <a:buNone/>
            </a:pPr>
            <a:endParaRPr lang="el-GR" sz="1200" smtClean="0"/>
          </a:p>
          <a:p>
            <a:pPr marL="0" indent="0" algn="just">
              <a:buNone/>
            </a:pPr>
            <a:r>
              <a:rPr lang="el-GR" sz="1200" smtClean="0"/>
              <a:t>Τα Τρίκαλα είναι μια πόλη με μεγάλη παράδοση στη μουσική.  Αποτέλεσε γενέτειρα και τόπο δράσης πολλών σημαντικών μουσικών και καλλιτεχνών. Η πλούσια μουσική  κληρονομιά της πόλης ξεκίνησε ήδη από την απελευθέρωσή της το 1881 και συνεχίζεται μέχρι και σήμερα.</a:t>
            </a:r>
          </a:p>
          <a:p>
            <a:pPr marL="0" indent="0" algn="just">
              <a:buNone/>
            </a:pPr>
            <a:r>
              <a:rPr lang="el-GR" sz="1200" smtClean="0"/>
              <a:t>Η γνωστή σε όλους Καλλιτεχνική Χορωδία Τρικάλων, δημιούργημα της Τερψιχόρης Παπαστεφάνου, διέγραψε μια θριαμβευτική τροχιά στο μουσικό στερέωμα ανοίγοντας την πόρτα του χορωδιακού τραγουδιού και διδάσκοντας πανελλαδικά την ποιοτική χορωδιακή μουσική. Ονόματα όπως Βασίλης Τσιτσάνης, Απόστολος Καλδάρας, Κώστας Βίρβος, Αλεξάνδρα Παπαστεφάνου και Δημήτρης Καβράκος είναι μόνο ένα μέρος των Τρικαλινών μουσικών που μεγαλούργησαν όχι μόνο στον ελλαδικό χώρο, αλλά και στο εξωτερικό.</a:t>
            </a:r>
          </a:p>
          <a:p>
            <a:pPr marL="0" indent="0" algn="just">
              <a:buNone/>
            </a:pPr>
            <a:r>
              <a:rPr lang="el-GR" sz="1200" smtClean="0"/>
              <a:t>Στόχος της παρούσας εργασίας είναι να αναδείξει τον μουσικό πλούτο της πόλης των Τρικάλων μέσα από την ψηφιοποίηση (δημιουργία βίντεο) των πληροφοριών με τη χρήση φωτογραφιών, την επιλογή του κατάλληλου μουσικού χαλιού και την αφήγησή τους από τους μαθητές.</a:t>
            </a:r>
          </a:p>
          <a:p>
            <a:pPr marL="0" indent="0" algn="just">
              <a:buNone/>
            </a:pPr>
            <a:endParaRPr lang="el-GR" sz="1200" smtClean="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95</a:t>
            </a:fld>
            <a:endParaRPr lang="el-GR"/>
          </a:p>
        </p:txBody>
      </p:sp>
    </p:spTree>
    <p:extLst>
      <p:ext uri="{BB962C8B-B14F-4D97-AF65-F5344CB8AC3E}">
        <p14:creationId xmlns:p14="http://schemas.microsoft.com/office/powerpoint/2010/main" val="389724194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908720"/>
            <a:ext cx="8229600" cy="5217443"/>
          </a:xfrm>
        </p:spPr>
        <p:txBody>
          <a:bodyPr>
            <a:normAutofit fontScale="92500" lnSpcReduction="20000"/>
          </a:bodyPr>
          <a:lstStyle/>
          <a:p>
            <a:pPr marL="0" indent="0">
              <a:buNone/>
            </a:pPr>
            <a:r>
              <a:rPr lang="el-GR" sz="1200" b="1" smtClean="0"/>
              <a:t>Το αποκριάτικο έθιμο των Φανών στην Κοζάνη</a:t>
            </a:r>
          </a:p>
          <a:p>
            <a:pPr marL="0" indent="0">
              <a:buNone/>
            </a:pPr>
            <a:endParaRPr lang="el-GR" sz="1200" smtClean="0"/>
          </a:p>
          <a:p>
            <a:pPr marL="0" indent="0">
              <a:buNone/>
            </a:pPr>
            <a:r>
              <a:rPr lang="el-GR" sz="1200" smtClean="0"/>
              <a:t>Μαθητές και μαθήτριες του Γ1 και Γ2 τμήματος</a:t>
            </a:r>
          </a:p>
          <a:p>
            <a:pPr marL="0" indent="0">
              <a:buNone/>
            </a:pPr>
            <a:r>
              <a:rPr lang="el-GR" sz="1200" smtClean="0"/>
              <a:t>Επιβλέποντες εκπαιδευτικοί: Ευαγγελία Κουσκουλή, ΠΕ06</a:t>
            </a:r>
          </a:p>
          <a:p>
            <a:pPr marL="0" indent="0">
              <a:buNone/>
            </a:pPr>
            <a:r>
              <a:rPr lang="el-GR" sz="1200" smtClean="0"/>
              <a:t>Μαρία Τερλέκη, ΠΕ01</a:t>
            </a:r>
          </a:p>
          <a:p>
            <a:pPr marL="0" indent="0">
              <a:buNone/>
            </a:pPr>
            <a:r>
              <a:rPr lang="el-GR" sz="1200" smtClean="0"/>
              <a:t>Γιάννης Φαρμάκης, ΠΕ11</a:t>
            </a:r>
          </a:p>
          <a:p>
            <a:pPr marL="0" indent="0">
              <a:buNone/>
            </a:pPr>
            <a:r>
              <a:rPr lang="el-GR" sz="1200" smtClean="0"/>
              <a:t>8ο Γυμνάσιο Κοζάνης</a:t>
            </a:r>
          </a:p>
          <a:p>
            <a:pPr marL="0" indent="0">
              <a:buNone/>
            </a:pPr>
            <a:endParaRPr lang="el-GR" sz="1200" smtClean="0"/>
          </a:p>
          <a:p>
            <a:pPr marL="0" indent="0" algn="just">
              <a:buNone/>
            </a:pPr>
            <a:r>
              <a:rPr lang="el-GR" sz="1200" smtClean="0"/>
              <a:t>Η Αποκριά αποτελεί ένα μακροβιές έθιμο που έχει τις ρίζες του στην αρχαιότητα και χαρακτηρίζεται από έντονη ψυχαγωγική και σατιρική διάθεση ενώ ταυτόχρονα διανθίζεται με μεταμφιέσεις, τραγούδι και χορό.</a:t>
            </a:r>
          </a:p>
          <a:p>
            <a:pPr marL="0" indent="0" algn="just">
              <a:buNone/>
            </a:pPr>
            <a:r>
              <a:rPr lang="el-GR" sz="1200" smtClean="0"/>
              <a:t>Τα έθιμα της Αποκριάς των σύγχρονων χρόνων συνδέονται με συνήθειες-τελετές του αρχαίου κόσμου που στόχευαν στην υποβοήθηση της γης να βλαστήσει και να καρπίσει και οι πρώτες αναφορές για την προέλευσή τους αφορούν στην Μεσοποταμία και τη Βαβυλώνα. Στον αρχαίο ελλαδικό χώρο, οι σημαντικότερες εκδηλώσεις σκωπτικής-φαλλικής έκφρασης συνδέονται με τη λατρεία του θεού Διόνυσου. Τα Βάκχεια, τα Λήναια, τα Ελευσίνεια αποτελούσαν εορταστικές εκδηλώσεις με μεταμφιέσεις, χορό και τραγούδι που υιοθέτησαν οι Ρωμαίοι. Τα ρωμαϊκά Σατουρνάλια αλλά και τα Βακχανάλια κληροδότησαν χαρακτηριστικά στοιχεία τους στις Βυζαντινές Καλένδες. Στη συνέχεια, οι βυζαντινές αποκριάτικες παραδόσεις κληροδοτήθηκαν και ενσωματώθηκαν στις παραδόσεις των νεότερων χρόνων. </a:t>
            </a:r>
          </a:p>
          <a:p>
            <a:pPr marL="0" indent="0" algn="just">
              <a:buNone/>
            </a:pPr>
            <a:r>
              <a:rPr lang="el-GR" sz="1200" smtClean="0"/>
              <a:t>Η χριστιανική Εκκλησία αποπειράθηκε να εμποδίσει τη διάδοση του εθίμου. Ωστόσο, η λαοφιλής παράδοση της μεταμφίεσης συντηρήθηκε σε ευρωπαϊκό επίπεδο. Τα έθιμά της θεωρούνται ως προέκταση των Πρωτοχρονιάτικων παραδόσεων και γίνονται κυρίως τον Φεβρουάριο ή Μάρτιο. Έτσι, η Αποκριά συνδέθηκε με την αρχή της Σαρακοστής και η ειδωλολατρική παράδοση της αναγέννησης της φύσης σχετίσθηκε με τη την περίοδο που προηγείται του χριστιανικού Πάσχα αλλά και την λατρεία των νεκρών-Ψυχοσάββατα- . Χωρίς ξεκάθαρα διαχωριστικά όρια, στην Ελλάδα επιβίωσαν δύο είδη καρναβαλικών εκδηλώσεων, το Αστικό Καρναβάλι και η Αγροτική Αποκριά.</a:t>
            </a:r>
          </a:p>
          <a:p>
            <a:pPr marL="0" indent="0" algn="just">
              <a:buNone/>
            </a:pPr>
            <a:r>
              <a:rPr lang="el-GR" sz="1200" smtClean="0"/>
              <a:t>Οι Φανοί της Κοζάνης αποτελούν μια μορφή αγροτικής Αποκριάς με σαφή ειδωλολατρική προέλευση, παγανιστικό χαρακτήρα και με στόχο τον εορτασμό της αναμενόμενης αναγέννησης της φύσης. Αποτελεί μια κορυφαία διονυσιακή εκδήλωση που συνδυάζει τη χαρά, τη μεταμφίεση, την αθυροστομία και τα άσεμνα τραγούδια που τραγουδιούνται γύρω από τη φωτιά-τον βωμό της καθαρτήριας πυράς. Στην Κοζάνη, η πρώτη γραπτή μαρτυρία αναφορικά με το έθιμο χρονολογείται από το 1747. Από το 2003, το έθιμο των Φανών εντάχθηκε στα μνημεία της παγκόσμιας άυλης κληρονομιάς της UNESCO.</a:t>
            </a:r>
          </a:p>
          <a:p>
            <a:pPr marL="0" indent="0">
              <a:buNone/>
            </a:pPr>
            <a:endParaRPr lang="el-GR" sz="1200" smtClean="0"/>
          </a:p>
          <a:p>
            <a:pPr marL="0" indent="0">
              <a:buNone/>
            </a:pPr>
            <a:endParaRPr lang="el-GR" sz="1200" smtClean="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96</a:t>
            </a:fld>
            <a:endParaRPr lang="el-GR"/>
          </a:p>
        </p:txBody>
      </p:sp>
    </p:spTree>
    <p:extLst>
      <p:ext uri="{BB962C8B-B14F-4D97-AF65-F5344CB8AC3E}">
        <p14:creationId xmlns:p14="http://schemas.microsoft.com/office/powerpoint/2010/main" val="202605870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980728"/>
            <a:ext cx="8229600" cy="5145435"/>
          </a:xfrm>
        </p:spPr>
        <p:txBody>
          <a:bodyPr>
            <a:normAutofit/>
          </a:bodyPr>
          <a:lstStyle/>
          <a:p>
            <a:pPr marL="0" indent="0">
              <a:buNone/>
            </a:pPr>
            <a:r>
              <a:rPr lang="el-GR" sz="1200" b="1" smtClean="0"/>
              <a:t>Από το Τσούγκαρι στο Αλκαζάρ ένα παζάρι δρόμος</a:t>
            </a:r>
          </a:p>
          <a:p>
            <a:pPr marL="0" indent="0">
              <a:buNone/>
            </a:pPr>
            <a:endParaRPr lang="el-GR" sz="1200" b="1" smtClean="0"/>
          </a:p>
          <a:p>
            <a:pPr marL="0" indent="0">
              <a:buNone/>
            </a:pPr>
            <a:r>
              <a:rPr lang="el-GR" sz="1200" smtClean="0"/>
              <a:t>Οι μαθητές του Β4 και Γ5 και η ορχήστρα του σχολείου του σχολ. έτους 2023-2024</a:t>
            </a:r>
          </a:p>
          <a:p>
            <a:pPr marL="0" indent="0">
              <a:buNone/>
            </a:pPr>
            <a:r>
              <a:rPr lang="el-GR" sz="1200" smtClean="0"/>
              <a:t>Καλέση Ουρανία </a:t>
            </a:r>
            <a:r>
              <a:rPr lang="el-GR" sz="1200"/>
              <a:t>ΠΕ79Σπυροπούλου Άννα </a:t>
            </a:r>
            <a:r>
              <a:rPr lang="el-GR" sz="1200" smtClean="0"/>
              <a:t>ΠΕ02</a:t>
            </a:r>
            <a:r>
              <a:rPr lang="el-GR" sz="1200"/>
              <a:t>Καραϊσκου Βασιλική ΠΕ06</a:t>
            </a:r>
          </a:p>
          <a:p>
            <a:pPr marL="0" indent="0">
              <a:buNone/>
            </a:pPr>
            <a:r>
              <a:rPr lang="el-GR" sz="1200" smtClean="0"/>
              <a:t>8ο Γυμνάσιο Λάρισας</a:t>
            </a:r>
          </a:p>
          <a:p>
            <a:pPr marL="0" indent="0">
              <a:buNone/>
            </a:pPr>
            <a:endParaRPr lang="el-GR" sz="1200" smtClean="0"/>
          </a:p>
          <a:p>
            <a:pPr marL="0" indent="0" algn="just">
              <a:buNone/>
            </a:pPr>
            <a:r>
              <a:rPr lang="el-GR" sz="1200" smtClean="0"/>
              <a:t>Σε ένα δεκάλεπτο video αφηγούμαστε την ιστορία του παζαριού της Λάρισας, δηλαδή της ιστορικής εμποροπανήγυρης και ζωοπανήγυρης, ενός από τα πιο αξιόλογα εμπορικά γεγονότα της πόλης, Η διαδρομή με αφετηρία το Τσούγκαρι και τέρμα το Αλκαζάρ κρατάει ακόμη από την εποχή της Τουρκοκρατίας. ενώ μετά την απελευθέρωση της Λάρισας το 1881 το παζάρι συνέχισε να λειτουργεί, πάντα  κάθε χρόνο στα τέλη Σεπτεμβρίου, διατηρώντας  τη μεγάλη οικονομική σημασία του στην Κεντρική Ελλάδα.  Ανατρέχοντας  στο παρελθόν, μέσα από την ψηφιακή αφήγησή μας, παρουσιάζεται η λειτουργία του παζαριού και καταδεικνύεται η μεγάλη εμπορική κίνηση που η Λάρισα ανέκαθεν παρουσίαζε αποτελώντας ενδιάμεσο διαμετακομιστικό σταθμό ταξιδιωτών από την Νότια Ελλάδα και την Ήπειρο, προς την τουρκοκρατούμενη Βόρεια Ελλάδα και ιδίως με τη Δυτική Μακεδονία. Η αφήγηση μας πλαισιώνεται με ηχητικά και μουσικά δρώμενα από την ορχήστρα και την χορωδία του σχολείου μας  και συνοδεύεται από φωτογραφικά στιγμιότυπα με την ποικίλη δραστηριότητα του παζαριού από τα τέλη του 19ου αι μέχρι και σήμερα, μιας και η εμποροπανήγυρη προσαρμοσμένη στις σύγχρονες απαιτήσεις του αγοραστικού κοινού, αποδεικνύει ότι αποτελεί αναπόσπαστο μέρος της κουλτούρας και της πολιτισμικής κληρονομιάς της Λάρισας.</a:t>
            </a:r>
          </a:p>
          <a:p>
            <a:pPr marL="0" indent="0" algn="just">
              <a:buNone/>
            </a:pPr>
            <a:endParaRPr lang="el-GR" sz="1200" smtClean="0"/>
          </a:p>
          <a:p>
            <a:pPr marL="0" indent="0" algn="just">
              <a:buNone/>
            </a:pPr>
            <a:endParaRPr lang="el-GR" sz="1200" smtClean="0"/>
          </a:p>
          <a:p>
            <a:pPr marL="0" indent="0" algn="just">
              <a:buNone/>
            </a:pPr>
            <a:endParaRPr lang="el-GR" sz="1200" smtClean="0"/>
          </a:p>
          <a:p>
            <a:pPr marL="0" indent="0" algn="just">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97</a:t>
            </a:fld>
            <a:endParaRPr lang="el-GR"/>
          </a:p>
        </p:txBody>
      </p:sp>
    </p:spTree>
    <p:extLst>
      <p:ext uri="{BB962C8B-B14F-4D97-AF65-F5344CB8AC3E}">
        <p14:creationId xmlns:p14="http://schemas.microsoft.com/office/powerpoint/2010/main" val="231153053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980728"/>
            <a:ext cx="8229600" cy="5145435"/>
          </a:xfrm>
        </p:spPr>
        <p:txBody>
          <a:bodyPr>
            <a:normAutofit/>
          </a:bodyPr>
          <a:lstStyle/>
          <a:p>
            <a:pPr marL="0" indent="0">
              <a:buNone/>
            </a:pPr>
            <a:r>
              <a:rPr lang="el-GR" sz="1200" b="1" smtClean="0"/>
              <a:t>Μορφές Αχαϊκού αθλητισμού. Από το χθες στο σήμερα.</a:t>
            </a:r>
          </a:p>
          <a:p>
            <a:pPr marL="0" indent="0">
              <a:buNone/>
            </a:pPr>
            <a:endParaRPr lang="el-GR" sz="1200" b="1" smtClean="0"/>
          </a:p>
          <a:p>
            <a:pPr marL="0" indent="0">
              <a:buNone/>
            </a:pPr>
            <a:endParaRPr lang="el-GR" sz="1200" smtClean="0"/>
          </a:p>
          <a:p>
            <a:pPr marL="0" indent="0">
              <a:buNone/>
            </a:pPr>
            <a:r>
              <a:rPr lang="el-GR" sz="1200" smtClean="0"/>
              <a:t>Ανυφαντάκη Θεοδώρα &amp; Κωστοπούλου Φωτεινή</a:t>
            </a:r>
          </a:p>
          <a:p>
            <a:pPr marL="0" indent="0">
              <a:buNone/>
            </a:pPr>
            <a:r>
              <a:rPr lang="el-GR" sz="1200" smtClean="0"/>
              <a:t>Επιβλέπουσες: Κονδύλη Μαρία, ΠΕ &amp; Κούνα Ελένη Κωνσταντίνα ΠΕ78</a:t>
            </a:r>
          </a:p>
          <a:p>
            <a:pPr marL="0" indent="0">
              <a:buNone/>
            </a:pPr>
            <a:r>
              <a:rPr lang="el-GR" sz="1200" smtClean="0"/>
              <a:t>9ο Γυμνάσιο Πάτρας</a:t>
            </a:r>
          </a:p>
          <a:p>
            <a:pPr marL="0" indent="0">
              <a:buNone/>
            </a:pPr>
            <a:endParaRPr lang="el-GR" sz="1200" smtClean="0"/>
          </a:p>
          <a:p>
            <a:pPr marL="0" indent="0">
              <a:buNone/>
            </a:pPr>
            <a:endParaRPr lang="el-GR" sz="1200" smtClean="0"/>
          </a:p>
          <a:p>
            <a:pPr marL="0" indent="0" algn="just">
              <a:buNone/>
            </a:pPr>
            <a:r>
              <a:rPr lang="el-GR" sz="1200" smtClean="0"/>
              <a:t>Ο όρος τοπική ιστορία αναφέρεται στην ιστορία που ξεκινά από τις ιδιαιτερότητες και τις ανάγκες μιας τοπικής κοινωνίας, συνδέεται με τους θεσμούς του συγκεκριμένου τόπου και ανατροφοδοτεί την ταυτότητα των κατοίκων του. Στην τοπική ιστορία εξετάζονται ειδικότερα θέματα ενός γενικού αντικειμένου της ιστορίας όπως είναι η ιστορία της βιομηχανίας και συνδέεται με επιστήμες που ασχολούνται με το χώρο π.χ. ανθρωπιστικές επιστήμες (εθνογραφία). Μέσα από την ενασχόληση με θέματα τοπικής κλίμακας ο μαθητής έρχεται σε επαφή με την ιστορία του τόπου του, μελετά προβλήματα και λύσεις, κρίνει παρωχημένες καταστάσεις, τις συγκρίνει με το παρόν και διαμορφώνει δεσμούς με τον τόπο στον οποίο ζει. Η βαθύτερη γνώση της ιστορίας του τόπου στον οποίο κατοικούμε στοχεύει στη βαθύτερη γνώση του εαυτού μας αλλά και του κοινωνικού μας περιβάλλοντος. Η ένωση του παρελθόντος (ιστορίας) με το παρόν (σήμερα) ενισχύει την άσκηση δεξιοτήτων, όπως την προσέγγιση καταστάσεων και αντιλήψεων του ατόμου στο παρελθόν, τη φαντασία για την αναπαράσταση των ιστορικών δρώμενων, αλλά και την κριτική σκέψη για την ερμηνείας τους. Όλες οι παραπάνω δεξιότητες οδηγούν στην ανάπτυξη ιστορικής σκέψης και συνείδησης. Στα πλαίσια αυτά αποφασίστηκε η συγκεκριμένη εργασία να μελετήσει σημαντικούς αχαιούς αθλητές, αυτούς που κατά καιρούς έχουν ξεχωρίσει και διαπρέψει με τις επιδόσεις τους και έχουν μείνει στην ιστορία της Αχαϊας και της Ελλάδας γι αυτό. Σπύρος Λούης, Αντώνιος  Πεπανός, Δημήτριος Τόφαλος και Νικόλαος Ανδριακόπουλος είναι τα ονόματα αυτών.</a:t>
            </a:r>
          </a:p>
          <a:p>
            <a:pPr marL="0" indent="0" algn="just">
              <a:buNone/>
            </a:pPr>
            <a:endParaRPr lang="el-GR" sz="1200" smtClean="0"/>
          </a:p>
          <a:p>
            <a:pPr marL="0" indent="0">
              <a:buNone/>
            </a:pPr>
            <a:endParaRPr lang="el-GR" sz="1200" smtClean="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98</a:t>
            </a:fld>
            <a:endParaRPr lang="el-GR"/>
          </a:p>
        </p:txBody>
      </p:sp>
    </p:spTree>
    <p:extLst>
      <p:ext uri="{BB962C8B-B14F-4D97-AF65-F5344CB8AC3E}">
        <p14:creationId xmlns:p14="http://schemas.microsoft.com/office/powerpoint/2010/main" val="399576743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1052736"/>
            <a:ext cx="8229600" cy="5073427"/>
          </a:xfrm>
        </p:spPr>
        <p:txBody>
          <a:bodyPr>
            <a:normAutofit fontScale="85000" lnSpcReduction="10000"/>
          </a:bodyPr>
          <a:lstStyle/>
          <a:p>
            <a:pPr marL="0" indent="0">
              <a:buNone/>
            </a:pPr>
            <a:r>
              <a:rPr lang="el-GR" sz="1200" b="1" smtClean="0"/>
              <a:t>Πολιτιστικές Διαδρομές στην πόλη μου, Λάρισα: το Αρχαίο Θέατρο, ο Ιπποκράτης, ο Άγιος Αχίλλειος, το Μπεζεστένι, ο Μύλος του Παππά.</a:t>
            </a:r>
          </a:p>
          <a:p>
            <a:pPr marL="0" indent="0">
              <a:buNone/>
            </a:pPr>
            <a:endParaRPr lang="el-GR" sz="1200" b="1" smtClean="0"/>
          </a:p>
          <a:p>
            <a:pPr marL="0" indent="0">
              <a:buNone/>
            </a:pPr>
            <a:r>
              <a:rPr lang="el-GR" sz="1200" smtClean="0"/>
              <a:t>                        </a:t>
            </a:r>
          </a:p>
          <a:p>
            <a:pPr marL="0" indent="0">
              <a:buNone/>
            </a:pPr>
            <a:r>
              <a:rPr lang="el-GR" sz="1200" smtClean="0"/>
              <a:t>Οι μαθητές και οι μαθήτριες της Γ΄ τάξης Γυμνασίου σχολικού έτους 2023-2024</a:t>
            </a:r>
          </a:p>
          <a:p>
            <a:pPr marL="0" indent="0">
              <a:buNone/>
            </a:pPr>
            <a:r>
              <a:rPr lang="el-GR" sz="1200" smtClean="0"/>
              <a:t>Επιβλέποντες: Κωνσταντίνα Παπαδοπούλου, ΠΕ80, Ευαγγελία Λιόλιου, ΠΕ02, Ισμήνη Κουτούδη, ΠΕ02, Ευγενία Σιούλα, ΠΕ05, Βασίλειος Παλιούρας, ΠΕ02, Αικατερίνη Αργυρούλη, ΠΕ02, Ναυσικά Κολοβού, ΠΕ02, Ευαγγελία Παπαγιαννοπούλου, ΠΕ 78, Αθανάσιος Νικολούλης, ΠΕ01, Θεοφανεία Φλώρου, ΠΕ79, Ευαγγελία Χολέβα, ΠΕ02, Φανή Αντωνίου, ΠΕ06</a:t>
            </a:r>
          </a:p>
          <a:p>
            <a:pPr marL="0" indent="0">
              <a:buNone/>
            </a:pPr>
            <a:r>
              <a:rPr lang="el-GR" sz="1200" smtClean="0"/>
              <a:t> 10Ο Γυμνάσιο Λάρισας</a:t>
            </a:r>
          </a:p>
          <a:p>
            <a:pPr marL="0" indent="0">
              <a:buNone/>
            </a:pPr>
            <a:endParaRPr lang="el-GR" sz="1200" smtClean="0"/>
          </a:p>
          <a:p>
            <a:pPr marL="0" indent="0" algn="just">
              <a:buNone/>
            </a:pPr>
            <a:r>
              <a:rPr lang="el-GR" sz="1200" smtClean="0"/>
              <a:t>Στη σημερινή εποχή, στην ακρόπολη της Λάρισας, (Λόφος Φρουρίου) ξεδιπλώνεται η διαχρονία της πόλης. Ο επισκέπτης ακολουθώντας τις πολιτιστικές διαδρομές θα «ταξιδέψει» στο χωροχρόνο από την αρχαιότητα και θα γνωρίσει τα δύο αρχαία θέατρα που βρίσκονται στην καρδιά του κοινωνικού ιστού της πόλης, θα επισκεφτεί το μουσείο του Ιπποκράτη, θα μεταβεί στη βυζαντινή εποχή, στον μητροπολιτικό ναό του πολιούχου Αγίου Αχιλλείου, θα συναναστραφεί με τους μικροπωλητές για τις αγορές του στο Μπεζεστένι, την Οθωμανική περίοδο, θα συνδεθεί με τη Νεότερη Ιστορία μέσα από το εμβληματικό κτίσμα του Μύλου του Παππά που διαδραμάτισε καθοριστικό ρόλο στο οικονομικό γίγνεσθαι της πόλης. </a:t>
            </a:r>
          </a:p>
          <a:p>
            <a:pPr marL="0" indent="0" algn="just">
              <a:buNone/>
            </a:pPr>
            <a:r>
              <a:rPr lang="el-GR" sz="1200" smtClean="0"/>
              <a:t>Το Α΄ Αρχαίο Θέατρο οικοδομήθηκε το α΄ μισό του 3ου αι. π.Χ. Έχει την τυπική διάρθρωση του ελληνιστικού θεάτρου. Τη ρωμαϊκή εποχή το θέατρο μετατράπηκε σε αρένα.</a:t>
            </a:r>
          </a:p>
          <a:p>
            <a:pPr marL="0" indent="0" algn="just">
              <a:buNone/>
            </a:pPr>
            <a:r>
              <a:rPr lang="el-GR" sz="1200" smtClean="0"/>
              <a:t>Το Β΄ Αρχαίο Θέατρο αντικατέστησε το Α΄ Αρχαίο Θέατρο κατά τη Ρωμαϊκή περίοδο για να καλύψει τις ανάγκες σε παραστάσεις αρχαίου δράματος. Χτίστηκε το δεύτερο μισό του 1ου αιώνα π.Χ. </a:t>
            </a:r>
          </a:p>
          <a:p>
            <a:pPr marL="0" indent="0" algn="just">
              <a:buNone/>
            </a:pPr>
            <a:r>
              <a:rPr lang="el-GR" sz="1200" smtClean="0"/>
              <a:t>Μουσείο Ιπποκράτη: Στη Λάρισα έζησε και εργάσθηκε μέχρι τον θάνατό του ο Ιπποκράτης (460-377 π.Χ). Ο τάφος του ήρθε στο φως μετά από πλημμύρα του Πηνειού κατά τον 19ο αιώνα. Απέναντι από το Αλκαζάρ βρίσκεται o ανδριάντας του, έργο του γλύπτη Γ. Καλακαλά και το Ιατρικό Μουσείο.</a:t>
            </a:r>
          </a:p>
          <a:p>
            <a:pPr marL="0" indent="0" algn="just">
              <a:buNone/>
            </a:pPr>
            <a:r>
              <a:rPr lang="el-GR" sz="1200" smtClean="0"/>
              <a:t>Το 1978 εντοπίστηκαν τα ερείπια της μεγάλης παλαιοχριστιανικής βασιλικής του Αγίου Αχιλλείου. Είναι η πρώτη εκκλησία της πόλης (6ος αι. μ.Χ), αφιερωμένη στον πολιούχο Άγιο Αχίλλειο. Σήμερα διατηρείται μόνο στο επίπεδο της θεμελίωσης.</a:t>
            </a:r>
          </a:p>
          <a:p>
            <a:pPr marL="0" indent="0" algn="just">
              <a:buNone/>
            </a:pPr>
            <a:r>
              <a:rPr lang="el-GR" sz="1200" smtClean="0"/>
              <a:t>Το Μπεζεστένι, μία σκεπαστή, τουρκική αγορά υφασμάτων (bez) και πολύτιμων εμπορευμάτων  χρονολογείται στα τέλη του 15ου αι. Για τρεις αιώνες αποτελούσε τον πυρήνα της οικονομικής δραστηριότητας της πόλης. </a:t>
            </a:r>
          </a:p>
          <a:p>
            <a:pPr marL="0" indent="0" algn="just">
              <a:buNone/>
            </a:pPr>
            <a:r>
              <a:rPr lang="el-GR" sz="1200" smtClean="0"/>
              <a:t>Ο Μύλος του Παππά (1893 -1983) λειτούργησε ως νερόμυλος, ατμόμυλος, κυλινδρόμυλος στις διαδοχικές φάσεις της εξέλιξής του έως το 1983. Σήμερα, είναι χώρος πολιτισμού (θερινός κινηματογράφος, Σχολή Μπαλέτου, Θεσσαλικό Θέατρο, Φιλαρμονική Ορχήστρα, Μουσείο Σιτηρών/Αλεύρων κ.α.).</a:t>
            </a:r>
          </a:p>
          <a:p>
            <a:pPr marL="0" indent="0" algn="just">
              <a:buNone/>
            </a:pPr>
            <a:endParaRPr lang="el-GR" sz="1200" smtClean="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99</a:t>
            </a:fld>
            <a:endParaRPr lang="el-GR"/>
          </a:p>
        </p:txBody>
      </p:sp>
    </p:spTree>
    <p:extLst>
      <p:ext uri="{BB962C8B-B14F-4D97-AF65-F5344CB8AC3E}">
        <p14:creationId xmlns:p14="http://schemas.microsoft.com/office/powerpoint/2010/main" val="419006925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980728"/>
            <a:ext cx="8229600" cy="5145435"/>
          </a:xfrm>
        </p:spPr>
        <p:txBody>
          <a:bodyPr>
            <a:normAutofit lnSpcReduction="10000"/>
          </a:bodyPr>
          <a:lstStyle/>
          <a:p>
            <a:pPr marL="0" indent="0">
              <a:buNone/>
            </a:pPr>
            <a:r>
              <a:rPr lang="el-GR" sz="1200" b="1" smtClean="0"/>
              <a:t>Ψηφιακή ξενάγηση στη Βυζαντινή Θεσσαλονίκη</a:t>
            </a:r>
          </a:p>
          <a:p>
            <a:pPr marL="0" indent="0">
              <a:buNone/>
            </a:pPr>
            <a:r>
              <a:rPr lang="el-GR" sz="1200" smtClean="0"/>
              <a:t>                        </a:t>
            </a:r>
          </a:p>
          <a:p>
            <a:pPr marL="0" indent="0">
              <a:buNone/>
            </a:pPr>
            <a:r>
              <a:rPr lang="el-GR" sz="1200" smtClean="0"/>
              <a:t>Γαλάνης Παύλος, Γιαντσιδιώτη Αγγελική, Θεοδοσιάδης Νικόλαος, Καλομοίρης Γρηγόριος, Καραμάρκος Γεώργιος, Καρκάνας Γεώργιος, Καρύδα Ιόλη</a:t>
            </a:r>
          </a:p>
          <a:p>
            <a:pPr marL="0" indent="0">
              <a:buNone/>
            </a:pPr>
            <a:r>
              <a:rPr lang="el-GR" sz="1200" smtClean="0"/>
              <a:t>Επιβλέπων: Νικόλαος Παπαλαζάρου, Μηχανολόγος Μηχανικός (ΠΕ82)</a:t>
            </a:r>
          </a:p>
          <a:p>
            <a:pPr marL="0" indent="0">
              <a:buNone/>
            </a:pPr>
            <a:r>
              <a:rPr lang="el-GR" sz="1200" smtClean="0"/>
              <a:t>11ο Γυμνάσιο Θεσσαλονίκης</a:t>
            </a:r>
          </a:p>
          <a:p>
            <a:pPr marL="0" indent="0">
              <a:buNone/>
            </a:pPr>
            <a:endParaRPr lang="el-GR" sz="1200" smtClean="0"/>
          </a:p>
          <a:p>
            <a:pPr marL="0" indent="0" algn="just">
              <a:buNone/>
            </a:pPr>
            <a:r>
              <a:rPr lang="el-GR" sz="1200" smtClean="0"/>
              <a:t>Η ομάδα εργασίας είναι ο όμιλος ρομποτικής του 11ου Γυμνασίου Θεσσαλονίκης. H εργασία αποτελείται από 2 σκέλη:</a:t>
            </a:r>
          </a:p>
          <a:p>
            <a:pPr marL="0" indent="0" algn="just">
              <a:buNone/>
            </a:pPr>
            <a:r>
              <a:rPr lang="el-GR" sz="1200" smtClean="0"/>
              <a:t>1ο σκέλος:</a:t>
            </a:r>
          </a:p>
          <a:p>
            <a:pPr marL="0" indent="0" algn="just">
              <a:buNone/>
            </a:pPr>
            <a:r>
              <a:rPr lang="el-GR" sz="1200" smtClean="0"/>
              <a:t>Α) Πάνω σε τυπωμένο χάρτη της Θεσσαλονίκης του 904 μ.Χ., ο ενδιαφερόμενος μπορεί να αγγίξει με το δάχτυλό του 5 συγκεκριμένα σημεία με μνημεία της πόλης. </a:t>
            </a:r>
          </a:p>
          <a:p>
            <a:pPr marL="0" indent="0" algn="just">
              <a:buNone/>
            </a:pPr>
            <a:r>
              <a:rPr lang="el-GR" sz="1200" smtClean="0"/>
              <a:t>Η οθόνη του Η/Υ δείχνει την εικόνα του χάρτη. Όταν ο ενδιαφερόμενος αγγίξει το σχετικό σημείο, προβάλλεται εναλλαγή εικόνων του μνημείου, ενώ ακούγονται ταυτόχρονα σύντομες πληροφορίες για αυτό το μνημείο. Ύστερα από 5 δευτερόλεπτα, η οθόνη επανέρχεται στην αρχική εικόνα, που είναι ο χάρτης της Θεσσαλονίκης του 904 μ.Χ.</a:t>
            </a:r>
          </a:p>
          <a:p>
            <a:pPr marL="0" indent="0" algn="just">
              <a:buNone/>
            </a:pPr>
            <a:r>
              <a:rPr lang="el-GR" sz="1200" smtClean="0"/>
              <a:t>Η παρουσίαση γίνεται με τη βοήθεια του προγράμματος Scratch (https://scratch.mit.edu), την ηλεκτρονική πλακέτα makey-makey (https://makeymakey.com) και τα σχετικά καλώδια σύνδεσης.</a:t>
            </a:r>
          </a:p>
          <a:p>
            <a:pPr marL="0" indent="0" algn="just">
              <a:buNone/>
            </a:pPr>
            <a:r>
              <a:rPr lang="el-GR" sz="1200" smtClean="0"/>
              <a:t>Β) Πρόσθετα, θα υπάρχει και ένα πρόγραμμα scratch, όπου μία μικρή μοτοσυκλέτα θα μετακινείται σε συγκεκριμένα σημεία της πόλης και θα αφηγείται σύντομες πληροφορίες γι’ αυτά.</a:t>
            </a:r>
          </a:p>
          <a:p>
            <a:pPr marL="0" indent="0" algn="just">
              <a:buNone/>
            </a:pPr>
            <a:r>
              <a:rPr lang="el-GR" sz="1200" smtClean="0"/>
              <a:t>2ο σκέλος:</a:t>
            </a:r>
          </a:p>
          <a:p>
            <a:pPr marL="0" indent="0" algn="just">
              <a:buNone/>
            </a:pPr>
            <a:r>
              <a:rPr lang="el-GR" sz="1200" smtClean="0"/>
              <a:t>Πάνω σε τυπωμένο χάρτη της Θεσσαλονίκης του 904 μ.Χ. (ίδιος με τον προηγούμενο, αλλά σε μεγεθυμένο αντίγραφο), το εκπαιδευτικό ρομπότ Lego Spike Prime θα εκτελέσει διαδρομή, σταματώντας πάνω σε σημεία με μνημεία της πόλης. Στα σημεία που σταματά θα ακούγεται μία σύντομη περιγραφή του μνημείου.</a:t>
            </a:r>
          </a:p>
          <a:p>
            <a:pPr marL="0" indent="0" algn="just">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100</a:t>
            </a:fld>
            <a:endParaRPr lang="el-GR"/>
          </a:p>
        </p:txBody>
      </p:sp>
    </p:spTree>
    <p:extLst>
      <p:ext uri="{BB962C8B-B14F-4D97-AF65-F5344CB8AC3E}">
        <p14:creationId xmlns:p14="http://schemas.microsoft.com/office/powerpoint/2010/main" val="87386052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908720"/>
            <a:ext cx="8229600" cy="5217443"/>
          </a:xfrm>
        </p:spPr>
        <p:txBody>
          <a:bodyPr>
            <a:normAutofit/>
          </a:bodyPr>
          <a:lstStyle/>
          <a:p>
            <a:pPr marL="0" indent="0">
              <a:buNone/>
            </a:pPr>
            <a:r>
              <a:rPr lang="el-GR" sz="1200" b="1" smtClean="0"/>
              <a:t>Σαράντα Εκκλησιές Θεσσαλονίκης. Η προσφυγική συνοικία μας</a:t>
            </a:r>
          </a:p>
          <a:p>
            <a:pPr marL="0" indent="0">
              <a:buNone/>
            </a:pPr>
            <a:endParaRPr lang="el-GR" sz="1200" b="1" smtClean="0"/>
          </a:p>
          <a:p>
            <a:pPr marL="0" indent="0">
              <a:buNone/>
            </a:pPr>
            <a:endParaRPr lang="el-GR" sz="1200" smtClean="0"/>
          </a:p>
          <a:p>
            <a:pPr marL="0" indent="0">
              <a:buNone/>
            </a:pPr>
            <a:r>
              <a:rPr lang="el-GR" sz="1200" smtClean="0"/>
              <a:t>Δεβέ Αθηνά, Νεφέλη Ζωγράφου, Ζωή Κοντογεώργου</a:t>
            </a:r>
          </a:p>
          <a:p>
            <a:pPr marL="0" indent="0">
              <a:buNone/>
            </a:pPr>
            <a:r>
              <a:rPr lang="el-GR" sz="1200" smtClean="0"/>
              <a:t>Χρυσάνθη Κουτσουπιά, Παπαγαβριήλ Μαρία Ιουλία.</a:t>
            </a:r>
          </a:p>
          <a:p>
            <a:pPr marL="0" indent="0">
              <a:buNone/>
            </a:pPr>
            <a:r>
              <a:rPr lang="el-GR" sz="1200" smtClean="0"/>
              <a:t>Επιβλέπουσα εκπαιδευτικός: Χάιδω Χρίστου, Φιλόλογος (ΠΕ02)</a:t>
            </a:r>
          </a:p>
          <a:p>
            <a:pPr marL="0" indent="0">
              <a:buNone/>
            </a:pPr>
            <a:r>
              <a:rPr lang="el-GR" sz="1200" smtClean="0"/>
              <a:t>11ο Γυμνάσιο Θεσσαλονίκης</a:t>
            </a:r>
          </a:p>
          <a:p>
            <a:pPr marL="0" indent="0">
              <a:buNone/>
            </a:pPr>
            <a:endParaRPr lang="el-GR" sz="1200" smtClean="0"/>
          </a:p>
          <a:p>
            <a:pPr marL="0" indent="0" algn="just">
              <a:buNone/>
            </a:pPr>
            <a:endParaRPr lang="el-GR" sz="1200"/>
          </a:p>
          <a:p>
            <a:pPr marL="0" indent="0" algn="just">
              <a:buNone/>
            </a:pPr>
            <a:r>
              <a:rPr lang="el-GR" sz="1200" smtClean="0"/>
              <a:t>Το σχολείο μας, το 11ο Γυμνάσιο, βρίσκεται στη συνοικία 40 Εκκλησιές της Θεσσαλονίκης, η οποία ιδρύθηκε από πρόσφυγες που ήρθαν με την ανταλλαγή των πληθυσμών από την ομώνυμη πόλη της Ανατολικής Θράκης. Θα επιχειρήσουμε ένα ταξίδι στο χρόνο που κρατά έναν αιώνα, αφού ξεκινά από την προγονική εστία, φτάνει στη Θεσσαλονίκη του 1923 και καταλήγει στο 2023. Παράλληλα, θα μιλήσουμε για την περιπέτεια της εικόνας που, μετά από αναζήτηση και ειδική αποστολή, έφτασε από την ιστορική πατρίδα στη νέα συνοικία.</a:t>
            </a:r>
          </a:p>
          <a:p>
            <a:pPr marL="0" indent="0" algn="just">
              <a:buNone/>
            </a:pPr>
            <a:r>
              <a:rPr lang="el-GR" sz="1200" smtClean="0"/>
              <a:t> </a:t>
            </a:r>
          </a:p>
          <a:p>
            <a:pPr marL="0" indent="0" algn="just">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101</a:t>
            </a:fld>
            <a:endParaRPr lang="el-GR"/>
          </a:p>
        </p:txBody>
      </p:sp>
    </p:spTree>
    <p:extLst>
      <p:ext uri="{BB962C8B-B14F-4D97-AF65-F5344CB8AC3E}">
        <p14:creationId xmlns:p14="http://schemas.microsoft.com/office/powerpoint/2010/main" val="280291353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95536" y="836712"/>
            <a:ext cx="8229600" cy="5289451"/>
          </a:xfrm>
        </p:spPr>
        <p:txBody>
          <a:bodyPr>
            <a:normAutofit/>
          </a:bodyPr>
          <a:lstStyle/>
          <a:p>
            <a:pPr marL="0" indent="0">
              <a:buNone/>
            </a:pPr>
            <a:r>
              <a:rPr lang="el-GR" sz="1200" b="1" smtClean="0"/>
              <a:t>Οι Εβραίοι της Θεσσαλονίκης</a:t>
            </a:r>
          </a:p>
          <a:p>
            <a:pPr marL="0" indent="0">
              <a:buNone/>
            </a:pPr>
            <a:endParaRPr lang="el-GR" sz="1200" b="1" smtClean="0"/>
          </a:p>
          <a:p>
            <a:pPr marL="0" indent="0">
              <a:buNone/>
            </a:pPr>
            <a:endParaRPr lang="el-GR" sz="1200" smtClean="0"/>
          </a:p>
          <a:p>
            <a:pPr marL="0" indent="0">
              <a:buNone/>
            </a:pPr>
            <a:r>
              <a:rPr lang="el-GR" sz="1200" smtClean="0"/>
              <a:t>Σοφιανίδου Γεσθημανή, Παπαδοπούλου Ειρήνη, Τερζιάδου Βασιλική, Σουλδάτος Αθανάσιος, Σινάκου Αγγελική, Τούρνογλου Ιωάννης, Τάνος Αθανάσιος</a:t>
            </a:r>
          </a:p>
          <a:p>
            <a:pPr marL="0" indent="0">
              <a:buNone/>
            </a:pPr>
            <a:r>
              <a:rPr lang="el-GR" sz="1200" smtClean="0"/>
              <a:t>Επιβλέπουσα: Δέσποινα Θάνου ΠΕ02- ΠΕ01</a:t>
            </a:r>
          </a:p>
          <a:p>
            <a:pPr marL="0" indent="0">
              <a:buNone/>
            </a:pPr>
            <a:r>
              <a:rPr lang="el-GR" sz="1200" smtClean="0"/>
              <a:t> 11ο Γυμνάσιο Θεσσαλονίκης</a:t>
            </a:r>
          </a:p>
          <a:p>
            <a:pPr marL="0" indent="0">
              <a:buNone/>
            </a:pPr>
            <a:endParaRPr lang="el-GR" sz="1200" smtClean="0"/>
          </a:p>
          <a:p>
            <a:pPr marL="0" indent="0">
              <a:buNone/>
            </a:pPr>
            <a:endParaRPr lang="el-GR" sz="1200" smtClean="0"/>
          </a:p>
          <a:p>
            <a:pPr marL="0" indent="0" algn="just">
              <a:buNone/>
            </a:pPr>
            <a:r>
              <a:rPr lang="el-GR" sz="1200" smtClean="0"/>
              <a:t>Πρόκειται για ομάδα μαθητών/τριών που ασχολούνται με την ιστορία της πόλης μας. Αρχικά τα παιδιά έχοντας προσεγγίσει την ιστορική πορεία των Εβραίων της πόλης  μέσα από τα μαθήματα της λογοτεχνία και της ιστορίας θα προχωρήσουν σε αναζήτηση στο διαδίκτυο. </a:t>
            </a:r>
          </a:p>
          <a:p>
            <a:pPr marL="0" indent="0" algn="just">
              <a:buNone/>
            </a:pPr>
            <a:r>
              <a:rPr lang="el-GR" sz="1200" smtClean="0"/>
              <a:t>Ακολούθως θα πραγματοποιήσουμε επισκέψεις σε κομβικά σημεία της πόλης, όπως η αγορά, το εβραϊκό μουσείο, οι συναγωγές, το πανεπιστήμιο , το χώρο που αποτελούσε το νεκροταφείο των Εβραίων. Τα τελευταία μέρη είναι στην περιοχή που βρίσκεται το σχολείο μας και αποτελούν χώρους στους οποίους κινούνται  καθημερινό οι μαθητές και οι μαθήτριές μας. Ενδεχομένως θα πάρουν συνεντεύξεις και από σημαίνοντα πρόσωπα της εβραϊκής κοινότητας. </a:t>
            </a:r>
          </a:p>
          <a:p>
            <a:pPr marL="0" indent="0" algn="just">
              <a:buNone/>
            </a:pPr>
            <a:r>
              <a:rPr lang="el-GR" sz="1200" smtClean="0"/>
              <a:t>Τελικά, θα ανασυνθέσουν την πορεία που ακολούθησαν οι Εβραίοι της πόλης μας, από την άφιξή τους, την οικογενειακή, κοινωνική και επαγγελματική ζωή τους ως την αναγκαστική απομάκρυνσή τους για να φτάσουν στο σήμερα και στην περιορισμένη αριθμητικά παρουσία τους στην πόλη και στους λόγους που οδήγησαν σ΄ αυτή</a:t>
            </a:r>
          </a:p>
          <a:p>
            <a:pPr marL="0" indent="0">
              <a:buNone/>
            </a:pPr>
            <a:r>
              <a:rPr lang="el-GR" sz="1200" smtClean="0"/>
              <a:t> </a:t>
            </a:r>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102</a:t>
            </a:fld>
            <a:endParaRPr lang="el-GR"/>
          </a:p>
        </p:txBody>
      </p:sp>
    </p:spTree>
    <p:extLst>
      <p:ext uri="{BB962C8B-B14F-4D97-AF65-F5344CB8AC3E}">
        <p14:creationId xmlns:p14="http://schemas.microsoft.com/office/powerpoint/2010/main" val="247283758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980728"/>
            <a:ext cx="8229600" cy="5145435"/>
          </a:xfrm>
        </p:spPr>
        <p:txBody>
          <a:bodyPr>
            <a:normAutofit/>
          </a:bodyPr>
          <a:lstStyle/>
          <a:p>
            <a:pPr marL="0" indent="0">
              <a:buNone/>
            </a:pPr>
            <a:r>
              <a:rPr lang="el-GR" sz="1200" b="1" smtClean="0"/>
              <a:t>Λογοτέχνες της Θεσσαλονίκης</a:t>
            </a:r>
          </a:p>
          <a:p>
            <a:pPr marL="0" indent="0">
              <a:buNone/>
            </a:pPr>
            <a:endParaRPr lang="el-GR" sz="1200" b="1" smtClean="0"/>
          </a:p>
          <a:p>
            <a:pPr marL="0" indent="0">
              <a:buNone/>
            </a:pPr>
            <a:endParaRPr lang="el-GR" sz="1200" smtClean="0"/>
          </a:p>
          <a:p>
            <a:pPr marL="0" indent="0">
              <a:buNone/>
            </a:pPr>
            <a:r>
              <a:rPr lang="el-GR" sz="1200" smtClean="0"/>
              <a:t>Καργοπούλου Ιουλία, Κοντογεώργου Ζωή, Πολύζου Ευπραξία, Σταθάκης Παναγιώτης, Ταίγανίδου Ελένη, Τσακούδη αλκμήνη, Τσολακίδου Ευθυμία</a:t>
            </a:r>
          </a:p>
          <a:p>
            <a:pPr marL="0" indent="0">
              <a:buNone/>
            </a:pPr>
            <a:r>
              <a:rPr lang="el-GR" sz="1200" smtClean="0"/>
              <a:t>Επιβλέπουσα: Δέσποινα Θάνου ΠΕ02- ΠΕ01</a:t>
            </a:r>
          </a:p>
          <a:p>
            <a:pPr marL="0" indent="0">
              <a:buNone/>
            </a:pPr>
            <a:r>
              <a:rPr lang="el-GR" sz="1200" smtClean="0"/>
              <a:t>11ο Γυμνάσιο Θεσσαλονίκης</a:t>
            </a:r>
          </a:p>
          <a:p>
            <a:pPr marL="0" indent="0">
              <a:buNone/>
            </a:pPr>
            <a:endParaRPr lang="el-GR" sz="1200" smtClean="0"/>
          </a:p>
          <a:p>
            <a:pPr marL="0" indent="0" algn="just">
              <a:buNone/>
            </a:pPr>
            <a:r>
              <a:rPr lang="el-GR" sz="1200" smtClean="0"/>
              <a:t>Πρόκειται για ομάδα μαθητών/τριών που ασχολούνται με την ιστορία και τη λογοτεχνική παραγωγή της πόλης μας και πώς η ιστορία της πόλης αποτέλεσε σταθμό στην εκκίνηση του έργου τους.</a:t>
            </a:r>
          </a:p>
          <a:p>
            <a:pPr marL="0" indent="0" algn="just">
              <a:buNone/>
            </a:pPr>
            <a:r>
              <a:rPr lang="el-GR" sz="1200" smtClean="0"/>
              <a:t>Αρχικά τα παιδιά κατευθυνόμενα θα αναζητήσουν σημαντικές προσωπικότητες της που γεννήθηκαν και έζησαν στην πόλη μας αλλά και μέσα από το έργο τους παρουσιάζουν σημαντικά σημεία της. Θα ακολουθήσουν τη διαδρομή τους, εστιάζοντας στην προσφυγική καταγωγή τους. Στο σημείο αυτό να σημειωθεί ότι στην περιοχή που βρίσκεται το σχολείο μας έχουν ζήσει αρκετοί λογοτέχνες του τελευταίου αιώνα, με τους οποίους θα ασχοληθούμε. </a:t>
            </a:r>
          </a:p>
          <a:p>
            <a:pPr marL="0" indent="0" algn="just">
              <a:buNone/>
            </a:pPr>
            <a:r>
              <a:rPr lang="el-GR" sz="1200" smtClean="0"/>
              <a:t>Ακολούθως θα πραγματοποιήσουμε επισκέψεις σε σημεία της πόλης που έζησαν ή που προβάλλονται μέσα από τα έργα των λογοτεχνών της και θα παρουσιάσουν επιγραμματικά το έργο τους ανασυνθέτοντας την εικόνα της πόλης τότε και σήμερα.</a:t>
            </a:r>
          </a:p>
          <a:p>
            <a:pPr marL="0" indent="0" algn="just">
              <a:buNone/>
            </a:pPr>
            <a:endParaRPr lang="el-GR" sz="1200" smtClean="0"/>
          </a:p>
          <a:p>
            <a:pPr marL="0" indent="0" algn="just">
              <a:buNone/>
            </a:pPr>
            <a:endParaRPr lang="el-GR" sz="1200" smtClean="0"/>
          </a:p>
          <a:p>
            <a:pPr marL="0" indent="0" algn="just">
              <a:buNone/>
            </a:pPr>
            <a:endParaRPr lang="el-GR" sz="1200" smtClean="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103</a:t>
            </a:fld>
            <a:endParaRPr lang="el-GR"/>
          </a:p>
        </p:txBody>
      </p:sp>
    </p:spTree>
    <p:extLst>
      <p:ext uri="{BB962C8B-B14F-4D97-AF65-F5344CB8AC3E}">
        <p14:creationId xmlns:p14="http://schemas.microsoft.com/office/powerpoint/2010/main" val="54996970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908720"/>
            <a:ext cx="8229600" cy="5217443"/>
          </a:xfrm>
        </p:spPr>
        <p:txBody>
          <a:bodyPr>
            <a:normAutofit lnSpcReduction="10000"/>
          </a:bodyPr>
          <a:lstStyle/>
          <a:p>
            <a:pPr marL="0" indent="0">
              <a:buNone/>
            </a:pPr>
            <a:r>
              <a:rPr lang="el-GR" sz="1200" b="1" smtClean="0"/>
              <a:t>Η συμβολή του Χρήστου Σαμαρά στη μουσική ζωή της Θεσσαλονίκης </a:t>
            </a:r>
          </a:p>
          <a:p>
            <a:pPr marL="0" indent="0">
              <a:buNone/>
            </a:pPr>
            <a:endParaRPr lang="el-GR" sz="1200" smtClean="0"/>
          </a:p>
          <a:p>
            <a:pPr marL="0" indent="0">
              <a:buNone/>
            </a:pPr>
            <a:r>
              <a:rPr lang="el-GR" sz="1200" smtClean="0"/>
              <a:t>Αναστασιάδης Άγγελος, Βασιλειάδου Παρασκευή, Ζάννα Μαρίνα, Κυριάκου Γιώργος, Μιχαηλίδου Μαρία, Σάλε Μαρία, Σαντίκου Έμι, Σεγιάτι Κατερίνα, Σταματιάδης Δημήτρης, Στόκα Γεωργία, Τζανέλλη Αναστασία, Τζιβένης Βασίλειος, Τραπεζανλής Ιωάννης, Τσαγκαλίδου Ελισάβετ, Τσιτώτα Δήμητρα</a:t>
            </a:r>
          </a:p>
          <a:p>
            <a:pPr marL="0" indent="0">
              <a:buNone/>
            </a:pPr>
            <a:r>
              <a:rPr lang="el-GR" sz="1200" smtClean="0"/>
              <a:t>Επιβλέπουσα καθηγήτρια: Δρ. Χρύσα Σκαρλάτου ΠΕ 79.01</a:t>
            </a:r>
          </a:p>
          <a:p>
            <a:pPr marL="0" indent="0">
              <a:buNone/>
            </a:pPr>
            <a:r>
              <a:rPr lang="el-GR" sz="1200" smtClean="0"/>
              <a:t>13ο Γυμνάσιο Θεσσαλονίκης</a:t>
            </a:r>
          </a:p>
          <a:p>
            <a:pPr marL="0" indent="0">
              <a:buNone/>
            </a:pPr>
            <a:endParaRPr lang="el-GR" sz="1200" smtClean="0"/>
          </a:p>
          <a:p>
            <a:pPr marL="0" indent="0">
              <a:buNone/>
            </a:pPr>
            <a:endParaRPr lang="el-GR" sz="1200" smtClean="0"/>
          </a:p>
          <a:p>
            <a:pPr marL="0" indent="0" algn="just">
              <a:buNone/>
            </a:pPr>
            <a:r>
              <a:rPr lang="el-GR" sz="1200" smtClean="0"/>
              <a:t>  Η παρουσίασή μας αφορά στον καθηγητή του Τμήματος Μουσικών Σπουδών Α.Π.Θ. και συνθέτη Χρήστο Σαμαρά, ο οποίος, με καταγωγή από το Δοξάτο Καβάλας, μεγάλωσε και ζει εδώ και δεκαετίες στη Θεσσαλονίκη και είναι σήμερα ένας καταξιωμένος συνθέτης παγκόσμιας εμβέλειας.</a:t>
            </a:r>
          </a:p>
          <a:p>
            <a:pPr marL="0" indent="0" algn="just">
              <a:buNone/>
            </a:pPr>
            <a:r>
              <a:rPr lang="el-GR" sz="1200" smtClean="0"/>
              <a:t> 	Γεννημένος στο Δοξάτο της Δράμας το 1956, αρχίζει τις μουσικές του σπουδές στο Κρατικό Ωδείο Θεσσαλονίκης κατά τη περίοδο της δικτατορίας (1969-76), καθώς στην Ελλάδα το πρώτο Τμήμα Μουσικών Σπουδών πανεπιστημίου δεν ιδρύθηκε μέχρι το ακαδημαϊκό έτος 1985-86. Συνέχισε τις σπουδές του στη Βιέννη, όπου και παίρνει το 1981 δίπλωμα σύνθεσης και το 1982 παιδαγωγικό πτυχίο στο φλάουτο. Για τα επόμενα δύο χρόνια, συνεχίζει τις μεταπτυχιακές του σπουδές στο Βερολίνο. Από το 1984 ζει και εργάζεται στη Θεσσαλονίκη. Είναι πολυβραβευμένος για τα έργα του, τα οποία έχουν παιχτεί σε διάφορα μέρη του κόσμου. </a:t>
            </a:r>
          </a:p>
          <a:p>
            <a:pPr marL="0" indent="0" algn="just">
              <a:buNone/>
            </a:pPr>
            <a:r>
              <a:rPr lang="el-GR" sz="1200" smtClean="0"/>
              <a:t> 	Παρά το γεγονός ότι μεγάλωσε στα δύσκολα χρόνια της Χούντας και σε ένα κράτος με σημαντικές ελλείψεις σε υποδομές όσον αφορά τη μουσική εκπαίδευση –το Τμήμα Μουσικών Σπουδών ιδρύθηκε το 1984 και λειτουργεί από το 1985 και το Μουσικό Σχολείο της πόλης μας ιδρύθηκε μόλις το 1992 και για δεκαετίες αντιμετώπιζε σοβαρά προβλήματα στέγασης- ο Χρήστος Σαμαράς κατάφερε να γίνει ένας διάσημος συνθέτης με αξιομνημόνευτα έργα ανήκει στις εξέχουσες μορφές του τόπου μας. </a:t>
            </a:r>
          </a:p>
          <a:p>
            <a:pPr marL="0" indent="0" algn="just">
              <a:buNone/>
            </a:pPr>
            <a:r>
              <a:rPr lang="el-GR" sz="1200" smtClean="0"/>
              <a:t> 	Με την εργασία μας θα εξερευνήσουμε τον βίο του συνθέτη, την προσφορά του στον κόσμο της μουσικής και τον τρόπο με τον οποίο  οι δυσμενείς συνθήκες που βίωσε επηρέασαν το μουσικό του έργο. </a:t>
            </a: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104</a:t>
            </a:fld>
            <a:endParaRPr lang="el-GR"/>
          </a:p>
        </p:txBody>
      </p:sp>
    </p:spTree>
    <p:extLst>
      <p:ext uri="{BB962C8B-B14F-4D97-AF65-F5344CB8AC3E}">
        <p14:creationId xmlns:p14="http://schemas.microsoft.com/office/powerpoint/2010/main" val="253344258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764704"/>
            <a:ext cx="8229600" cy="5361459"/>
          </a:xfrm>
        </p:spPr>
        <p:txBody>
          <a:bodyPr>
            <a:normAutofit fontScale="92500" lnSpcReduction="10000"/>
          </a:bodyPr>
          <a:lstStyle/>
          <a:p>
            <a:pPr marL="0" indent="0">
              <a:buNone/>
            </a:pPr>
            <a:r>
              <a:rPr lang="el-GR" sz="1200" b="1" smtClean="0"/>
              <a:t>Οδοιπορικό στα μνημεία της Λάρισας.</a:t>
            </a:r>
          </a:p>
          <a:p>
            <a:pPr marL="0" indent="0">
              <a:buNone/>
            </a:pPr>
            <a:endParaRPr lang="el-GR" sz="1200" b="1" smtClean="0"/>
          </a:p>
          <a:p>
            <a:pPr marL="0" indent="0">
              <a:buNone/>
            </a:pPr>
            <a:r>
              <a:rPr lang="el-GR" sz="1200" smtClean="0"/>
              <a:t>Γιαννούχου, Παρασκευή, Γιωτοπούλου Κωνσταντίνα, Γκέκα Αλεξάνδρα, Γκλιάου Άννα, Κακάτσιου, Γεωργία, Καρακάση Μαρία, Κατσούπα Αλεξάνδρα Κουκόσια Βασιλική, Λεμονάκης Στέφανος, Μαργαρίτη Ευαγγελία, Μπίκη Βασιλική, Νικόλαου Ελένη, Νικόλαου Νικόλαος, Ξενοκώστα Ειρήνη, Παγκουρέλια Ιωάννα,</a:t>
            </a:r>
          </a:p>
          <a:p>
            <a:pPr marL="0" indent="0">
              <a:buNone/>
            </a:pPr>
            <a:r>
              <a:rPr lang="el-GR" sz="1200" smtClean="0"/>
              <a:t> Πανόπουλος Ιωάννης.</a:t>
            </a:r>
          </a:p>
          <a:p>
            <a:pPr marL="0" indent="0">
              <a:buNone/>
            </a:pPr>
            <a:r>
              <a:rPr lang="el-GR" sz="1200" smtClean="0"/>
              <a:t>Επιβλέπουσες : Τσακαλίδου Βασιλική ΠΕ02, Κόγκου Αναστασία ΠΕ02</a:t>
            </a:r>
          </a:p>
          <a:p>
            <a:pPr marL="0" indent="0">
              <a:buNone/>
            </a:pPr>
            <a:r>
              <a:rPr lang="el-GR" sz="1200" smtClean="0"/>
              <a:t>13ο Γυμνάσιο Λάρισας.</a:t>
            </a:r>
          </a:p>
          <a:p>
            <a:pPr marL="0" indent="0">
              <a:buNone/>
            </a:pPr>
            <a:endParaRPr lang="el-GR" sz="1200" smtClean="0"/>
          </a:p>
          <a:p>
            <a:pPr marL="0" indent="0" algn="just">
              <a:buNone/>
            </a:pPr>
            <a:r>
              <a:rPr lang="el-GR" sz="1200" smtClean="0"/>
              <a:t>Με μια περιήγηση στο κέντρο της Λάρισας, ο κάθε επισκέπτης μπορεί να γνωρίσει αρκετά ιστορικά, πολιτιστικά και θρησκευτικά μνημεία της πόλης. Έτσι και εμείς με μια ομάδα 15 μαθητών και μαθητριών του σχολείου μας αποφασίσαμε να κάνουμε ένα οδοιπορικό στην καρδιά της πόλης. Στόχος μας ήταν η γνωριμία των μαθητών με τα μνημεία της πόλης τους, πολλά από τα οποία αντικρίζουν καθημερινά, αλλά δεν ξέρουν την ιστορική τους αξία. Ακολουθώντας λοιπόν μια διαδρομή περίπου 2 χιλιομέτρων σε κεντρικούς δρόμους και πεζόδρομους της Θεσσαλικής πρωτεύουσας, συναντήσαμε αρκετά σημεία ενδιαφέροντος. Η βόλτα μας ξεκίνησε από τη βόρεια είσοδο της πόλης όπου βρεθήκαμε στο μνημείο του Ιπποκράτη. Έπειτα διασχίσαμε τη γέφυρα του Πηνειού ποταμού, που είναι άρρηκτα συνδεδεμένος με τον θεσσαλικό κάμπο. Στη συνέχεια συναντήσαμε το μνημείο του αλόγου και μετά βρεθήκαμε στο λόφο του Φρουρίου. Εκεί επισκεφτήκαμε τον Ιερό Ναό του Αγίου Αχιλλείου, του πολιούχου της πόλης και το Μπεζεστένι, ένα κτήριο της Οθωμανικής εποχής. Φεύγοντας από το λόφο του φρουρίου επισκεφτήκαμε το σημαντικότερο μνημείο της Λάρισας, το Α αρχαίο θέατρο που είναι στολίδι για την πόλη. Αφού περιηγηθήκαμε στους χώρους του αρχαίου θεάτρου, πήγαμε στο Β αρχαίο θέατρο που βρίσκεται λίγα μέτρα πιο πέρα. Στο τέλος του οδοιπορικού μας επισκεφθήκαμε το Δημοτικό Ωδείο Λάρισας, και το Γενί Τζαμί, ένα οθωμανικό τέμενος, όπου μέχρι το 2011 στεγαζόταν το Αρχαιολογικό Μουσείο Λάρισας.</a:t>
            </a:r>
          </a:p>
          <a:p>
            <a:pPr marL="0" indent="0" algn="just">
              <a:buNone/>
            </a:pPr>
            <a:r>
              <a:rPr lang="el-GR" sz="1200" smtClean="0"/>
              <a:t>   Κατά τη διάρκεια του Οδοιπορικού μας οι μαθητές εργάστηκαν ομαδοσυνεργατικά. Ορισμένοι  είχαν το ρόλο φωτογράφου και κάποιοι άλλοι ξεναγού, καθώς μετέφεραν στους συμμαθητές τους πληροφορίες για το κάθε μνημείο. Αρωγός στην προσπάθειά μας ήταν η Αρχαιολογική Υπηρεσία Λάρισας που μας ξενάγησε στο Α αρχαίο θέατρο. </a:t>
            </a:r>
          </a:p>
          <a:p>
            <a:pPr marL="0" indent="0">
              <a:buNone/>
            </a:pPr>
            <a:r>
              <a:rPr lang="el-GR" sz="1200" smtClean="0"/>
              <a:t>  Σας καλούμε λοιπόν να επισκεφθείτε την όμορφη πόλη μας και να ακολουθήσετε την ίδια διαδρομή με μας. Σας υποσχόμαστε πως η βόλτα αυτή θα σας μείνει αξέχαστη. </a:t>
            </a:r>
          </a:p>
          <a:p>
            <a:pPr marL="0" indent="0">
              <a:buNone/>
            </a:pPr>
            <a:endParaRPr lang="el-GR" sz="1200" smtClean="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105</a:t>
            </a:fld>
            <a:endParaRPr lang="el-GR"/>
          </a:p>
        </p:txBody>
      </p:sp>
    </p:spTree>
    <p:extLst>
      <p:ext uri="{BB962C8B-B14F-4D97-AF65-F5344CB8AC3E}">
        <p14:creationId xmlns:p14="http://schemas.microsoft.com/office/powerpoint/2010/main" val="348862078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1052736"/>
            <a:ext cx="8229600" cy="5073427"/>
          </a:xfrm>
        </p:spPr>
        <p:txBody>
          <a:bodyPr>
            <a:normAutofit/>
          </a:bodyPr>
          <a:lstStyle/>
          <a:p>
            <a:pPr marL="0" indent="0">
              <a:buNone/>
            </a:pPr>
            <a:r>
              <a:rPr lang="el-GR" sz="1200" b="1" smtClean="0"/>
              <a:t>Kαταφύγιο</a:t>
            </a:r>
          </a:p>
          <a:p>
            <a:pPr marL="0" indent="0">
              <a:buNone/>
            </a:pPr>
            <a:endParaRPr lang="el-GR" sz="1200" b="1" smtClean="0"/>
          </a:p>
          <a:p>
            <a:pPr marL="0" indent="0">
              <a:buNone/>
            </a:pPr>
            <a:endParaRPr lang="el-GR" sz="1200" smtClean="0"/>
          </a:p>
          <a:p>
            <a:pPr marL="0" indent="0">
              <a:buNone/>
            </a:pPr>
            <a:r>
              <a:rPr lang="el-GR" sz="1200" smtClean="0"/>
              <a:t>Κορωνάκη Γεωργία ,Νικολάου Αρετή ,Παππάς Ιωάννης ,Πασσάς Βασίλης Πετροπούλου Μαρία-Κωνσταντίνα ,Σγούρα Σοφιάννα, Σπυροπούλου Παρασκευή, Σταυρόπουλος Χρήστος, Τριανταφυλλοπούλου Μαρία -Ζωή ,Τσόλακα Κατερίνα,Τσουκαλά Πανωραία.</a:t>
            </a:r>
          </a:p>
          <a:p>
            <a:pPr marL="0" indent="0">
              <a:buNone/>
            </a:pPr>
            <a:r>
              <a:rPr lang="el-GR" sz="1200" smtClean="0"/>
              <a:t>Επιβλέπουσα: Κατίνα Δημητροπούλου ΠΕ01</a:t>
            </a:r>
          </a:p>
          <a:p>
            <a:pPr marL="0" indent="0">
              <a:buNone/>
            </a:pPr>
            <a:r>
              <a:rPr lang="el-GR" sz="1200" smtClean="0"/>
              <a:t>13ο Γυμνάσιο Πάτρας</a:t>
            </a:r>
          </a:p>
          <a:p>
            <a:pPr marL="0" indent="0">
              <a:buNone/>
            </a:pPr>
            <a:endParaRPr lang="el-GR" sz="1200" smtClean="0"/>
          </a:p>
          <a:p>
            <a:pPr marL="0" indent="0" algn="just">
              <a:buNone/>
            </a:pPr>
            <a:r>
              <a:rPr lang="el-GR" sz="1200" smtClean="0"/>
              <a:t>Αποτελεί σημείο αναφοράς και προσέγγισης μίας εκ των σημαντικότερων ιστορικών περιόδων της πόλης της Πάτρας το Καταφύγιο που βρίσκεται κάτω από την πλατεία Υψηλών Αλωνίων. Δημιουργήθηκε το 1936 και έπαιξε κομβικό ρόλο στην προστασία λαού  της πόλης κατά τους βομβαρδισμούς στη διάρκεια του Β Παγκοσμίου Πολέμου. Να σημειωθεί ότι η Πάτρα ήταν από τις πρώτες πόλεις που βομβαρδίστηκαν τον Οκτώβριο του 1940. Το Καταφύγιο αποτελείται από τρεις διαδρόμους-στοές που συνδέονται μεταξύ τους σε σχήμα Π, 39,13 μέτρων ,30.10 μέτρων και 39,50 μέτρων αντίστοιχα. Τα άκρα των δύο μεγαλύτερων και παράλληλων στοών αποτελούν εισόδους από το δρόμο. Εσωτερικά παραπλέυρως των στοών υπάρχουν πέντε μικροί θάλαμοι από 5 έως 8 τ.μ. ο καθένας. Το συνολικό εμβαδόν του καταφυγίου είναι 210 τ.μ., ενώ το μέγιστο ύψος του είναι 2,20 μέτρα. Οι τοίχοι είναι κατασκευασμένοι από πέτρα , οι τοξωτές οροφές από κεραμικά στοιχεία και οι δυο είσοδοι του έχουν σιδερένιες πόρτες με καμάρα σε ημικυκλικό τόξο. Στο καταφύγιο δε φαίνεται να υπήρχαν υδραυλικές εγκαταστάσεις , διατηρούνται όμως παλαιές εγκαταστάσεις φωτισμού.</a:t>
            </a:r>
          </a:p>
          <a:p>
            <a:pPr marL="0" indent="0" algn="just">
              <a:buNone/>
            </a:pPr>
            <a:endParaRPr lang="el-GR" sz="1200" smtClean="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106</a:t>
            </a:fld>
            <a:endParaRPr lang="el-GR"/>
          </a:p>
        </p:txBody>
      </p:sp>
    </p:spTree>
    <p:extLst>
      <p:ext uri="{BB962C8B-B14F-4D97-AF65-F5344CB8AC3E}">
        <p14:creationId xmlns:p14="http://schemas.microsoft.com/office/powerpoint/2010/main" val="93679303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980728"/>
            <a:ext cx="8229600" cy="5145435"/>
          </a:xfrm>
        </p:spPr>
        <p:txBody>
          <a:bodyPr>
            <a:normAutofit lnSpcReduction="10000"/>
          </a:bodyPr>
          <a:lstStyle/>
          <a:p>
            <a:pPr marL="0" indent="0">
              <a:buNone/>
            </a:pPr>
            <a:r>
              <a:rPr lang="el-GR" sz="1200" b="1" smtClean="0"/>
              <a:t>Κ.Παλαμάς, ο συντοπίτης  μας</a:t>
            </a:r>
          </a:p>
          <a:p>
            <a:pPr marL="0" indent="0">
              <a:buNone/>
            </a:pPr>
            <a:endParaRPr lang="el-GR" sz="1200" b="1" smtClean="0"/>
          </a:p>
          <a:p>
            <a:pPr marL="0" indent="0">
              <a:buNone/>
            </a:pPr>
            <a:r>
              <a:rPr lang="el-GR" sz="1200" smtClean="0"/>
              <a:t>ΆσπροςΓεώργιος, Ντζελέπης Θεόδωρος,Ρουμελιώτη Σοφία, Σαραντάκη Μαρία</a:t>
            </a:r>
          </a:p>
          <a:p>
            <a:pPr marL="0" indent="0">
              <a:buNone/>
            </a:pPr>
            <a:r>
              <a:rPr lang="el-GR" sz="1200" smtClean="0"/>
              <a:t>Οι  εκπαιδευτικοί: Μιχαλίτση Διονυσία   </a:t>
            </a:r>
            <a:r>
              <a:rPr lang="el-GR" sz="1200"/>
              <a:t>ΠΕ02Βυθούλκα Παναγιώτα     ΠΕ02.50 </a:t>
            </a:r>
            <a:endParaRPr lang="el-GR" sz="1200" smtClean="0"/>
          </a:p>
          <a:p>
            <a:pPr marL="0" indent="0">
              <a:buNone/>
            </a:pPr>
            <a:r>
              <a:rPr lang="el-GR" sz="1200" smtClean="0"/>
              <a:t> 14ο Γυμνάσιο Πατρών</a:t>
            </a:r>
          </a:p>
          <a:p>
            <a:pPr marL="0" indent="0">
              <a:buNone/>
            </a:pPr>
            <a:endParaRPr lang="el-GR" sz="1200" smtClean="0"/>
          </a:p>
          <a:p>
            <a:pPr marL="0" indent="0">
              <a:buNone/>
            </a:pPr>
            <a:endParaRPr lang="el-GR" sz="1200" smtClean="0"/>
          </a:p>
          <a:p>
            <a:pPr marL="0" indent="0">
              <a:buNone/>
            </a:pPr>
            <a:endParaRPr lang="el-GR" sz="1200" smtClean="0"/>
          </a:p>
          <a:p>
            <a:pPr marL="0" indent="0">
              <a:buNone/>
            </a:pPr>
            <a:endParaRPr lang="el-GR" sz="1200" smtClean="0"/>
          </a:p>
          <a:p>
            <a:pPr marL="0" indent="0" algn="just">
              <a:buNone/>
            </a:pPr>
            <a:r>
              <a:rPr lang="el-GR" sz="1200" smtClean="0"/>
              <a:t>Η ιδέα να δημιουργήσουμε μια μικρή παρουσίαση για τον συντοπίτη μας &amp; μεγαλύτερο λογοτέχνη – εκφραστή της Μ.Ιδέας του νεοσύστατου Ελληνικού κράτους  τον 19ο αιώνα  &amp; των απαρχών του 20ου, τον Κ.Παλαμά, ανήκει στους 4 μαθητές μας που συμμετέχουν στο project  της θεματικής ενότητας:Σπουδαίες φυσιογνωμίες του τόπου μου.Με αφορμή το σπίτι του ποιητή στην Πάτρα, που εδρεύει σήμερα η Στέγη Γραμμάτων &amp; Επιστημών, το οποίο επισκεφτήκαμε &amp; αντλήσαμε πλούσιο υλικό, οι  μαθητές εμπνεύστηκαν &amp; δημιούργησαν ένα  ποίημα  για το δικό τους πατρικό σπίτι. Με την δική τους οπτική, σκιαγράφησαν συνοπτικά την πολυγραφότατη δράση του μεγάλου ποιητή απ το 1879 που πρωτοξεκίνησε  δημοσιογραφώντας σε εφημερίδες &amp; περιοδικά, μέχρι την τελευταία του ποιητική συλλογή « οι νύχτες του Φήμιου, το 1935». Ο Παλαμάς, ο  υμνωδός των Ολυμπιακών Αγώνων, ο στυλοβάτης του Δημοτικισμού στο Γλωσσικό ζήτημα που του στοίχισε μια τιμητική θέση στο Παν/μιο &amp; ένα Νόμπελ Λογοτεχνίας, ο άξιος να ονομαστεί Εθνικός ποιητής αν δεν υπήρχε ο Δ.Σολωμός, έγινε η  Σεπτή μορφή ,το Σύμβολο  της Αντίστασης &amp; στην Ναζιστική θηριωδία.  Το παλλαϊκό αντικατοχικό συλλαλητήριο στο κάλεσμα-παιάνα  του  ποιητή μας  Α.Σικελιανού, «Ηχήστε οι   σάλπιγγες», στην κηδεία του Κ.Παλαμά, στις 27 Φεβρουαρίου 1943 στο Α Νεκροταφείο ,συγκλονίζει κάθε ελεύθερο &amp; φιλόμουσο άνθρωπο.Οι μαθητές μας υπερήφανοι για τον συντοπίτη μας ποιητή, φιλοδοξούν με την εργασία τους αυτή να αποτίσουν ένα μικρό φόρο τιμής  στον δημιουργό του Ωραίου, του Μεγάλου &amp; τ’ Αληθινού.</a:t>
            </a:r>
          </a:p>
          <a:p>
            <a:pPr marL="0" indent="0" algn="just">
              <a:buNone/>
            </a:pPr>
            <a:endParaRPr lang="el-GR" sz="1200" smtClean="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107</a:t>
            </a:fld>
            <a:endParaRPr lang="el-GR"/>
          </a:p>
        </p:txBody>
      </p:sp>
    </p:spTree>
    <p:extLst>
      <p:ext uri="{BB962C8B-B14F-4D97-AF65-F5344CB8AC3E}">
        <p14:creationId xmlns:p14="http://schemas.microsoft.com/office/powerpoint/2010/main" val="53796139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p:txBody>
          <a:bodyPr>
            <a:normAutofit lnSpcReduction="10000"/>
          </a:bodyPr>
          <a:lstStyle/>
          <a:p>
            <a:pPr marL="0" indent="0">
              <a:buNone/>
            </a:pPr>
            <a:r>
              <a:rPr lang="el-GR" sz="1200" b="1" smtClean="0"/>
              <a:t>  ACHAIA CLAUSS,το παλαιότερο Οινοποιείο της Ελλάδας </a:t>
            </a:r>
          </a:p>
          <a:p>
            <a:pPr marL="0" indent="0">
              <a:buNone/>
            </a:pPr>
            <a:endParaRPr lang="el-GR" sz="1200" b="1" smtClean="0"/>
          </a:p>
          <a:p>
            <a:pPr marL="0" indent="0">
              <a:buNone/>
            </a:pPr>
            <a:r>
              <a:rPr lang="el-GR" sz="1200" smtClean="0"/>
              <a:t>Αδάμης Ιωάννης, Άσπρος Αντώνιος,Γιώτας Φανούριος, Καψαμπέλης Κων/νος</a:t>
            </a:r>
          </a:p>
          <a:p>
            <a:pPr marL="0" indent="0">
              <a:buNone/>
            </a:pPr>
            <a:r>
              <a:rPr lang="el-GR" sz="1200" smtClean="0"/>
              <a:t>Οι  εκπαιδευτικοί :  Μιχαλίτση Διονυσία </a:t>
            </a:r>
            <a:r>
              <a:rPr lang="el-GR" sz="1200"/>
              <a:t>ΠΕ02Παρασκευόπουλος Σπυρίδων ΠΕ06</a:t>
            </a:r>
          </a:p>
          <a:p>
            <a:pPr marL="0" indent="0">
              <a:buNone/>
            </a:pPr>
            <a:r>
              <a:rPr lang="el-GR" sz="1200" smtClean="0"/>
              <a:t>14ο Γυμνάσιο Πατρών</a:t>
            </a:r>
          </a:p>
          <a:p>
            <a:pPr marL="0" indent="0">
              <a:buNone/>
            </a:pPr>
            <a:endParaRPr lang="el-GR" sz="1200" smtClean="0"/>
          </a:p>
          <a:p>
            <a:pPr marL="0" indent="0" algn="just">
              <a:buNone/>
            </a:pPr>
            <a:r>
              <a:rPr lang="el-GR" sz="1200" smtClean="0"/>
              <a:t>Ο  Γερμανός  Gustav Clauss, το 1854 επισκέφτηκε την Αχαΐα , εντυπωσιάστηκε από το κλίμα &amp;  τους αμπελώνες της &amp; αποφάσισε να  ιδρύσει το περίφημο κάστρο-οινοποιείο  ACHAIA CLAUSS το 1861, αγοράζοντας μια μικρή έκταση 60 στρεμμάτων. Μέχρι σήμερα , το διασημότερο σε Ελλάδα &amp; εξωτερικό  οινοποιείο  με την εξαιρετική ποικιλία &amp; την  πρωτοκλασάτη ποιότητα κρασιών του , υπήρξε  ο βασικός μοχλός οικονομικής  ανάπτυξης  &amp; κοινωνικής  προόδου της τοπικής κοινωνίας επί σειρά δεκαετιών.Το οινοποιείο έγινε γνωστό από την εποχή της εμφιάλωσης της Δεμέστιχας  που υπήρξε δημοφιλέστατη σε εξαγωγές στο εξωτερικό από τα πρώτα της χρόνια,  μέχρι την περίφημη μαυροδάφνη που δεσπόζει σήμερα, καθιστώντας την  ACHAIA CLAUSS ως το διασημότερο οινοποιείο των Βαλκανίων. Στο αυτοκρατορικό κελάρι που επισκεφτήκαμε, εισπράξαμε λίγη απ’ την αίγλη εκείνων των σπουδαίων προσωπικοτήτων-επισκεπτών της, στις οποίες είναι αφιερωμένα τα 167 βαρέλια μαυροδάφνης &amp; μάθαμε την ιστορία της,εμπλουτισμένη από τον έρωτα του Clauss  για την όμορφη μελαχρινή καλλονή της Πάτρας,την Δάφνη, από την οποία βάφτισε το νέκταρ του.Οι πλούσιες πληροφορίες για την σύνθεση,την οξύτητα, την επίγευση, οι εδαφολογικές &amp; κλιματολογικές συνθήκες που ευδοκιμεί η μαυροδάφνη, οι χημικές –οινολογικές εξειδικευμένες πληροφορίες, γοήτευσαν &amp; δίδαξαν τους  μαθητές μας.Η εκλεκτή  παραγωγή της ACHAIA CLAUSS επάξια &amp; διαχρονικά κρατά τη  σκυτάλη της Πατρινής βιομηχανικής ανάπτυξης  &amp; της υγιούς ανταγωνιστικότητας με τεράστια οφέλη του επιχειρείν &amp; της εξωστρέφειας της τοπικής κοινωνίας. “Οίνος Ευφραίνει καρδίαν” άλλωστε.</a:t>
            </a:r>
          </a:p>
          <a:p>
            <a:pPr marL="0" indent="0">
              <a:buNone/>
            </a:pPr>
            <a:endParaRPr lang="el-GR" sz="1200" smtClean="0"/>
          </a:p>
          <a:p>
            <a:pPr marL="0" indent="0">
              <a:buNone/>
            </a:pPr>
            <a:endParaRPr lang="el-GR" sz="1200" smtClean="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108</a:t>
            </a:fld>
            <a:endParaRPr lang="el-GR"/>
          </a:p>
        </p:txBody>
      </p:sp>
    </p:spTree>
    <p:extLst>
      <p:ext uri="{BB962C8B-B14F-4D97-AF65-F5344CB8AC3E}">
        <p14:creationId xmlns:p14="http://schemas.microsoft.com/office/powerpoint/2010/main" val="316411159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620688"/>
            <a:ext cx="8229600" cy="5505475"/>
          </a:xfrm>
        </p:spPr>
        <p:txBody>
          <a:bodyPr>
            <a:normAutofit/>
          </a:bodyPr>
          <a:lstStyle/>
          <a:p>
            <a:pPr marL="0" indent="0">
              <a:buNone/>
            </a:pPr>
            <a:r>
              <a:rPr lang="el-GR" sz="1200" b="1" smtClean="0"/>
              <a:t>Το φράγμα Πείρου – Παραπείρου, ένα σπουδαίο έργο. </a:t>
            </a:r>
            <a:r>
              <a:rPr lang="el-GR" sz="1200" smtClean="0"/>
              <a:t>  </a:t>
            </a:r>
          </a:p>
          <a:p>
            <a:pPr marL="0" indent="0">
              <a:buNone/>
            </a:pPr>
            <a:r>
              <a:rPr lang="el-GR" sz="1200" smtClean="0"/>
              <a:t>      </a:t>
            </a:r>
          </a:p>
          <a:p>
            <a:pPr marL="0" indent="0">
              <a:buNone/>
            </a:pPr>
            <a:endParaRPr lang="el-GR" sz="1200" smtClean="0"/>
          </a:p>
          <a:p>
            <a:pPr marL="0" indent="0">
              <a:buNone/>
            </a:pPr>
            <a:r>
              <a:rPr lang="el-GR" sz="1200" smtClean="0"/>
              <a:t>Αγριδιώτη Αγγελική, Μαντά Ηλέκτρα, Πολυδώρου Μαρκέλλα, Στριμμένου Αικατερίνη-Ειρήνη</a:t>
            </a:r>
          </a:p>
          <a:p>
            <a:pPr marL="0" indent="0">
              <a:buNone/>
            </a:pPr>
            <a:r>
              <a:rPr lang="el-GR" sz="1200" smtClean="0"/>
              <a:t>Επιβλέπουσα καθηγήτρια: Αθανασοπούλου Ανθή, ΠΕ07</a:t>
            </a:r>
          </a:p>
          <a:p>
            <a:pPr marL="0" indent="0">
              <a:buNone/>
            </a:pPr>
            <a:r>
              <a:rPr lang="el-GR" sz="1200" smtClean="0"/>
              <a:t>15ο Γυμνάσιο Πατρών</a:t>
            </a:r>
          </a:p>
          <a:p>
            <a:pPr marL="0" indent="0">
              <a:buNone/>
            </a:pPr>
            <a:endParaRPr lang="el-GR" sz="1200" smtClean="0"/>
          </a:p>
          <a:p>
            <a:pPr marL="0" indent="0">
              <a:buNone/>
            </a:pPr>
            <a:endParaRPr lang="el-GR" sz="1200" smtClean="0"/>
          </a:p>
          <a:p>
            <a:pPr marL="0" indent="0" algn="just">
              <a:buNone/>
            </a:pPr>
            <a:r>
              <a:rPr lang="el-GR" sz="1200" smtClean="0"/>
              <a:t>Αν βρεθεί κανείς στο χωριό Αστέρι του δήμου Ερυμάνθου, λίγο έξω από την Πάτρα, θα αντικρύσει ένα μοναδικό θέαμα. Το Φράγμα Πείρου – Παραπείρου, γνωστό και σαν Φράγμα Αστερίου, με την ομώνυμη τεχνητή λίμνη, είναι ένα σημαντικό τεχνικό έργο που ξεκίνησε το 2006 με σκοπό την υδροδότηση της Πάτρας και των γύρω περιοχών. Χρειάστηκαν δεκατέσσερα χρόνια, χιλιάδες ώρες εργασίας και η θυσία ενός ολόκληρου χωριού που έπρεπε να εκκενωθεί. Με την ολοκλήρωση του έργου, το 2020, δημιουργήθηκε η τεχνητή λίμνη και το βυθιζόμενο εκκλησάκι των Αγίων Θεοδώρων σε μια νησίδα στη μέση της λίμνης, είναι εκεί, και εμφανίζεται, όταν η στάθμη του νερού υποχωρεί, για να θυμίζει στους περαστικούς πως κάποτε υπήρχε ζωή στο χωριό.</a:t>
            </a:r>
          </a:p>
          <a:p>
            <a:pPr marL="0" indent="0" algn="just">
              <a:buNone/>
            </a:pPr>
            <a:r>
              <a:rPr lang="el-GR" sz="1200" smtClean="0"/>
              <a:t>Ακολουθώντας τη συγχρονική έρευνα, την επιστημονική μέθοδο της δομημένης συνέντευξης και τη βιωματική μάθηση, οι μαθητές συλλέγουν υλικό, το οποίο στη συνέχεια επεξεργάζονται και αναλύουν με  στόχο να μοιραστούν αυτή την εμπειρία και τις γνώσεις που απέκτησαν με την κοινότητα. Στους στόχους της εργασίας ανήκουν, η εξοικείωση των μαθητών με ερευνητικές μεθόδους, η συνεργασία εκπαιδευτικών, μαθητών και φορέων της πόλης και η περιπλάνηση στα μονοπάτια ενός σπουδαίου έργου. </a:t>
            </a:r>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109</a:t>
            </a:fld>
            <a:endParaRPr lang="el-GR"/>
          </a:p>
        </p:txBody>
      </p:sp>
    </p:spTree>
    <p:extLst>
      <p:ext uri="{BB962C8B-B14F-4D97-AF65-F5344CB8AC3E}">
        <p14:creationId xmlns:p14="http://schemas.microsoft.com/office/powerpoint/2010/main" val="147105967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836712"/>
            <a:ext cx="8229600" cy="5289451"/>
          </a:xfrm>
        </p:spPr>
        <p:txBody>
          <a:bodyPr>
            <a:normAutofit/>
          </a:bodyPr>
          <a:lstStyle/>
          <a:p>
            <a:pPr marL="0" indent="0">
              <a:buNone/>
            </a:pPr>
            <a:r>
              <a:rPr lang="el-GR" sz="1200" b="1" smtClean="0"/>
              <a:t>Η ΚΟΙΝΟΤΗΤΑ ΤΟΥ ΣΟΥΛΙΟΥ ΠΑΤΡΩΝ: Ταξιδεύοντας στο αύριο αγκαλιά με το χθες</a:t>
            </a:r>
          </a:p>
          <a:p>
            <a:pPr marL="0" indent="0">
              <a:buNone/>
            </a:pPr>
            <a:endParaRPr lang="el-GR" sz="1200" b="1" smtClean="0"/>
          </a:p>
          <a:p>
            <a:pPr marL="0" indent="0">
              <a:buNone/>
            </a:pPr>
            <a:endParaRPr lang="el-GR" sz="1200" smtClean="0"/>
          </a:p>
          <a:p>
            <a:pPr marL="0" indent="0">
              <a:buNone/>
            </a:pPr>
            <a:r>
              <a:rPr lang="el-GR" sz="1200" smtClean="0"/>
              <a:t>Aθανασοπούλου Ειρήνη-Χρυσοβαλάντω, Αποστολοπούλου Αναστασία, Γασπαρινάτου Μαρία-Έλλη, Γερασιμόπουλος Παναγιώτης, Ζαφειροπούλου Θεοδώρα, Λαζανά Κωνσταντίνα-Εβελίνα, Παπακώστας Γεώργιος, Ραφτογιάννη Θεοδώρα, Χριστοπούλου Γεωργία-Σοφία</a:t>
            </a:r>
          </a:p>
          <a:p>
            <a:pPr marL="0" indent="0">
              <a:buNone/>
            </a:pPr>
            <a:r>
              <a:rPr lang="el-GR" sz="1200" smtClean="0"/>
              <a:t>Επιβλέποντες/ουσες: Τσαρούχα Χ. (ΠΕ02), Γιαννίση Μ. (ΠΕ03), Ζαβέρδας Β. (ΠΕ02), Οικονόμου Κ. (ΠΕ78), Στούμπου Α. (ΠΕ86), Χριστογιάννη Φ. (ΠΕ01)</a:t>
            </a:r>
          </a:p>
          <a:p>
            <a:pPr marL="0" indent="0">
              <a:buNone/>
            </a:pPr>
            <a:r>
              <a:rPr lang="el-GR" sz="1200" smtClean="0"/>
              <a:t>20ο Γυμνάσιο Πατρών</a:t>
            </a:r>
          </a:p>
          <a:p>
            <a:pPr marL="0" indent="0">
              <a:buNone/>
            </a:pPr>
            <a:endParaRPr lang="el-GR" sz="1200" smtClean="0"/>
          </a:p>
          <a:p>
            <a:pPr marL="0" indent="0" algn="just">
              <a:buNone/>
            </a:pPr>
            <a:endParaRPr lang="el-GR" sz="1200" smtClean="0"/>
          </a:p>
          <a:p>
            <a:pPr marL="0" indent="0" algn="just">
              <a:buNone/>
            </a:pPr>
            <a:r>
              <a:rPr lang="el-GR" sz="1200" smtClean="0"/>
              <a:t>Στην εργασία αυτή θα γίνει αναφορά στην ιστορία της κοινότητας του Σουλίου Πατρών. Ποιες είναι οι ρίζες τους, από πού και πότε έφθασαν στην Αχαΐα; Θα εξεταστεί η πολιτιστική κληρονομιά, η λαϊκή παράδοση, ο τρόπος ζωής, οι σχέσεις των κατοίκων μεταξύ τους. Θα παρουσιαστούν πτυχές της ψυχαγωγίας τους, ήθη, έθιμα και συνήθειες μεγάλων γιορτών όπως των Χριστουγέννων, του Πάσχα, των Αποκριών και άλλων ξεχωριστών ημερών καθώς και τα έθιμα γάμου.</a:t>
            </a:r>
          </a:p>
          <a:p>
            <a:pPr marL="0" indent="0" algn="just">
              <a:buNone/>
            </a:pPr>
            <a:r>
              <a:rPr lang="el-GR" sz="1200" smtClean="0"/>
              <a:t>Θα εντοπιστούν ιδιαίτερες τοποθεσίες στην περιοχή με ξεχωριστή ιστορία. Τοπωνύμια, τοπικοί θρύλοι και ντοπιολαλιά θα διερευνηθούν. Η άντληση του υλικού σχεδιάζεται να γίνει από έντυπο υλικό, υλικό δημοσιευμένο στο διαδίκτυο, κυρίως, όμως, από συνεντεύξεις με ηλικιωμένους κατοίκους, από τον κοινοτάρχη και άλλα σημαίνοντα πρόσωπα. Ιδιαίτερη έμφαση θα δοθεί στην παρουσίαση του δασκάλου των παραδοσιακών χορών της περιοχής, υπεύθυνου για το Φεστιβάλ Λαϊκού Χορού, που αποτελεί μία εθνικά καταξιωμένη εκδήλωση-θεσμό στα χορευτικά δρώμενα και ήδη μετράει 25 χρόνια διαρκούς παρουσίας.</a:t>
            </a:r>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110</a:t>
            </a:fld>
            <a:endParaRPr lang="el-GR"/>
          </a:p>
        </p:txBody>
      </p:sp>
    </p:spTree>
    <p:extLst>
      <p:ext uri="{BB962C8B-B14F-4D97-AF65-F5344CB8AC3E}">
        <p14:creationId xmlns:p14="http://schemas.microsoft.com/office/powerpoint/2010/main" val="352490288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908720"/>
            <a:ext cx="8229600" cy="5217443"/>
          </a:xfrm>
        </p:spPr>
        <p:txBody>
          <a:bodyPr>
            <a:normAutofit lnSpcReduction="10000"/>
          </a:bodyPr>
          <a:lstStyle/>
          <a:p>
            <a:pPr marL="0" indent="0">
              <a:buNone/>
            </a:pPr>
            <a:r>
              <a:rPr lang="el-GR" sz="1200" b="1" smtClean="0"/>
              <a:t>Γεύσου την πατρίδα μου!</a:t>
            </a:r>
          </a:p>
          <a:p>
            <a:pPr marL="0" indent="0">
              <a:buNone/>
            </a:pPr>
            <a:endParaRPr lang="el-GR" sz="1200" smtClean="0"/>
          </a:p>
          <a:p>
            <a:pPr marL="0" indent="0">
              <a:buNone/>
            </a:pPr>
            <a:r>
              <a:rPr lang="el-GR" sz="1200" smtClean="0"/>
              <a:t>Αλοιμόνου </a:t>
            </a:r>
            <a:r>
              <a:rPr lang="el-GR" sz="1200"/>
              <a:t>Άννα-Μαρία, Βαϊσμένος Βασίλης, Ζαϊμη Αλέξανδρος, Μαραλμπασι Ζαμίνι Σαρντάρ, Νταστσενκο Ντάρια, Ντικουμάνα Μάουα, Πρελιπτσεάνου Αλεξάνδρα, Τανιός Μαρίνα, Τίκο Ιβανάουρι, Τσάνκα Κρισιάνα, Τσέλα Αντονέλα. </a:t>
            </a:r>
          </a:p>
          <a:p>
            <a:pPr marL="0" indent="0">
              <a:buNone/>
            </a:pPr>
            <a:r>
              <a:rPr lang="el-GR" sz="1200"/>
              <a:t>Επιβλέποντες: Καργιώτη Μαρία (ΠΕ02),  Κατσαδήμα Γεωργία (ΠΕ80), Παντερή Αναστασία (ΠΕ02), Τσιφόρου Ιωάννα (ΠΕ02), Χρονοπούλου Σοφία (ΠΕ04.05)</a:t>
            </a:r>
          </a:p>
          <a:p>
            <a:pPr marL="0" indent="0">
              <a:buNone/>
            </a:pPr>
            <a:r>
              <a:rPr lang="el-GR" sz="1200" smtClean="0"/>
              <a:t>66ο </a:t>
            </a:r>
            <a:r>
              <a:rPr lang="el-GR" sz="1200"/>
              <a:t>Ημερήσιο Γυμνάσιο Αθηνών - Αριστόκλειο</a:t>
            </a:r>
          </a:p>
          <a:p>
            <a:pPr marL="0" indent="0">
              <a:buNone/>
            </a:pPr>
            <a:endParaRPr lang="el-GR" sz="1200" smtClean="0"/>
          </a:p>
          <a:p>
            <a:pPr marL="0" indent="0">
              <a:buNone/>
            </a:pPr>
            <a:endParaRPr lang="el-GR" sz="1200" smtClean="0"/>
          </a:p>
          <a:p>
            <a:pPr marL="0" indent="0" algn="just">
              <a:buNone/>
            </a:pPr>
            <a:r>
              <a:rPr lang="el-GR" sz="1200" smtClean="0"/>
              <a:t>Στο πλαίσιο της συμμετοχής στο Πανελλαδικό Μαθητικό Συνέδριο «Έλα να σου μιλήσω για τον τόπο μου» οι μαθητές-συγγραφείς του 66ου Γυμνασίου Αθηνών πρόκειται να εκπονήσουν εργασία με τίτλο «Γεύσου την πατρίδα μου!». Η κεντρική ιδέα της εργασίας είναι οι μαθητές να συνθέσουν ένα ψηφιακό βιβλίο μαγειρικής με συνταγές από διάφορα μέρη του κόσμου. Όλοι οι μαθητές-συγγραφείς έχουν καταγωγή από διάφορες χώρες του κόσμου. Πρόκειται να παρουσιάσουν την πατρίδα τους μέσα από μια μαγειρική συνταγή  την οποία θα εκτελέσουν με ένα μέλος της οικογένειάς τους. Η εργασία χωρίζεται σε τρία μέρη. Στο πρώτο μέρος, οι μαθητές σύντομα αναφέρουν βασικές πληροφορίες για την πατρίδα τους, την συνταγή που θα παρουσιάσουν, τους λόγους που την επέλεξαν καθώς και το μέλος της οικογένειας με το οποίο θα μαγειρέψουν μαζί. Το πρώτο μέρος συνοδεύεται από εικόνες, γεωγραφικούς χάρτες και φωτογραφίες. Στο δεύτερο μέρος η μαγειρική συνταγή θα παρουσιαστεί αναλυτικά τόσο στην μητρική γλώσσα των μαθητών όσο και μεταφρασμένη στα ελληνικά. Αρχικά θα παρουσιαστούν τα απαιτούμενα υλικά και θα δοθούν περεταίρω πληροφορίες σε υλικά που έχουν τοπικό χαρακτήρα. Έπειτα, η μαγειρική συνταγή θα παρουσιαστεί αναλυτικά βήμα βήμα.  Η παρουσίαση είναι εμπλουτισμένη από εικόνες των υλικών που χρησιμοποιήθηκαν, της παρασκευής και της τελικής μορφής του φαγητού που επέλεξαν να παρουσιάσουν. Στο τρίτο και τελευταίο κομμάτι της εργασίας, οι μαθητές-συγγραφείς μας παρουσιάζουν το μέλος της οικογένειας που μαγείρεψαν μαζί την συνταγή και την συνέντευξη που οι ίδιοι πήραν αποσπώντας πληροφορίες, ιστορίες, παραδόσεις και συναισθήματα που «ξυπνά» το φαγητό της πατρίδας τους. </a:t>
            </a:r>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111</a:t>
            </a:fld>
            <a:endParaRPr lang="el-GR"/>
          </a:p>
        </p:txBody>
      </p:sp>
    </p:spTree>
    <p:extLst>
      <p:ext uri="{BB962C8B-B14F-4D97-AF65-F5344CB8AC3E}">
        <p14:creationId xmlns:p14="http://schemas.microsoft.com/office/powerpoint/2010/main" val="143848162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1124744"/>
            <a:ext cx="8229600" cy="5001419"/>
          </a:xfrm>
        </p:spPr>
        <p:txBody>
          <a:bodyPr>
            <a:normAutofit lnSpcReduction="10000"/>
          </a:bodyPr>
          <a:lstStyle/>
          <a:p>
            <a:pPr marL="0" indent="0">
              <a:buNone/>
            </a:pPr>
            <a:r>
              <a:rPr lang="el-GR" sz="1200" b="1" smtClean="0"/>
              <a:t>Γεύσου την τόπο μου!</a:t>
            </a:r>
          </a:p>
          <a:p>
            <a:pPr marL="0" indent="0">
              <a:buNone/>
            </a:pPr>
            <a:endParaRPr lang="el-GR" sz="1200" b="1" smtClean="0"/>
          </a:p>
          <a:p>
            <a:pPr marL="0" indent="0">
              <a:buNone/>
            </a:pPr>
            <a:r>
              <a:rPr lang="el-GR" sz="1200" smtClean="0"/>
              <a:t>Βασιλόπουλος </a:t>
            </a:r>
            <a:r>
              <a:rPr lang="el-GR" sz="1200"/>
              <a:t>Οδυσσέας, Γιατζίδης Οδυσσέας, Γκέκας Μάριος, Ζάννες Αριστοτέλης, Ζαλώνης Ιωάννης, Μανιάνι Αρλίντ, Μαλακάκη Αναστασία, Λεωνίδα Βασιλική,  Παϊση Παρασκευή, Παριορίτσας Παναγιώτης, Πανουτσοπούλου Αντιγόνη, Τάσση Ηλέκτρα, Ράμπιας Σπυρίδων</a:t>
            </a:r>
          </a:p>
          <a:p>
            <a:pPr marL="0" indent="0">
              <a:buNone/>
            </a:pPr>
            <a:r>
              <a:rPr lang="el-GR" sz="1200"/>
              <a:t>Επιβλέποντες: Καργιώτη Μαρία (ΠΕ02),  Κατσαδήμα Γεωργία (ΠΕ80), Παντερή Αναστασία (ΠΕ02), Τσιφόρου Ιωάννα (ΠΕ02), Χρονοπούλου Σοφία (ΠΕ04.05)</a:t>
            </a:r>
          </a:p>
          <a:p>
            <a:pPr marL="0" indent="0">
              <a:buNone/>
            </a:pPr>
            <a:r>
              <a:rPr lang="el-GR" sz="1200" smtClean="0"/>
              <a:t>66ο </a:t>
            </a:r>
            <a:r>
              <a:rPr lang="el-GR" sz="1200"/>
              <a:t>Ημερήσιο Γυμνάσιο Αθηνών - Αριστόκλειο</a:t>
            </a:r>
          </a:p>
          <a:p>
            <a:pPr marL="0" indent="0">
              <a:buNone/>
            </a:pPr>
            <a:endParaRPr lang="el-GR" sz="1200" smtClean="0"/>
          </a:p>
          <a:p>
            <a:pPr marL="0" indent="0">
              <a:buNone/>
            </a:pPr>
            <a:endParaRPr lang="el-GR" sz="1200" smtClean="0"/>
          </a:p>
          <a:p>
            <a:pPr marL="0" indent="0" algn="just">
              <a:buNone/>
            </a:pPr>
            <a:r>
              <a:rPr lang="el-GR" sz="1200" smtClean="0"/>
              <a:t>Στο πλαίσιο της συμμετοχής στο Πανελλαδικό Μαθητικό Συνέδριο «Έλα να σου μιλήσω για τον τόπο μου» οι μαθητές-συγγραφείς του 66ου Γυμνασίου Αθηνών πρόκειται να εκπονήσουν εργασία με τίτλο «Γεύσου τον τόπο μου!». Η κεντρική ιδέα της εργασίας είναι οι μαθητές να συνθέσουν ένα ψηφιακό βιβλίο μαγειρικής με συνταγές από διάφορα μέρη της Ελλάδας. Όλοι οι μαθητές-συγγραφείς έχουν καταγωγή από διαφορετικά μέρη της Ελλάδας. Πρόκειται να παρουσιάσουν τον τόπο καταγωγής τους μέσα από μια μαγειρική συνταγή  την οποία θα εκτελέσουν με ένα μέλος της οικογένειάς τους. Η εργασία χωρίζεται σε τρία μέρη. Στο πρώτο μέρος, οι μαθητές σύντομα αναφέρουν βασικές πληροφορίες για τον τόπο καταγωγής τους, την συνταγή που θα παρουσιάσουν, τους λόγους που την επέλεξαν καθώς και το μέλος της οικογένειας με το οποίο θα μαγειρέψουν μαζί. Το πρώτο μέρος συνοδεύεται από εικόνες, γεωγραφικούς χάρτες και φωτογραφίες. Στο δεύτερο μέρος αρχικά θα παρουσιαστούν τα απαιτούμενα υλικά και θα δοθούν περεταίρω πληροφορίες σε υλικά που έχουν τοπικό χαρακτήρα. Έπειτα, η μαγειρική συνταγή θα παρουσιαστεί αναλυτικά βήμα βήμα. Η παρουσίαση είναι εμπλουτισμένη από εικόνες των υλικών που χρησιμοποιήθηκαν, της παρασκευής και της τελικής μορφής του φαγητού που επέλεξαν να παρουσιάσουν. Στο τρίτο και τελευταίο κομμάτι της εργασίας, οι μαθητές-συγγραφείς μας παρουσιάζουν το μέλος της οικογένειας που μαγείρεψαν μαζί την συνταγή και την συνέντευξη που οι ίδιοι πήραν αποσπώντας πληροφορίες, ιστορίες, παραδόσεις και συναισθήματα που «ξυπνά» το φαγητό του τόπου τους. </a:t>
            </a:r>
          </a:p>
          <a:p>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112</a:t>
            </a:fld>
            <a:endParaRPr lang="el-GR"/>
          </a:p>
        </p:txBody>
      </p:sp>
    </p:spTree>
    <p:extLst>
      <p:ext uri="{BB962C8B-B14F-4D97-AF65-F5344CB8AC3E}">
        <p14:creationId xmlns:p14="http://schemas.microsoft.com/office/powerpoint/2010/main" val="282353270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908720"/>
            <a:ext cx="8229600" cy="5217443"/>
          </a:xfrm>
        </p:spPr>
        <p:txBody>
          <a:bodyPr>
            <a:normAutofit/>
          </a:bodyPr>
          <a:lstStyle/>
          <a:p>
            <a:pPr marL="0" indent="0">
              <a:buNone/>
            </a:pPr>
            <a:r>
              <a:rPr lang="el-GR" sz="1200" b="1" smtClean="0"/>
              <a:t>Οικονομική ζωή/εμπορική δραστηριότητα</a:t>
            </a:r>
          </a:p>
          <a:p>
            <a:pPr marL="0" indent="0">
              <a:buNone/>
            </a:pPr>
            <a:endParaRPr lang="el-GR" sz="1200" b="1" smtClean="0"/>
          </a:p>
          <a:p>
            <a:pPr marL="0" indent="0">
              <a:buNone/>
            </a:pPr>
            <a:endParaRPr lang="el-GR" sz="1200" smtClean="0"/>
          </a:p>
          <a:p>
            <a:pPr marL="0" indent="0">
              <a:buNone/>
            </a:pPr>
            <a:r>
              <a:rPr lang="el-GR" sz="1200" smtClean="0"/>
              <a:t>Θεοφιλάτος Ιωάννης, Μαρούλης Ιακώβ, Μαρούλης Σπυράγγελος, Μαρούλη Παναγιώτα, Παναγιωτοπούλου Κωνσταντίνα</a:t>
            </a:r>
          </a:p>
          <a:p>
            <a:pPr marL="0" indent="0">
              <a:buNone/>
            </a:pPr>
            <a:r>
              <a:rPr lang="el-GR" sz="1200" smtClean="0"/>
              <a:t> Λαδά Ηρώ, ΠΕ02, Παπαδιονυσίου Φωτεινή, ΠΕ01</a:t>
            </a:r>
          </a:p>
          <a:p>
            <a:pPr marL="0" indent="0">
              <a:buNone/>
            </a:pPr>
            <a:r>
              <a:rPr lang="el-GR" sz="1200" smtClean="0"/>
              <a:t> ΓΥΜΝΑΣΙΟ ΑΓΙΑΣ ΘΕΚΛΗΣ  </a:t>
            </a:r>
          </a:p>
          <a:p>
            <a:pPr marL="0" indent="0">
              <a:buNone/>
            </a:pPr>
            <a:endParaRPr lang="el-GR" sz="1200" smtClean="0"/>
          </a:p>
          <a:p>
            <a:pPr marL="0" indent="0" algn="just">
              <a:buNone/>
            </a:pPr>
            <a:r>
              <a:rPr lang="el-GR" sz="1200" smtClean="0"/>
              <a:t>Το σχολείο μας, το Γυμνάσιο Αγίας Θέκλης, επέστρεψε ύστερα από τους ισχυρούς σεισμούς του 2014, που προκάλεσαν μεγάλες καταστροφές στο σχολείο και σε όλο το νησί, στη βάση του. Οι μαθητές και οι μαθήτριες -κυρίως των μεγαλύτερων τάξεων που ασχολούνται περισσότερο με τον επαγγελματικό προσανατολισμό-, έχοντας ξανά πρόσβαση σε ευρύχωρες αίθουσες, στο εξοπλισμένο εργαστήριο Πληροφορικής, αλλά και σε πολύ περισσότερα εποπτικά μέσα, αποφασίζουν να ανακαλύψουν τις εμπορικές δραστηριότητες του χωριού της Αγίας Θέκλης που φιλοξενεί το σχολείο μας. Είναι αξιοσημείωτο πως καίτοι μικρό το χωριό της Αγίας Θέκλης ξεχωρίζει για την παρουσία σύγχρονου ελαιοτριβείου, τυροκομείου παραγωγής παραδοσιακών τυριών με εξαγωγές εκτός νησιού, αλλά και οινοποιείου με πωλήσεις σε ολόκληρη την Ελλάδα και τον κόσμο! Τα παιδιά κατέστρωσαν τα σχέδιά τους για επισκέψεις στους συγκεκριμένους επαγγελματικούς χώρους, για συνεντεύξεις με τους ιδιοκτήτες και εξασφάλιση πολύτιμων πληροφοριών και για τη δική τους μελλοντική επαγγελματική αποκατάσταση! Μάλιστα, ήδη με τη βοήθεια των εκπαιδευτικών οργανώθηκε η πρώτη επίσκεψη στο ελαιοτριβείο του χωριού, όπου οι μαθητές και οι μαθήτριες είχαν την ευκαιρία να δουν από κοντά πώς παράγεται το αγνό, παρθένο ελαιόλαδο, να μάθουν πού αυτό αξιοποιείται, ενώ είχαν και την τύχη να γευτούν «νιο» λάδι!  </a:t>
            </a:r>
          </a:p>
          <a:p>
            <a:pPr marL="0" indent="0">
              <a:buNone/>
            </a:pPr>
            <a:endParaRPr lang="el-GR" sz="1200" smtClean="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113</a:t>
            </a:fld>
            <a:endParaRPr lang="el-GR"/>
          </a:p>
        </p:txBody>
      </p:sp>
    </p:spTree>
    <p:extLst>
      <p:ext uri="{BB962C8B-B14F-4D97-AF65-F5344CB8AC3E}">
        <p14:creationId xmlns:p14="http://schemas.microsoft.com/office/powerpoint/2010/main" val="147739039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836712"/>
            <a:ext cx="8229600" cy="5289451"/>
          </a:xfrm>
        </p:spPr>
        <p:txBody>
          <a:bodyPr>
            <a:normAutofit/>
          </a:bodyPr>
          <a:lstStyle/>
          <a:p>
            <a:pPr marL="0" indent="0">
              <a:buNone/>
            </a:pPr>
            <a:r>
              <a:rPr lang="el-GR" sz="1200" b="1" smtClean="0"/>
              <a:t> ΜΝΗΜΕΙΑ ΚΑΙ ΑΡΧΑΙΟΛΟΓΙΚΟΙ ΧΩΡΟΙ</a:t>
            </a:r>
          </a:p>
          <a:p>
            <a:pPr marL="0" indent="0">
              <a:buNone/>
            </a:pPr>
            <a:endParaRPr lang="el-GR" sz="1200" b="1" smtClean="0"/>
          </a:p>
          <a:p>
            <a:pPr marL="0" indent="0">
              <a:buNone/>
            </a:pPr>
            <a:endParaRPr lang="el-GR" sz="1200" smtClean="0"/>
          </a:p>
          <a:p>
            <a:pPr marL="0" indent="0">
              <a:buNone/>
            </a:pPr>
            <a:r>
              <a:rPr lang="el-GR" sz="1200" smtClean="0"/>
              <a:t>Θεοφιλάτος Ιωάννης, Μαρούλης Ιακώβ, Μαρούλης Σπυράγγελος, Μαρούλη Παναγιώτα, Παναγιωτοπούλου Κωνσταντίνα</a:t>
            </a:r>
          </a:p>
          <a:p>
            <a:pPr marL="0" indent="0">
              <a:buNone/>
            </a:pPr>
            <a:r>
              <a:rPr lang="el-GR" sz="1200" smtClean="0"/>
              <a:t> Λαδά Ηρώ, ΠΕ02, Παπαδιονυσίου Φωτεινή, ΠΕ01</a:t>
            </a:r>
          </a:p>
          <a:p>
            <a:pPr marL="0" indent="0">
              <a:buNone/>
            </a:pPr>
            <a:r>
              <a:rPr lang="el-GR" sz="1200" smtClean="0"/>
              <a:t> ΓΥΜΝΑΣΙΟ ΑΓΙΑΣ ΘΕΚΛΗΣ  </a:t>
            </a:r>
          </a:p>
          <a:p>
            <a:pPr marL="0" indent="0" algn="just">
              <a:buNone/>
            </a:pPr>
            <a:endParaRPr lang="el-GR" sz="1200" smtClean="0"/>
          </a:p>
          <a:p>
            <a:pPr marL="0" indent="0" algn="just">
              <a:buNone/>
            </a:pPr>
            <a:r>
              <a:rPr lang="el-GR" sz="1200" smtClean="0"/>
              <a:t>Το σχολείο μας, το Γυμνάσιο Αγίας Θέκλης, επέστρεψε ύστερα από τους ισχυρούς σεισμούς του 2014, που προκάλεσαν μεγάλες καταστροφές στο σχολείο και σε όλο το νησί, στη βάση του. Οι μαθητές και οι μαθήτριες, αλλά και όλοι οι εκπαιδευτικοί θεώρησαν πως η συμμετοχή στο συνέδριο «Έλα να σου γνωρίσω τον τόπο μου!» είναι η πλέον κατάλληλη ευκαιρία, για να θυμηθούμε και να θυμίσουμε σε όλους την ιστορία του Γυμνασίου, αλλά και του χωριού που το φιλοξενεί, της πανέμορφης Αγίας Θέκλης! Έτσι, σχεδιάστηκε η επικοινωνία και η συνέντευξη με την κα Μαρκάτου Δώρα, απόφοιτη του Γυμνασίου Αγίας Θέκλης και πρώην αναπληρώτρια καθηγήτρια του Πανεπιστημίου Ιωαννίνων, που μας έδωσε πολύτιμες πληροφορίες για τον τρόπο λειτουργίας του σχολείου μας τα παλαιότερα χρόνια, την ακαδημαϊκή πορεία των αποφοίτων του και μας συνέδραμε ως Ιστορικός Τέχνης να οργανώσουμε τις εργασίες μας για το συνέδριο. Έτσι, στο πλαίσιο της γνωριμίας και της αξιοποίησης των αρχαιολογικών χώρων του χωριού που φιλοξενεί το σχολείο μας οργανώθηκε εκδρομή και λεπτομερής ξενάγηση στους Μυκηναϊκούς Τάφους και δημιουργία ψηφιακού κολάζ φωτογραφιών, για να είναι δυνατή η γνωριμία κάθε ενδιαφερομένου με τον αρχαιολογικό χώρο με τρόπο άμεσο και παραστατικό! </a:t>
            </a: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114</a:t>
            </a:fld>
            <a:endParaRPr lang="el-GR"/>
          </a:p>
        </p:txBody>
      </p:sp>
    </p:spTree>
    <p:extLst>
      <p:ext uri="{BB962C8B-B14F-4D97-AF65-F5344CB8AC3E}">
        <p14:creationId xmlns:p14="http://schemas.microsoft.com/office/powerpoint/2010/main" val="417705305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836712"/>
            <a:ext cx="8229600" cy="5289451"/>
          </a:xfrm>
        </p:spPr>
        <p:txBody>
          <a:bodyPr>
            <a:normAutofit/>
          </a:bodyPr>
          <a:lstStyle/>
          <a:p>
            <a:pPr marL="0" indent="0">
              <a:buNone/>
            </a:pPr>
            <a:r>
              <a:rPr lang="el-GR" sz="1200" smtClean="0"/>
              <a:t> </a:t>
            </a:r>
            <a:r>
              <a:rPr lang="el-GR" sz="1200" b="1" smtClean="0"/>
              <a:t>Τέχνες και  αρχιτεκτονική</a:t>
            </a:r>
          </a:p>
          <a:p>
            <a:pPr marL="0" indent="0">
              <a:buNone/>
            </a:pPr>
            <a:endParaRPr lang="el-GR" sz="1200" b="1" smtClean="0"/>
          </a:p>
          <a:p>
            <a:pPr marL="0" indent="0">
              <a:buNone/>
            </a:pPr>
            <a:r>
              <a:rPr lang="el-GR" sz="1200" smtClean="0"/>
              <a:t>Θεοφιλάτος Ιωάννης, Μαρούλης Ιακώβ, Μαρούλης Σπυράγγελος, Μαρούλη Παναγιώτα, Παναγιωτοπούλου Κωνσταντίνα</a:t>
            </a:r>
          </a:p>
          <a:p>
            <a:pPr marL="0" indent="0">
              <a:buNone/>
            </a:pPr>
            <a:r>
              <a:rPr lang="el-GR" sz="1200" smtClean="0"/>
              <a:t>  Λαδά Ηρώ, ΠΕ02, Παπαδιονυσίου Φωτεινή, ΠΕ01</a:t>
            </a:r>
          </a:p>
          <a:p>
            <a:pPr marL="0" indent="0">
              <a:buNone/>
            </a:pPr>
            <a:r>
              <a:rPr lang="el-GR" sz="1200" smtClean="0"/>
              <a:t> ΓΥΜΝΑΣΙΟ ΑΓΙΑΣ ΘΕΚΛΗΣ  </a:t>
            </a:r>
          </a:p>
          <a:p>
            <a:pPr marL="0" indent="0">
              <a:buNone/>
            </a:pPr>
            <a:endParaRPr lang="el-GR" sz="1200" smtClean="0"/>
          </a:p>
          <a:p>
            <a:pPr marL="0" indent="0">
              <a:buNone/>
            </a:pPr>
            <a:endParaRPr lang="el-GR" sz="1200"/>
          </a:p>
          <a:p>
            <a:pPr marL="0" indent="0" algn="just">
              <a:buNone/>
            </a:pPr>
            <a:r>
              <a:rPr lang="el-GR" sz="1200" smtClean="0"/>
              <a:t>Το σχολείο μας, το Γυμνάσιο Αγίας Θέκλης, επέστρεψε ύστερα από τους ισχυρούς σεισμούς του 2014, που προκάλεσαν μεγάλες καταστροφές στο σχολείο και σε όλο το νησί, στη βάση του. Η παραμονή στο κτήριο που μας φιλοξενούσε για εννέα χρόνια δεν έδινε την ευκαιρία στους μαθητές και τις μαθήτριες να συνεργαστούν μεταξύ τους, αλλά και με τους και τις εκπαιδευτικούς, ώστε να ασχοληθούν με δημιουργικές δραστηριότητες, όπως με τον χορό ή το τραγούδι, αφού δεν υπήρχε αρκετός χώρος ούτε οι κατάλληλες εγκαταστάσεις. Έτσι, η επιστροφή μας στο παλαιό σχολικό συγκρότημα θεωρήθηκε η καταλληλότερη ευκαιρία, για να καταπιαστούμε τόσο με την εκμάθηση παραδοσιακών χορών όσο και με την επαφή με τα κεφαλλονίτικα τραγούδια! Γι’ αυτόν τον σκοπό, τα παιδιά ήρθαν σε επαφή με τους κατοίκους του χωριού και πιο συγκεκριμένα, με τους υπευθύνους του πολιτιστικού συλλόγου του χωριού, προκειμένου να ξεκινήσουν πρόβες και να ασχοληθούν εντατικά τόσο με την εξάσκηση στους παραδοσιακούς κεφαλλονίτικους χορούς όσο και με τη δημιουργία μίας χορωδίας. Αποφάσισαν μάλιστα οι πρόβες τους να γίνονται στον χώρο του σχολείου ανά τακτά χρονικά διαστήματα και έθεσαν ως στόχο να παρουσιάσουν τόσο τους χορούς όσο και τα τραγούδια τους στο κλείσιμο της σχολικής χρονιάς σε μία αποχαιρετιστήρια γιορτή! </a:t>
            </a: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115</a:t>
            </a:fld>
            <a:endParaRPr lang="el-GR"/>
          </a:p>
        </p:txBody>
      </p:sp>
    </p:spTree>
    <p:extLst>
      <p:ext uri="{BB962C8B-B14F-4D97-AF65-F5344CB8AC3E}">
        <p14:creationId xmlns:p14="http://schemas.microsoft.com/office/powerpoint/2010/main" val="415471769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980728"/>
            <a:ext cx="8229600" cy="5145435"/>
          </a:xfrm>
        </p:spPr>
        <p:txBody>
          <a:bodyPr>
            <a:normAutofit/>
          </a:bodyPr>
          <a:lstStyle/>
          <a:p>
            <a:pPr marL="0" indent="0">
              <a:buNone/>
            </a:pPr>
            <a:r>
              <a:rPr lang="el-GR" sz="1200" b="1" smtClean="0"/>
              <a:t>Ήθη και Έθιμα των Χριστουγέννων στην περιοχή της Κύπρου </a:t>
            </a:r>
          </a:p>
          <a:p>
            <a:pPr marL="0" indent="0">
              <a:buNone/>
            </a:pPr>
            <a:endParaRPr lang="el-GR" sz="1200" b="1" smtClean="0"/>
          </a:p>
          <a:p>
            <a:pPr marL="0" indent="0">
              <a:buNone/>
            </a:pPr>
            <a:r>
              <a:rPr lang="el-GR" sz="1200" smtClean="0"/>
              <a:t>Επιβλέπουσες Καθηγήτριες : Χάμπου Ανδριάνα και Αντιγόνη Μιχαήλ Σιαπάνη </a:t>
            </a:r>
          </a:p>
          <a:p>
            <a:pPr marL="0" indent="0">
              <a:buNone/>
            </a:pPr>
            <a:r>
              <a:rPr lang="el-GR" sz="1200" smtClean="0"/>
              <a:t> Γυμνασιο Αγιας Φυλαξεως Λεμεσός Κύπρος </a:t>
            </a:r>
          </a:p>
          <a:p>
            <a:pPr marL="0" indent="0">
              <a:buNone/>
            </a:pPr>
            <a:endParaRPr lang="el-GR" sz="1200" smtClean="0"/>
          </a:p>
          <a:p>
            <a:pPr marL="0" indent="0">
              <a:buNone/>
            </a:pPr>
            <a:endParaRPr lang="el-GR" sz="1200"/>
          </a:p>
          <a:p>
            <a:pPr marL="0" indent="0" algn="just">
              <a:buNone/>
            </a:pPr>
            <a:r>
              <a:rPr lang="el-GR" sz="1200" smtClean="0"/>
              <a:t>Οι μαθητές της Β’ και Γ’ Γυμνασίου του σχολείου μας δημιούργησαν ένα ερωτηματολόγιο που αφορά ερωτήσεις για τις συνήθειες των προηγούμενων γενεών όσον αφορά τα ήθη και τα έθιμα των Χριστουγέννων, εξετάζοντας ποια πράγματα έχουν αλλάξει σήμερα σε σχέση με το παρελθόν και ποια διατηρούνται.  Οι μαθητές μπαίνουν στον ρόλο του ερευνητή, καλλιεργούν την κριτική τους σκέψη, έρχονται πιο κοντά με οικεία πρόσωπα της οικογένειας τους, συσφίγγουν τις σχέσεις τους και αναπτύσσουν την δημιουργικότητά τους. Συγκριμένα,  οι ερωτήσεις αφορούν το στολισμό των σπιτιών, τα παραδοσιακά γλυκά, τα κάλαντα, τα έθιμα των παιδιών, στολισμός του δέντρου, τον εκκλησιασμό ανήμερα των Χριστουγέννων, συνήθειες για το γιορτινό τραπέζι, φαγητά και εδέσματα, ανταλλαγή δώρων και την κοπή της βασιλόπιτας. </a:t>
            </a:r>
          </a:p>
          <a:p>
            <a:pPr marL="0" indent="0" algn="just">
              <a:buNone/>
            </a:pPr>
            <a:endParaRPr lang="el-GR" sz="1200" smtClean="0"/>
          </a:p>
          <a:p>
            <a:pPr marL="0" indent="0" algn="just">
              <a:buNone/>
            </a:pPr>
            <a:endParaRPr lang="el-GR" sz="1200" smtClean="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116</a:t>
            </a:fld>
            <a:endParaRPr lang="el-GR"/>
          </a:p>
        </p:txBody>
      </p:sp>
    </p:spTree>
    <p:extLst>
      <p:ext uri="{BB962C8B-B14F-4D97-AF65-F5344CB8AC3E}">
        <p14:creationId xmlns:p14="http://schemas.microsoft.com/office/powerpoint/2010/main" val="343531001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1052736"/>
            <a:ext cx="8229600" cy="5073427"/>
          </a:xfrm>
        </p:spPr>
        <p:txBody>
          <a:bodyPr>
            <a:normAutofit/>
          </a:bodyPr>
          <a:lstStyle/>
          <a:p>
            <a:pPr marL="0" indent="0">
              <a:buNone/>
            </a:pPr>
            <a:r>
              <a:rPr lang="el-GR" sz="1200" b="1" smtClean="0"/>
              <a:t>Παραδοσιακές τέχνες από διάφορες περιοχές της Κύπρου </a:t>
            </a:r>
          </a:p>
          <a:p>
            <a:pPr marL="0" indent="0">
              <a:buNone/>
            </a:pPr>
            <a:endParaRPr lang="el-GR" sz="1200" smtClean="0"/>
          </a:p>
          <a:p>
            <a:pPr marL="0" indent="0">
              <a:buNone/>
            </a:pPr>
            <a:r>
              <a:rPr lang="el-GR" sz="1200" smtClean="0"/>
              <a:t>Επιβλέπουσες Καθηγήτριες  : Χάμπου Ανδριάνα και Αντιγόνη Μιχαήλ Σιαπάνη</a:t>
            </a:r>
          </a:p>
          <a:p>
            <a:pPr marL="0" indent="0">
              <a:buNone/>
            </a:pPr>
            <a:r>
              <a:rPr lang="el-GR" sz="1200" smtClean="0"/>
              <a:t>Γυμνάσιο Αγίας Φυλάξεως Λεμεσός  Κύπρος</a:t>
            </a:r>
          </a:p>
          <a:p>
            <a:pPr marL="0" indent="0">
              <a:buNone/>
            </a:pPr>
            <a:endParaRPr lang="el-GR" sz="1200"/>
          </a:p>
          <a:p>
            <a:pPr marL="0" indent="0">
              <a:buNone/>
            </a:pPr>
            <a:endParaRPr lang="el-GR" sz="1200" smtClean="0"/>
          </a:p>
          <a:p>
            <a:pPr marL="0" indent="0">
              <a:buNone/>
            </a:pPr>
            <a:endParaRPr lang="el-GR" sz="1200" smtClean="0"/>
          </a:p>
          <a:p>
            <a:pPr marL="0" indent="0">
              <a:buNone/>
            </a:pPr>
            <a:r>
              <a:rPr lang="el-GR" sz="1200" smtClean="0"/>
              <a:t>Στην εργασία αυτή οι μαθητές/ μαθήτριες της Β’ και Γ’ τάξης  μέσω έρευνας καταγράφουν τις παραδοσιακές τέχνες και παραδοσιακά επαγγέλματα που άκμασαν σε διάφορες περιοχές της Κύπρου. Συγκεκριμένα,  θα γίνει αναφορά στους παραδοσιακούς  χορούς , τα  τραγούδια, την ενδυμασία, τα παραδοσιακά εδέσματα, την παραδοσιακή φορεσιά, τα κεντήματα, τα υφαντά. Παράλληλα θα γίνει μια παρουσίαση διαφόρων παραδοσιακών τεχνών όπως η αγγειοπλαστική ,η  μεταλλοτεχνία, η ξυλογλυπτική η καλαθοπλεκτικ και άλλες.  </a:t>
            </a:r>
          </a:p>
          <a:p>
            <a:pPr marL="0" indent="0">
              <a:buNone/>
            </a:pPr>
            <a:endParaRPr lang="el-GR" sz="1200" smtClean="0"/>
          </a:p>
          <a:p>
            <a:pPr marL="0" indent="0">
              <a:buNone/>
            </a:pPr>
            <a:endParaRPr lang="el-GR" sz="1200" smtClean="0"/>
          </a:p>
          <a:p>
            <a:pPr marL="0" indent="0">
              <a:buNone/>
            </a:pPr>
            <a:endParaRPr lang="el-GR" sz="1200" smtClean="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117</a:t>
            </a:fld>
            <a:endParaRPr lang="el-GR"/>
          </a:p>
        </p:txBody>
      </p:sp>
    </p:spTree>
    <p:extLst>
      <p:ext uri="{BB962C8B-B14F-4D97-AF65-F5344CB8AC3E}">
        <p14:creationId xmlns:p14="http://schemas.microsoft.com/office/powerpoint/2010/main" val="288432430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980728"/>
            <a:ext cx="8229600" cy="5145435"/>
          </a:xfrm>
        </p:spPr>
        <p:txBody>
          <a:bodyPr>
            <a:normAutofit lnSpcReduction="10000"/>
          </a:bodyPr>
          <a:lstStyle/>
          <a:p>
            <a:pPr marL="0" indent="0">
              <a:buNone/>
            </a:pPr>
            <a:r>
              <a:rPr lang="el-GR" sz="1200" b="1" smtClean="0"/>
              <a:t>Η ιστορία και η παράδοση της Αγιάς μέσα από τα μάτια των μαθητών της</a:t>
            </a:r>
          </a:p>
          <a:p>
            <a:pPr marL="0" indent="0">
              <a:buNone/>
            </a:pPr>
            <a:r>
              <a:rPr lang="el-GR" sz="1200" smtClean="0"/>
              <a:t>                        </a:t>
            </a:r>
          </a:p>
          <a:p>
            <a:pPr marL="0" indent="0" algn="just">
              <a:buNone/>
            </a:pPr>
            <a:r>
              <a:rPr lang="el-GR" sz="1200" smtClean="0"/>
              <a:t>Αγγέλη Θεοδώρα, Αντωνίου Ραφαέλα – Μιχαέλα, Αράπη Μαρία, Βλαχάκη Αικατερίνη, Γιαννακού Ευγενία, Γιάτσε Αλίσια, Γκουβαϊλας Βασίλειος – Αχίλλειος, Γκουντάρα Βασιλική, Ζιούλης Βασίλειος, Θεοδώρου Μάριος, Μητρακοπούλου Φρειδερίκη, Μόσχος Κωνσταντίνος, Μόσχου Θεοδώρα,  Μπαλογιάννης Φιλόλαος, Μπασιανά Ελένη, Νικούλη Βασιλική, Ντίκου Δήμητρα,  Παπαϊωάννου Βασιλική, Σαπουνά Λυδία -Νικολίνα, Σέτσικα Δέσποινα, Σιμέτη Αικατερίνη, Τζάρντια Ναταλία, Χασιώτης Θωμάς.</a:t>
            </a:r>
          </a:p>
          <a:p>
            <a:pPr marL="0" indent="0" algn="just">
              <a:buNone/>
            </a:pPr>
            <a:r>
              <a:rPr lang="el-GR" sz="1200" smtClean="0"/>
              <a:t>Συντονίστρια: Παπακώστα Μαρία ΠΕ02</a:t>
            </a:r>
          </a:p>
          <a:p>
            <a:pPr marL="0" indent="0" algn="just">
              <a:buNone/>
            </a:pPr>
            <a:r>
              <a:rPr lang="el-GR" sz="1200" smtClean="0"/>
              <a:t>Επιβλέπουσες καθηγήτριες:   Αργύρη Ελένη ΠΕ06, Καρβουνιάρη Χαρίκλεια ΠΕ02, Τζιτζιλέρη Φωτεινή ΠΕ02</a:t>
            </a:r>
          </a:p>
          <a:p>
            <a:pPr marL="0" indent="0" algn="just">
              <a:buNone/>
            </a:pPr>
            <a:r>
              <a:rPr lang="el-GR" sz="1200" smtClean="0"/>
              <a:t>Γυμνάσιο Αγιάς</a:t>
            </a:r>
          </a:p>
          <a:p>
            <a:pPr marL="0" indent="0" algn="just">
              <a:buNone/>
            </a:pPr>
            <a:endParaRPr lang="el-GR" sz="1200" smtClean="0"/>
          </a:p>
          <a:p>
            <a:pPr marL="0" indent="0" algn="just">
              <a:buNone/>
            </a:pPr>
            <a:r>
              <a:rPr lang="el-GR" sz="1200" smtClean="0"/>
              <a:t>Η εργασία του σχολείου μας αφορά σε μια γενική παρουσίαση της περιοχής της Αγιάς του Ν. Λάρισας, με σκοπό να επιτευχθή μια πρώτη γνωριμία των συνέδρων με τον  τόπο μας. Οι μαθητές -τριες που εργάστηκαν για τη σύνθεση της εργασίας αυτής εστίασαν σε στοιχεία της ιστορίας και της παράδοσης τόσο της κωμόπολης της Αγιάς όσο και της ευρύτερης περιοχής της που οι ίδιοι έκριναν ενδιαφέροντα και άξια προβολής στην ευρύτερη κοινότητα. Πιο συγκεκριμένα, ορμώμενοι από τα τοπωνύμια της περιοχής που φέρουν ένα ιδιαίτερο ιστορικό ενδιαφέρον, παρουσιάζουν, με λόγο και αντιπροσωπευτικές εικόνες, στοιχεία που σχετίζονται με τη γεωγραφική θέση και τις φυσικές καλλονές του τόπου τους και συνεχίζουν αναδεικνύοντας  την ιστορία και την παράδοση της περιοχής τους στηριζόμενοι στις μαρτυρίες ανθρώπων , ιστορικών κτισμάτων και βιβλιογραφικών αναφορών. Ιδιαίτερη αναφορά γίνεται στην παρουσία της Αγιάς κατά τα υστεροβυζαντινά χρόνια και στο  σημαντικό εκκλησιαστικό παρελθόν της περιοχής. Τέλος, ανταποκρινόμενοι στη θεματική της  εργασίας οι μαθητές κάνουν ξεχωριστή μνεία σε έθιμα και λαϊκές παραδόσεις της ευρύτερης περιοχής που, μετά την έρευνα τους, θεώρησαν άξια αναφοράς και ευρύτερης προβολής.</a:t>
            </a:r>
          </a:p>
          <a:p>
            <a:pPr marL="0" indent="0" algn="just">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118</a:t>
            </a:fld>
            <a:endParaRPr lang="el-GR"/>
          </a:p>
        </p:txBody>
      </p:sp>
    </p:spTree>
    <p:extLst>
      <p:ext uri="{BB962C8B-B14F-4D97-AF65-F5344CB8AC3E}">
        <p14:creationId xmlns:p14="http://schemas.microsoft.com/office/powerpoint/2010/main" val="163897476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1052736"/>
            <a:ext cx="8229600" cy="5073427"/>
          </a:xfrm>
        </p:spPr>
        <p:txBody>
          <a:bodyPr>
            <a:normAutofit lnSpcReduction="10000"/>
          </a:bodyPr>
          <a:lstStyle/>
          <a:p>
            <a:pPr marL="0" indent="0">
              <a:buNone/>
            </a:pPr>
            <a:r>
              <a:rPr lang="el-GR" sz="1200" b="1" smtClean="0"/>
              <a:t>Τα Εμβληματικά Κτίρια Της Αλιάρτου</a:t>
            </a:r>
          </a:p>
          <a:p>
            <a:pPr marL="0" indent="0">
              <a:buNone/>
            </a:pPr>
            <a:r>
              <a:rPr lang="el-GR" sz="1200" smtClean="0"/>
              <a:t>                         </a:t>
            </a:r>
          </a:p>
          <a:p>
            <a:pPr marL="0" indent="0">
              <a:buNone/>
            </a:pPr>
            <a:r>
              <a:rPr lang="el-GR" sz="1200" smtClean="0"/>
              <a:t>Παπακωνσταντίνου Παναγιώτης, Πατσιαούρα Βασιλική, Πεσλή Δανάη, Πληθάρας Κωνσταντίνος, Πολυτάρχου Δημήτρης, Ρούτη Νικολέτα, Σαραφοπούλου Θεώνη, Σκαμαγκούλη Αντιγόνη, Σκούρα Μαργαρίτα, Σταμάτη Σοφία, Σταμούλη Χρύσα, Τόλης Σπυρίδων, Τσακούμης Γεώργιος, Τσιγαρίδας Κωνσταντίνος, Τσιώλη Λυδία, Τσιώλης Γεώργιος</a:t>
            </a:r>
          </a:p>
          <a:p>
            <a:pPr marL="0" indent="0">
              <a:buNone/>
            </a:pPr>
            <a:r>
              <a:rPr lang="el-GR" sz="1200" smtClean="0"/>
              <a:t>Επιβλέποντες: Πάλλη Ιωάννα, ΠΕ04.01, Καλογερομήτρου Ευαγγελία, ΠΕ06, Πανουργιά Σωτηρία, ΠΕ86, Πάλλη Ασημίνα, ΠΕ02</a:t>
            </a:r>
          </a:p>
          <a:p>
            <a:pPr marL="0" indent="0">
              <a:buNone/>
            </a:pPr>
            <a:r>
              <a:rPr lang="el-GR" sz="1200" smtClean="0"/>
              <a:t>Γυμνάσιο Αλιάρτου-Ελικωνίδες Μούσες</a:t>
            </a:r>
          </a:p>
          <a:p>
            <a:pPr marL="0" indent="0">
              <a:buNone/>
            </a:pPr>
            <a:endParaRPr lang="el-GR" sz="1200" smtClean="0"/>
          </a:p>
          <a:p>
            <a:pPr marL="0" indent="0" algn="just">
              <a:buNone/>
            </a:pPr>
            <a:r>
              <a:rPr lang="el-GR" sz="1200" smtClean="0"/>
              <a:t>Ο ή η Αλίαρτος Βοιωτίας είναι μια πόλη ιδιαίτερα μεγάλης ιστορικής σημασίας. Η πορεία της από την αρχαιότητα ως σήμερα έχει αφήσει τα αποτυπώματά της διάχυτα στην περιοχή.</a:t>
            </a:r>
          </a:p>
          <a:p>
            <a:pPr marL="0" indent="0" algn="just">
              <a:buNone/>
            </a:pPr>
            <a:r>
              <a:rPr lang="el-GR" sz="1200" smtClean="0"/>
              <a:t>Στην παρούσα εργασία οι μαθητές της Γ’ γυμνασίου στο πλαίσιο του προγράμματος «Αναδεικνύω Τον Τόπο Μου-Τα Εμβληματικά Κτίρια», καταγράφουν τα κτίρια-μνημεία της περιοχής αναζητώντας τα σημάδια της ιστορίας. Συγκεκριμένα, εκτός από τον μεσαιωνικό καταλανικό πύργο στην είσοδο της πόλης, το κτίριο του σιδηροδρομικού σταθμού και το θέατρο, τα περισσότερα κτίρια τοποθετούνται χρονικά στην περίοδο των εργασιών της αποξήρανσης της Κωπαΐδας και κατασκευάστηκαν από την αγγλική εταιρεία που ανέλαβε το έργο. Κάποια κτίρια χρησιμοποιήθηκαν ως γραφεία, ως κατοικίες των διοικητών, των διοικητικών υπαλλήλων άλλα και των εργατών. Τα υπόλοιπα κτίρια ήταν ο ρυζόμυλος, το ηλεκτρολογείο, το μηχανουργείο, το εκκοκκιστήριο, οι αποθήκες, ο υδατόπυργος, το εργοστάσιο ντομάτας, το γυμνάσιο, τα φυλάκια στην Κωπαΐδα κ.α. </a:t>
            </a:r>
          </a:p>
          <a:p>
            <a:pPr marL="0" indent="0" algn="just">
              <a:buNone/>
            </a:pPr>
            <a:r>
              <a:rPr lang="el-GR" sz="1200" smtClean="0"/>
              <a:t>Οι εμπλεκόμενοι μαθητές ερευνούν, συλλέγουν πληροφορίες, παίρνουν συνεντεύξεις από ανθρώπους της τρίτης ηλικίας που αναβιώνουν εμπειρίες του χώρου από το παρελθόν, φωτογραφίζουν και αρχειοθετούν στοιχεία για κάθε σημείο της πόλης.</a:t>
            </a:r>
          </a:p>
          <a:p>
            <a:pPr marL="0" indent="0" algn="just">
              <a:buNone/>
            </a:pPr>
            <a:r>
              <a:rPr lang="el-GR" sz="1200" smtClean="0"/>
              <a:t>Στόχος τους είναι η προβολή της πολιτιστικής κληρονομιάς του τόπου τους στο πέρασμα του χρόνου μέσω των κτιρίων ώστε να μεταφέρουν το χθες στο σήμερα, γνωστοποιώντας και κληροδοτώντας το στη νέα γενιά με απώτερο σκοπό τη διαφύλαξή της. </a:t>
            </a:r>
          </a:p>
          <a:p>
            <a:pPr marL="0" indent="0" algn="just">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119</a:t>
            </a:fld>
            <a:endParaRPr lang="el-GR"/>
          </a:p>
        </p:txBody>
      </p:sp>
    </p:spTree>
    <p:extLst>
      <p:ext uri="{BB962C8B-B14F-4D97-AF65-F5344CB8AC3E}">
        <p14:creationId xmlns:p14="http://schemas.microsoft.com/office/powerpoint/2010/main" val="1292997089"/>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1052736"/>
            <a:ext cx="8229600" cy="5073427"/>
          </a:xfrm>
        </p:spPr>
        <p:txBody>
          <a:bodyPr>
            <a:normAutofit fontScale="92500" lnSpcReduction="10000"/>
          </a:bodyPr>
          <a:lstStyle/>
          <a:p>
            <a:pPr marL="0" indent="0">
              <a:buNone/>
            </a:pPr>
            <a:r>
              <a:rPr lang="el-GR" sz="1200" b="1" smtClean="0"/>
              <a:t>Η Αλίαρτος Σε QR</a:t>
            </a:r>
          </a:p>
          <a:p>
            <a:pPr marL="0" indent="0">
              <a:buNone/>
            </a:pPr>
            <a:r>
              <a:rPr lang="el-GR" sz="1200" smtClean="0"/>
              <a:t>                         </a:t>
            </a:r>
          </a:p>
          <a:p>
            <a:pPr marL="0" indent="0">
              <a:buNone/>
            </a:pPr>
            <a:r>
              <a:rPr lang="el-GR" sz="1200" smtClean="0"/>
              <a:t>Αβράμπου Ειρήνη, Αγγέλου Ξενοφώντας, Αθανασίου Μενέλαος, Αντωνιάδης Χρήστος, Αποστόλου Απόστολος, Γατή Θεανώ, Γκουλής Αθανάσιος, Γρουζτίδης Θεόδωρος, Ζαρκαδούλα Ευαγγελία, Ζυγογιάννη Κωνσταντίνα, Ζυγογιάννης Μιχαήλ, Ζώη Σοφία, Κάλλης Νικόλαος, Κανάνι Λουσιάνα, Καραστάμου Αλεξάνδρα, Κουτρουμάνος Ιωάννης, Λούκας Χρήστος</a:t>
            </a:r>
          </a:p>
          <a:p>
            <a:pPr marL="0" indent="0">
              <a:buNone/>
            </a:pPr>
            <a:r>
              <a:rPr lang="el-GR" sz="1200" smtClean="0"/>
              <a:t>Επιβλέποντες: Πανουργιά Σωτηρία, ΠΕ86, Καλογερομήτρου Ευαγγελία, ΠΕ06, Πάλλη Ιωάννα, ΠΕ04.0</a:t>
            </a:r>
          </a:p>
          <a:p>
            <a:pPr marL="0" indent="0">
              <a:buNone/>
            </a:pPr>
            <a:r>
              <a:rPr lang="el-GR" sz="1200" smtClean="0"/>
              <a:t> Γυμνάσιο Αλιάρτου-Ελικωνίδες Μούσες</a:t>
            </a:r>
          </a:p>
          <a:p>
            <a:pPr marL="0" indent="0">
              <a:buNone/>
            </a:pPr>
            <a:endParaRPr lang="el-GR" sz="1200" smtClean="0"/>
          </a:p>
          <a:p>
            <a:pPr marL="0" indent="0" algn="just">
              <a:buNone/>
            </a:pPr>
            <a:r>
              <a:rPr lang="el-GR" sz="1200" smtClean="0"/>
              <a:t>Νιώθοντας απέραντη αγάπη και περηφάνια για τον τόπο που γεννηθήκαμε και μεγαλώνουμε, την Αλίαρτο, στοχεύουμε μέσα από την παρούσα αυτή εργασία να σας μεταδώσουμε λίγη από την ομορφιά του και να σας ταξιδέψουμε εικονικά μέσα στο χώρο και το χρόνο, από την αρχαιότητα έως και σήμερα…ακολουθώντας ένα μοναδικό, ψηφιακό, πολιτιστικό μονοπάτι!</a:t>
            </a:r>
          </a:p>
          <a:p>
            <a:pPr marL="0" indent="0" algn="just">
              <a:buNone/>
            </a:pPr>
            <a:endParaRPr lang="el-GR" sz="1200" smtClean="0"/>
          </a:p>
          <a:p>
            <a:pPr marL="0" indent="0" algn="just">
              <a:buNone/>
            </a:pPr>
            <a:r>
              <a:rPr lang="el-GR" sz="1200" smtClean="0"/>
              <a:t>Θα σας ξεναγήσουμε σε σημεία ορόσημα του τόπου μας, ξεκινώντας  από τους καταπράσινους αγγλικούς Κήπους έως την εύφορη πεδιάδα της Κωπαΐδας και από την μυθολογική Ακρόπολη έως τους ευρυτάνικους συνοικισμούς. Θα διασχίσουμε τον παραδεισένιο ποταμό μας, τον Βοιωτικό Κηφισό, θα επισκεφτούμε τον γραφικό σιδηροδρομικό μας σταθμό, ενώ καθ’ όλη μας τη διαδρομή εμβληματικά κτίρια θα δεσπόζουν ανάμεσά μας και θα μας ψιθυρίζουν την ιστορία τους. Θα συναντήσουμε Σαρακατσάνους αλλά και Αρβανίτες, που θα μας διηγηθούν την προσέλευσή τους στην Αλίαρτο ενώ συνάμα θα γνωρίσουμε και σύγχρονους κατοίκους που θα μας περιγράψουν τις σημερινές τους ασχολίες και συνήθειες!</a:t>
            </a:r>
          </a:p>
          <a:p>
            <a:pPr marL="0" indent="0" algn="just">
              <a:buNone/>
            </a:pPr>
            <a:endParaRPr lang="el-GR" sz="1200" smtClean="0"/>
          </a:p>
          <a:p>
            <a:pPr marL="0" indent="0" algn="just">
              <a:buNone/>
            </a:pPr>
            <a:r>
              <a:rPr lang="el-GR" sz="1200" smtClean="0"/>
              <a:t>Η εργασία μας «Αναδεικνύω τον Τόπο Μου» είναι ένας  ψηφιακός οδηγός της πόλης μας, ο οποίος είναι διαθέσιμος εκτός από τα ελληνικά και στην αγγλική και γαλλική γλώσσα. Αποτελεί  το απόσταγμα των διετών ερευνών και της συνεργασίας μεταξύ όλων των μαθητών της Γ’ Γυμνασίου και φιλοδοξεί, μέσα από την ανάγνωση των κωδικών ταχείας απόκρισης, να ξετυλίξει τις γοητευτικές πτυχές και τις κρυμμένες ομορφιές του τόπου μας, καθιστώντας τον ευρέως γνωστό! </a:t>
            </a:r>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120</a:t>
            </a:fld>
            <a:endParaRPr lang="el-GR"/>
          </a:p>
        </p:txBody>
      </p:sp>
    </p:spTree>
    <p:extLst>
      <p:ext uri="{BB962C8B-B14F-4D97-AF65-F5344CB8AC3E}">
        <p14:creationId xmlns:p14="http://schemas.microsoft.com/office/powerpoint/2010/main" val="233582224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980728"/>
            <a:ext cx="8229600" cy="5145435"/>
          </a:xfrm>
        </p:spPr>
        <p:txBody>
          <a:bodyPr>
            <a:normAutofit fontScale="92500" lnSpcReduction="10000"/>
          </a:bodyPr>
          <a:lstStyle/>
          <a:p>
            <a:pPr marL="0" indent="0">
              <a:buNone/>
            </a:pPr>
            <a:r>
              <a:rPr lang="el-GR" sz="1200" b="1" smtClean="0"/>
              <a:t>Ιστορία Και Παράδοση Της Αλιάρτου</a:t>
            </a:r>
          </a:p>
          <a:p>
            <a:pPr marL="0" indent="0">
              <a:buNone/>
            </a:pPr>
            <a:endParaRPr lang="el-GR" sz="1200" smtClean="0"/>
          </a:p>
          <a:p>
            <a:pPr marL="0" indent="0">
              <a:buNone/>
            </a:pPr>
            <a:r>
              <a:rPr lang="el-GR" sz="1200" smtClean="0"/>
              <a:t>   Κουτρουμάνου Χριστίνα, Κυπραίου Χρυσούλα, Κωστίκου Μυρτώ, Λιάκος Ιωάννης, Λιου Γουίλιαμ, Λούκα Αικατερίνη, Μητσάκης Δημήτρης, Μιρονεάσα Αναστασία, Μπακλάκος Ευστάθιος, Μπαρδώσας Γεώργιος, Μπεσίρι Βασίλης, Νησιώτη άννα-ΜΑρία, Νταΐρης Στέφανος, Ντρίζα Λούτο, Οικονόμου Χρυσάνθη, ΠΑπαγεωργίου Αναστασία, Πρέντι Αρμάντο</a:t>
            </a:r>
          </a:p>
          <a:p>
            <a:pPr marL="0" indent="0">
              <a:buNone/>
            </a:pPr>
            <a:r>
              <a:rPr lang="el-GR" sz="1200" smtClean="0"/>
              <a:t>Επιβλέποντες: Καλογερομήτρου Ευαγγελία, ΠΕ06, Πάλλη Ιωάννα, ΠΕ04.01, Πανουργιά Σωτηρία, ΠΕ86</a:t>
            </a:r>
          </a:p>
          <a:p>
            <a:pPr marL="0" indent="0">
              <a:buNone/>
            </a:pPr>
            <a:r>
              <a:rPr lang="el-GR" sz="1200" smtClean="0"/>
              <a:t>Γυμνάσιο Αλιάρτου-Ελικωνίδες Μούσες</a:t>
            </a:r>
          </a:p>
          <a:p>
            <a:pPr marL="0" indent="0" algn="just">
              <a:buNone/>
            </a:pPr>
            <a:endParaRPr lang="el-GR" sz="1200" smtClean="0"/>
          </a:p>
          <a:p>
            <a:pPr marL="0" indent="0" algn="just">
              <a:buNone/>
            </a:pPr>
            <a:r>
              <a:rPr lang="el-GR" sz="1200" smtClean="0"/>
              <a:t>Είναι γεγονός πως «για να έχει μέλλον ο τόπος μας θα πρέπει να προστατέψουμε την ιστορία του από τη φθορά του χρόνου». Έχοντας αυτό στο νου, θελήσαμε να προλάβουμε αυτή τη φθορά που παλεύει να αλλοιώσει την πολιτισμική μας κληρονομιά. Ο τόπος μας, η Αλίαρτος, είναι μια όμορφη κωμόπολη του νομού Βοιωτίας μεταξύ Λιβαδειάς και Θήβας,  με πληθυσμό περίπου 9000 κατοίκους .Βρίσκεται πάνω στον παλαιό δρόμο Αθηνών-Λαμίας και αποτελεί την έδρα του Δήμου Αλιάρτου- Θεσπιών που περιλαμβάνει τις ιστορικές Θεσπιές και τα χωριά: Μαυρομάτι, Ευαγγελίστρια, Πέτρα, Υψηλάντης, Σωληνάρι και Μάζι.</a:t>
            </a:r>
          </a:p>
          <a:p>
            <a:pPr marL="0" indent="0" algn="just">
              <a:buNone/>
            </a:pPr>
            <a:r>
              <a:rPr lang="el-GR" sz="1200" smtClean="0"/>
              <a:t>Η πόλη και η ιστορία της Αλιάρτου είναι άρρηκτα συνδεδεμένη με την πεδιάδα της Κωπαΐδας, η οποία υπήρξε λίμνη που αποξηράνθηκε σε μια πάρα πολύ δύσκολη περίοδο, το 1892 από την Αγγλική Εταιρεία Lake Copais Co L.t.d. H οριστική αποξήρανση της λίμνης αποτέλεσε το πρώτο μεγάλο δημόσιο έργο μετά την απελευθέρωση του Έθνους, αλλά και την πρώτη ξένη επένδυση κεφαλαίου στον αγροτικό τομέα που έγινε στη χώρα μας στους νεότερους χρόνους.Από την στιγμή της αποξήρανσης άρχισε και η ανάπτυξη της πόλης. Η ίδια Αγγλική εταιρεία κατασκεύασε μια αγγλική συνοικία με σημαντικές κτηριακές εγκαταστάσεις στην περιοχή του κέντρου της πόλης που είναι ευρύτερα γνωστή ως « Κήποι Αλιάρτου». Η Αλίαρτος αποτέλεσε το κέντρο των επιχειρήσεων για την αποξήρανση της λίμνης και για αυτό το λόγο μεταφέρει το βαρύ φορτίο της νεότερης πολιτιστικής κληρονομιάς.</a:t>
            </a:r>
          </a:p>
          <a:p>
            <a:pPr marL="0" indent="0" algn="just">
              <a:buNone/>
            </a:pPr>
            <a:r>
              <a:rPr lang="el-GR" sz="1200" smtClean="0"/>
              <a:t>Με την παρούσα εργασία: «Αναδεικνύω Τον Τόπο Μου – Ιστορία και Παράδοση της Αλιάρτου» οι μαθητές της Γ΄τάξης του Γυμνασίου Αλιάρτου παρουσιάζουν την ιστορία και τους κατοίκους του τόπου μας όπως αυτά εξελίχθηκαν στο πέρασμα των χρόνων. Όνειρο και φιλοδοξία μας είναι να διασωθούν στη μνήμη των νέων γενεών η σύγχρονη μορφή της πόλης και του φυσικού περιβάλλοντος προσδίδοντας στον τόπο μας την αξία που του αρμόζει. </a:t>
            </a:r>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121</a:t>
            </a:fld>
            <a:endParaRPr lang="el-GR"/>
          </a:p>
        </p:txBody>
      </p:sp>
    </p:spTree>
    <p:extLst>
      <p:ext uri="{BB962C8B-B14F-4D97-AF65-F5344CB8AC3E}">
        <p14:creationId xmlns:p14="http://schemas.microsoft.com/office/powerpoint/2010/main" val="337595277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908720"/>
            <a:ext cx="8229600" cy="5217443"/>
          </a:xfrm>
        </p:spPr>
        <p:txBody>
          <a:bodyPr>
            <a:normAutofit/>
          </a:bodyPr>
          <a:lstStyle/>
          <a:p>
            <a:pPr marL="0" indent="0">
              <a:buNone/>
            </a:pPr>
            <a:r>
              <a:rPr lang="el-GR" sz="1200" b="1"/>
              <a:t>Η ζωή στην Αντίκυρα από την αρχαιότητα μέχρι την πρωτοβυζαντινή περίοδο </a:t>
            </a:r>
          </a:p>
          <a:p>
            <a:pPr marL="0" indent="0">
              <a:buNone/>
            </a:pPr>
            <a:r>
              <a:rPr lang="el-GR" sz="1200"/>
              <a:t>                        </a:t>
            </a:r>
          </a:p>
          <a:p>
            <a:pPr marL="0" indent="0">
              <a:buNone/>
            </a:pPr>
            <a:r>
              <a:rPr lang="el-GR" sz="1200" smtClean="0"/>
              <a:t>Αργυρίου </a:t>
            </a:r>
            <a:r>
              <a:rPr lang="el-GR" sz="1200"/>
              <a:t>Κυριακή, Ζερβάκου Παρασκευή, Κακαρούχας Γεώργιος, Καραμπέτσου Ακριβή, Μαργαρίτη Ελένη, Μπούρα Φαίη, Πασσάδη Ανθή, Ράπτη Παναγιώτα , Σκούμπαφλος Φίλιππος, Σταυρίδη Πένυ, Στεφανοπούλου Χριστίνα, Τσιλίκα Γεωργία.  </a:t>
            </a:r>
          </a:p>
          <a:p>
            <a:pPr marL="0" indent="0">
              <a:buNone/>
            </a:pPr>
            <a:r>
              <a:rPr lang="el-GR" sz="1200"/>
              <a:t>Επιβλέποντες: Σκούμπαφλος Γεώργιος (ΠΕ02)-Ζάχαρη Ελένη (ΠΕ01)</a:t>
            </a:r>
          </a:p>
          <a:p>
            <a:pPr marL="0" indent="0">
              <a:buNone/>
            </a:pPr>
            <a:r>
              <a:rPr lang="el-GR" sz="1200" smtClean="0"/>
              <a:t>Ημερήσιο </a:t>
            </a:r>
            <a:r>
              <a:rPr lang="el-GR" sz="1200"/>
              <a:t>Γυμνάσιο Αντίκυρας Βοιωτίας</a:t>
            </a:r>
          </a:p>
          <a:p>
            <a:pPr marL="0" indent="0">
              <a:buNone/>
            </a:pPr>
            <a:endParaRPr lang="el-GR" sz="1200" smtClean="0"/>
          </a:p>
          <a:p>
            <a:pPr marL="0" indent="0">
              <a:buNone/>
            </a:pPr>
            <a:endParaRPr lang="el-GR" sz="1200"/>
          </a:p>
          <a:p>
            <a:pPr marL="0" indent="0" algn="just">
              <a:buNone/>
            </a:pPr>
            <a:r>
              <a:rPr lang="el-GR" sz="1200" smtClean="0"/>
              <a:t>Οι </a:t>
            </a:r>
            <a:r>
              <a:rPr lang="el-GR" sz="1200"/>
              <a:t>μαθητές του Γυμνασίου Αντίκυρας  συγκεντρώνουν οπτικό υλικό (φωτογραφίες κλπ)  που σχετίζεται με χώρους πολιτιστικού ενδιαφέροντος της περιοχής όπου ζουν. Το υλικό καλύπτει μία μεγάλη χρονικά περίοδο, από την Αρχαιότητα μέχρι την Πρωτοβυζαντινή εποχή. Στη συνέχεια, συγγράφουν κείμενα πληροφοριακά-ενημερωτικά που συνοδεύουν το παραπάνω υλικό και-με τη βοήθεια των εκπαιδευτικών που συντονίζουν το πρόγραμμα- δημιουργούν ποικίλες δραστηριότητες, ανοιχτού ή κλειστού τύπου, που βασίζονται σε αυτό. Σκοπός της  σύνταξης του υλικού είναι η δημιουργία ενός εκπαιδευτικού φυλλαδίου που θα διανέμεται σε μαθητές που θα επισκεφτούν την περιοχή στο πλαίσιο μίας εκπαιδευτικής εκδρομής-προγράμματος και θα ήταν επιθυμητό να έχουν μία πιο ενεργητική και βιωματική εμπλοκή με τους χώρους πολιτιστικού ενδιαφέροντος που θα συναντήσουν.  </a:t>
            </a:r>
          </a:p>
          <a:p>
            <a:pPr marL="0" indent="0" algn="just">
              <a:buNone/>
            </a:pPr>
            <a:endParaRPr lang="el-GR" sz="1200"/>
          </a:p>
          <a:p>
            <a:pPr marL="0" indent="0" algn="just">
              <a:buNone/>
            </a:pPr>
            <a:endParaRPr lang="el-GR" sz="120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122</a:t>
            </a:fld>
            <a:endParaRPr lang="el-GR"/>
          </a:p>
        </p:txBody>
      </p:sp>
    </p:spTree>
    <p:extLst>
      <p:ext uri="{BB962C8B-B14F-4D97-AF65-F5344CB8AC3E}">
        <p14:creationId xmlns:p14="http://schemas.microsoft.com/office/powerpoint/2010/main" val="344219092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1124744"/>
            <a:ext cx="8229600" cy="5001419"/>
          </a:xfrm>
        </p:spPr>
        <p:txBody>
          <a:bodyPr>
            <a:normAutofit/>
          </a:bodyPr>
          <a:lstStyle/>
          <a:p>
            <a:pPr marL="0" indent="0">
              <a:buNone/>
            </a:pPr>
            <a:r>
              <a:rPr lang="el-GR" sz="1200" b="1" smtClean="0"/>
              <a:t>Πράσινος Παράδεισος</a:t>
            </a:r>
          </a:p>
          <a:p>
            <a:pPr marL="0" indent="0">
              <a:buNone/>
            </a:pPr>
            <a:endParaRPr lang="el-GR" sz="1200" b="1"/>
          </a:p>
          <a:p>
            <a:pPr marL="0" indent="0">
              <a:buNone/>
            </a:pPr>
            <a:endParaRPr lang="el-GR" sz="1200" smtClean="0"/>
          </a:p>
          <a:p>
            <a:pPr marL="0" indent="0">
              <a:buNone/>
            </a:pPr>
            <a:r>
              <a:rPr lang="el-GR" sz="1200" smtClean="0"/>
              <a:t>Ιγνατιάδου Μαρίνα Γ1</a:t>
            </a:r>
          </a:p>
          <a:p>
            <a:pPr marL="0" indent="0">
              <a:buNone/>
            </a:pPr>
            <a:r>
              <a:rPr lang="el-GR" sz="1200" smtClean="0"/>
              <a:t>Επιβλέπουσα: Παρλακίδου Κατερίνα ΠΕ06</a:t>
            </a:r>
          </a:p>
          <a:p>
            <a:pPr marL="0" indent="0">
              <a:buNone/>
            </a:pPr>
            <a:r>
              <a:rPr lang="el-GR" sz="1200" smtClean="0"/>
              <a:t>Γυμνάσιο Αραβησσού Ν. Πέλλας </a:t>
            </a:r>
          </a:p>
          <a:p>
            <a:pPr marL="0" indent="0">
              <a:buNone/>
            </a:pPr>
            <a:endParaRPr lang="el-GR" sz="1200" smtClean="0"/>
          </a:p>
          <a:p>
            <a:pPr marL="0" indent="0" algn="just">
              <a:buNone/>
            </a:pPr>
            <a:r>
              <a:rPr lang="el-GR" sz="1200" smtClean="0"/>
              <a:t>Η παραπάνω μαθήτρια γράφει ένα ποίημα που αναφέρεται στις περίφημες πηγές του χωριού μας, την Αραβησσό.</a:t>
            </a:r>
          </a:p>
          <a:p>
            <a:pPr marL="0" indent="0" algn="just">
              <a:buNone/>
            </a:pPr>
            <a:r>
              <a:rPr lang="el-GR" sz="1200" smtClean="0"/>
              <a:t>Το ποίημα αναφέρεται στο πανέμορφο φυσικό τοπίο του χώρου από όπου αναβλύζουν οι πηγές  και κατόπιν σχηματίζουν ένα μικρό ποτάμι με πλούσια βλάστηση γύρω από αυτό. Οι πηγές αποτέλεσαν και αποτελούν πηγή ζωής τόσο για την γύρω περιοχή όσο και για την πόλη της Θεσσαλονίκης, η οποία κατά ένα μεγάλο ποσοστό καλύπτει τις ανάγκες της για πόσιμο νερό από αυτές τις πηγές</a:t>
            </a:r>
          </a:p>
          <a:p>
            <a:pPr marL="0" indent="0" algn="just">
              <a:buNone/>
            </a:pPr>
            <a:r>
              <a:rPr lang="el-GR" sz="1200" smtClean="0"/>
              <a:t>Η εργασία θα έχει τη μορφή power point όπου θα περιλαμβάνονται εικόνες και φωτογραφίες από το φυσικό τοπίο και απαγγελία του ποιήματος από την μαθήτρια.</a:t>
            </a:r>
          </a:p>
          <a:p>
            <a:pPr marL="0" indent="0" algn="just">
              <a:buNone/>
            </a:pPr>
            <a:r>
              <a:rPr lang="el-GR" sz="1200" smtClean="0"/>
              <a:t>(ο αρχικός τίτλος ήταν Πηγές ) </a:t>
            </a:r>
          </a:p>
          <a:p>
            <a:pPr marL="0" indent="0" algn="just">
              <a:buNone/>
            </a:pPr>
            <a:endParaRPr lang="el-GR" sz="1200" smtClean="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123</a:t>
            </a:fld>
            <a:endParaRPr lang="el-GR"/>
          </a:p>
        </p:txBody>
      </p:sp>
    </p:spTree>
    <p:extLst>
      <p:ext uri="{BB962C8B-B14F-4D97-AF65-F5344CB8AC3E}">
        <p14:creationId xmlns:p14="http://schemas.microsoft.com/office/powerpoint/2010/main" val="263540870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1052736"/>
            <a:ext cx="8229600" cy="5073427"/>
          </a:xfrm>
        </p:spPr>
        <p:txBody>
          <a:bodyPr>
            <a:normAutofit/>
          </a:bodyPr>
          <a:lstStyle/>
          <a:p>
            <a:pPr marL="0" indent="0">
              <a:buNone/>
            </a:pPr>
            <a:r>
              <a:rPr lang="el-GR" sz="1200" b="1" smtClean="0"/>
              <a:t>Ήτανε κάποτε μια λίμνη</a:t>
            </a:r>
          </a:p>
          <a:p>
            <a:pPr marL="0" indent="0">
              <a:buNone/>
            </a:pPr>
            <a:r>
              <a:rPr lang="el-GR" sz="1200" smtClean="0"/>
              <a:t>                        </a:t>
            </a:r>
          </a:p>
          <a:p>
            <a:pPr marL="0" indent="0">
              <a:buNone/>
            </a:pPr>
            <a:r>
              <a:rPr lang="el-GR" sz="1200" smtClean="0"/>
              <a:t>Μαθητές της Β΄τάξης του Γυμνασίου Αραβησσού Σχ.Έτος 2023-2024</a:t>
            </a:r>
          </a:p>
          <a:p>
            <a:pPr marL="0" indent="0">
              <a:buNone/>
            </a:pPr>
            <a:r>
              <a:rPr lang="el-GR" sz="1200" smtClean="0"/>
              <a:t>Επιβλέπουσα: Παρλακίδου Κατερίνα ΠΕ06</a:t>
            </a:r>
          </a:p>
          <a:p>
            <a:pPr marL="0" indent="0">
              <a:buNone/>
            </a:pPr>
            <a:r>
              <a:rPr lang="el-GR" sz="1200" smtClean="0"/>
              <a:t>Γυμνάσιο Αραβησσού Ν. Πέλλας </a:t>
            </a:r>
          </a:p>
          <a:p>
            <a:pPr marL="0" indent="0">
              <a:buNone/>
            </a:pPr>
            <a:endParaRPr lang="el-GR" sz="1200" smtClean="0"/>
          </a:p>
          <a:p>
            <a:pPr marL="0" indent="0" algn="just">
              <a:buNone/>
            </a:pPr>
            <a:r>
              <a:rPr lang="el-GR" sz="1200" smtClean="0"/>
              <a:t>Οι μαθητές της Β τάξης του σχολείου μας ετοιμάζουν μια μικρή ταινία διάρκειας  περίπου δέκα λεπτών που θα αναφέρεται στην περίφημη λίμνη των Γιαννιτσών, πολύ γνωστής  από το βιβλίο της Πηνελόπης Δέλτα «Στα Μυστικά του Βάλτου». Το χωριό Αραβησσός βρίσκεται πολύ κοντά στα Γιαννιτσά και ανήκει στο Δήμο Πέλλας με πρωτεύσασα τα Γιαννιτσά.</a:t>
            </a:r>
          </a:p>
          <a:p>
            <a:pPr marL="0" indent="0" algn="just">
              <a:buNone/>
            </a:pPr>
            <a:r>
              <a:rPr lang="el-GR" sz="1200" smtClean="0"/>
              <a:t>Η ταινία θα περιλαμβάνει εικόνες από το φυσικό χώρο της λίμνης όπως είναι σήμερα που έχει αποξηρανθεί και αποτελεί πια τον εύφορο κάμπο των Γιαννιτσών. Επιπλέον κατά τη διάρκεια της ταινίας θα ακούγεται και η αφήγηση με κάποιους διαλόγους που γράφουν και επεξεργάζονται οι μαθητές μας. Σε αυτή την αφήγηση τα παιδιά θα προσπαθήσουν να καλύψουν συνοπτικά την ιστορία της λίμνης από την αρχαιότητα, κυρίως όμως την ιστορική της σπουδαιότητα κατά τη διάρκεια του Μακεδονικού αγώνα καθώς και τη σημερινή της χρήση ως εύφορης καλλιεργήσιμης γης που συντελεί στην αγροτική οικονομία και ανάπτυξη του τόπου.</a:t>
            </a:r>
          </a:p>
          <a:p>
            <a:pPr marL="0" indent="0" algn="just">
              <a:buNone/>
            </a:pPr>
            <a:endParaRPr lang="el-GR" sz="1200" smtClean="0"/>
          </a:p>
          <a:p>
            <a:pPr marL="0" indent="0" algn="just">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124</a:t>
            </a:fld>
            <a:endParaRPr lang="el-GR"/>
          </a:p>
        </p:txBody>
      </p:sp>
    </p:spTree>
    <p:extLst>
      <p:ext uri="{BB962C8B-B14F-4D97-AF65-F5344CB8AC3E}">
        <p14:creationId xmlns:p14="http://schemas.microsoft.com/office/powerpoint/2010/main" val="264515262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980728"/>
            <a:ext cx="8229600" cy="5145435"/>
          </a:xfrm>
        </p:spPr>
        <p:txBody>
          <a:bodyPr>
            <a:normAutofit/>
          </a:bodyPr>
          <a:lstStyle/>
          <a:p>
            <a:pPr marL="0" indent="0">
              <a:buNone/>
            </a:pPr>
            <a:r>
              <a:rPr lang="el-GR" sz="1200" b="1" smtClean="0"/>
              <a:t>ΦΥΣΗ ΚΑΙ ΠΟΛΙΤΙΣΜΟΣ ΣΤΗΝ ΚΕΡΚΥΡΑ</a:t>
            </a:r>
          </a:p>
          <a:p>
            <a:pPr marL="0" indent="0">
              <a:buNone/>
            </a:pPr>
            <a:r>
              <a:rPr lang="el-GR" sz="1200" b="1" smtClean="0"/>
              <a:t>                        </a:t>
            </a:r>
          </a:p>
          <a:p>
            <a:pPr marL="0" indent="0">
              <a:buNone/>
            </a:pPr>
            <a:r>
              <a:rPr lang="el-GR" sz="1200" smtClean="0"/>
              <a:t>Αργυροκαστρίτης Ελευθέριος, Βλαχοπούλου Αθανασία, Βλάχος Μάριος, Γραβάνης Ηλίας, Καββαδία Μαργαρίτα, Καπετανίδης Αναστάσιος, Κούτση Αντονέλα, Λέσση Μαγδαληνή -Νοέλι, Μαρκάτη Αντιγόνη, Μπαλή Μαρία, Ρέτση Κωνσταντίνα, Σαγιά Έλενα, Τσαρτσανάι Ορέστης, Πετρίτι Κρίσπα, Σουλάι Ερίντα</a:t>
            </a:r>
          </a:p>
          <a:p>
            <a:pPr marL="0" indent="0">
              <a:buNone/>
            </a:pPr>
            <a:r>
              <a:rPr lang="el-GR" sz="1200" smtClean="0"/>
              <a:t>Νικόλαος Δημήτριος Μάμαλος (ΠΕ02), Σοφία Βάρελη (ΠΕ02)</a:t>
            </a:r>
          </a:p>
          <a:p>
            <a:pPr marL="0" indent="0">
              <a:buNone/>
            </a:pPr>
            <a:r>
              <a:rPr lang="el-GR" sz="1200" smtClean="0"/>
              <a:t>Γυμνάσιο με Λ.Τ. Αργυράδων, Κέρκυρας</a:t>
            </a:r>
          </a:p>
          <a:p>
            <a:pPr marL="0" indent="0">
              <a:buNone/>
            </a:pPr>
            <a:endParaRPr lang="el-GR" sz="1200" smtClean="0"/>
          </a:p>
          <a:p>
            <a:pPr marL="0" indent="0">
              <a:buNone/>
            </a:pPr>
            <a:endParaRPr lang="el-GR" sz="1200" smtClean="0"/>
          </a:p>
          <a:p>
            <a:pPr marL="0" indent="0">
              <a:buNone/>
            </a:pPr>
            <a:endParaRPr lang="el-GR" sz="1200"/>
          </a:p>
          <a:p>
            <a:pPr marL="0" indent="0">
              <a:buNone/>
            </a:pPr>
            <a:r>
              <a:rPr lang="el-GR" sz="1200" smtClean="0"/>
              <a:t>Η πρόταση αφορά τη παρουσίαση του διαχρονικού φυσικού και πολιτιστικού πλούτου της Κέρκυρας μέσα από λογοτεχνικά κείμενα ξένων και Ελλήνων λογοτεχνών. Με αυτόν τον τρόπο δημιουργείται ένα αναγνωστικό πανόραμα μέσα στο χώρο και το χρόνο. </a:t>
            </a:r>
          </a:p>
          <a:p>
            <a:pPr marL="0" indent="0">
              <a:buNone/>
            </a:pPr>
            <a:endParaRPr lang="el-GR" sz="1200" smtClean="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125</a:t>
            </a:fld>
            <a:endParaRPr lang="el-GR"/>
          </a:p>
        </p:txBody>
      </p:sp>
    </p:spTree>
    <p:extLst>
      <p:ext uri="{BB962C8B-B14F-4D97-AF65-F5344CB8AC3E}">
        <p14:creationId xmlns:p14="http://schemas.microsoft.com/office/powerpoint/2010/main" val="4033019178"/>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692696"/>
            <a:ext cx="8229600" cy="5433467"/>
          </a:xfrm>
        </p:spPr>
        <p:txBody>
          <a:bodyPr>
            <a:normAutofit fontScale="77500" lnSpcReduction="20000"/>
          </a:bodyPr>
          <a:lstStyle/>
          <a:p>
            <a:pPr marL="0" indent="0">
              <a:buNone/>
            </a:pPr>
            <a:r>
              <a:rPr lang="el-GR" sz="1200" b="1" smtClean="0"/>
              <a:t>Ρέθυμνο, Περιήγηση στην Πόλη των γραμμάτων και των τεχνών</a:t>
            </a:r>
          </a:p>
          <a:p>
            <a:pPr marL="0" indent="0">
              <a:buNone/>
            </a:pPr>
            <a:r>
              <a:rPr lang="el-GR" sz="1200" smtClean="0"/>
              <a:t>                        </a:t>
            </a:r>
          </a:p>
          <a:p>
            <a:pPr marL="0" indent="0" algn="just">
              <a:buNone/>
            </a:pPr>
            <a:r>
              <a:rPr lang="el-GR" sz="1200" smtClean="0"/>
              <a:t>Μαθητές: Σταύρου Φωτεινή, Μυστράκη Χαρά, Παπαμιχαήλ Ειρήνη, Βαρδάκη Νικολέτα, Γιουλούντα Ιωάννα, Βάσσου Κατερίνα, Γιανακοπούλου Αθανασία, Μακρυδάκη Μαρία, Σαρής Αλεξάνδρος, Κλειδής Μάριος, Πολιτάκη Νεκταρία, Καραγιάννη Ελένη, Δαμανάκη Ζαχαρένια, Λαδάκη Ασημίνα, Ανδρονικίδου Κων/να, Βουμβουράκη Εμμανουέλα, Παπαγιαννάκης Ευάγγελος, Μπάντρας Θεόδωρος, Πίσσα Μαρία- Ελένη, Ματθαίου Μαρία- Φωτεινή, Θεοδοσίου Σοφία, Πετρακάκη Μαρία, Παπαδάκη Παναγιώτα, Ζαχαριουδάκη Μαρία, Σιδηρόπουλος Αργύρης, Μπότσαρης Βασίλης, Παττές Λεωνίδας, Αντωνογιαννάκης Γιώργος, Σταυριδάκης Ανδρέας, Ντούρμα Άιλα, Κουρμούλη Βικτωρία, Πολομαρκάκη Διαμάντα, Μουστάκα Κατερίνα, Σπυριδάκη Νίνα, Λέκα Φωτεινή, Τζωρτζινάκη Ανδριάνα, Χριστοδουλάκη Μαρία, Κουλεντάκη Στέλλα, Κυριακοπούλου Διαμάντα, Αποκορωνιωτάκης Μιχάλης, Πετρογιαννάκης Μανόλης, Αποστολάκης Μάρκος, Χαραλαμπάκης Σπύρος, Γασπαράκη Στέλλα, Νικολακάκη Μαρία, Σκορδάκη Αθηνά, Σειραγάκης Μανόλης, Μαρινάκης Δημήτρης, Τσαγκαράκης Κων/νος, Βογιατζιδάκη Μαρκέλλα, Μιχαλάκη Κων/να, Μιχαλάκη Μαριάννα, Τζωρτζίνη Μιχαέλα, Σουρμέλη Σοφία, Μυστράκης Μιχαήλ, Κιτράκης Γιώργος, Αποστολάκης Νίκος, Βαλεργάκης Λευτέρης, Παναγιωτάκης Άγγελος, Γυπαράκης Μανόλης, Ντόι Αλεξάνδρα, Αποστολάκης Γιώργος</a:t>
            </a:r>
          </a:p>
          <a:p>
            <a:pPr marL="0" indent="0" algn="just">
              <a:buNone/>
            </a:pPr>
            <a:r>
              <a:rPr lang="el-GR" sz="1200" smtClean="0"/>
              <a:t>Επιβλέπων/ ουσα: Περπιράκη Ελένη ΠΕ79.01 Αλεξανδράκη </a:t>
            </a:r>
            <a:r>
              <a:rPr lang="el-GR" sz="1200"/>
              <a:t>Μαρία </a:t>
            </a:r>
            <a:r>
              <a:rPr lang="el-GR" sz="1200" smtClean="0"/>
              <a:t>ΠΕ02</a:t>
            </a:r>
            <a:r>
              <a:rPr lang="el-GR" sz="1200"/>
              <a:t> </a:t>
            </a:r>
            <a:r>
              <a:rPr lang="el-GR" sz="1200" smtClean="0"/>
              <a:t>Ζαχαράκη </a:t>
            </a:r>
            <a:r>
              <a:rPr lang="el-GR" sz="1200"/>
              <a:t>Ελισσάβετ ΠΕ02</a:t>
            </a:r>
          </a:p>
          <a:p>
            <a:pPr marL="0" indent="0" algn="just">
              <a:buNone/>
            </a:pPr>
            <a:r>
              <a:rPr lang="el-GR" sz="1200" smtClean="0"/>
              <a:t>Γυμνάσιο Ατσιποπούλου</a:t>
            </a:r>
          </a:p>
          <a:p>
            <a:pPr marL="0" indent="0" algn="just">
              <a:buNone/>
            </a:pPr>
            <a:endParaRPr lang="el-GR" sz="1200" smtClean="0"/>
          </a:p>
          <a:p>
            <a:pPr marL="0" indent="0" algn="just">
              <a:buNone/>
            </a:pPr>
            <a:r>
              <a:rPr lang="el-GR" sz="1200" smtClean="0"/>
              <a:t>Το γραφικό Ρέθυμνο, η Πόλη των Γραμμάτων και των Τεχνών είναι κτισμένη, σύμφωνα με τον συγγραφέα Παντελή Πρεβελάκη, «γιαλό γιαλό στη βορινή πλευρά της Κρήτης, απάνω στο μεσοστράτι από Χανιά σε Μεγαλόκαστρο».</a:t>
            </a:r>
          </a:p>
          <a:p>
            <a:pPr marL="0" indent="0" algn="just">
              <a:buNone/>
            </a:pPr>
            <a:r>
              <a:rPr lang="el-GR" sz="1200" smtClean="0"/>
              <a:t>Στην αρχαία Ρίθυμνα, τα πρώτα στοιχεία ύπαρξης ζωής χρονολογούνται από την υστερομινωική περίοδο. Η περιήγηση στην πόλη μας οδηγεί στα μονοπάτια της ιστορίας της. Το βενετσιάνικο κάστρο Fortezza δεσπόζει πάνω από το ιστορικό κέντρο, το οποίο μας «συστήνει» με  εκατοντάδες κτίσματα των περιόδων της βενετοκρατίας και της τουρκοκρατίας. Περιδιαβαίνοντας στους δρόμους του συναντάμε εκκλησίες των Βενετών: τη βασιλική του  Αγίου Φραγκίσκου και την εκκλησία της Παρθένου Santa Maria (σημερινό Ωδείο), την οποία οι Τούρκοι μετέτρεψαν σε Τζαμί. Στην αρχή της οδού Αρκαδίου τραβά το βλέμμα  το Τζαμί του Καρά Μουσά Πασά, παρακάτω η βενετική Loggia, το παλιότερο ίσως κτήριο της πόλης και η κρήνη Rimondi (τα «Βρυσάκια»). Συνεχίζοντας νοτιότερα συναντάμε τη μοναδική σωζόμενη είσοδο της παλιάς οχυρωμένης πόλης, την «Πύλη Guora» ή αλλιώς «Μεγάλη Πόρτα». Αλλά και στο χωριό που εδράζεται το σχολείο μας, το Ατσιπόπουλο, τα παλιά σπίτια κρατούν στοιχεία από τη βενετσιάνικη εποχή ενώ σώζονται απομεινάρια βενετσιάνικων σπιτιών που διατηρούν το βενετσιάνικο κτίσιμο. Στο νομό μας υπάρχει και το ιστορικό παγκοσμίου φήμης Μοναστήρι του Αρκαδίου, ένα μοναστήρι που απέχει 25χλμ από την πόλη μας και θεωρείται ένα σημαντικό σημείο επίσκεψης  ταξιδιωτών. </a:t>
            </a:r>
          </a:p>
          <a:p>
            <a:pPr marL="0" indent="0" algn="just">
              <a:buNone/>
            </a:pPr>
            <a:r>
              <a:rPr lang="el-GR" sz="1200" smtClean="0"/>
              <a:t>Οι Ρεθυμνιώτες λογοτέχνες, από την άλλη,  έβαλαν το δικό τους λιθαράκι στην κορύφωση της λογοτεχνικής άνθισης, της «Κρητικής Αναγέννησης»: ο Μπεργαδής- με τον 490 στίχων Απόκοπό του, ο Ιωάννης Ανδρέας Τρωίλος με την τραγωδία Βασιλεύς ο Ροδολίνος  και ο Γεώργιος  Χορτάτσης, με τα θεατρικά έργα Πανώρια, Κατζούρμπος και Ερωφίλη. Στον χώρο και της νεότερης πεζογραφίας, όμως, καθιερώνεται ένας  Ρεθυμνιώτης, ο  Παντελής Πρεβελάκης, με το Χρονικό μιας Πολιτείας του 1938. Επάξια, άλλωστε διεκδικεί τον ρόλο μιας από τις πρώτες φεμινίστριες και της  πρώτης Ελληνίδας δημοσιογράφου η καταγόμενη από το Ρέθυμνο Καλλιρρόη Παρρέν.  Στη σύγχρονη ιστορία του Ρεθύμνου συγκαταλέγεται και ο συνθέτης Νίκος Μαμαγκάκης, όπου  άφησε ένα πολύτιμο συνθετικό έργο στα μουσικά δρώμενα της ελληνικής έντεχνης μουσικής. </a:t>
            </a:r>
          </a:p>
          <a:p>
            <a:pPr marL="0" indent="0" algn="just">
              <a:buNone/>
            </a:pPr>
            <a:r>
              <a:rPr lang="el-GR" sz="1200" smtClean="0"/>
              <a:t>Οι σύγχρονοι κρητικοί μουσικοί, τέλος, οφείλουν πολλά σε ταλαντούχους Ρεθυμνιώτες μουσικούς του 20ου αιώνα που με το μεράκι και το ταλέντο τους συνέβαλαν στη διαμόρφωση μουσικού είδους, τους επονομαζόμενους Πρωτομάστορες: τον Ροδινό, τον Σκορδαλό, τον Μουντάκη, τον Φουσταλιέρη και τον Καρεκλά. Το 1936, άλλωστε, γεννιέται στα  Ανώγεια του Ρεθύμνου ο «Αρχάγγελος της Κρήτης», Νίκος Ξυλούρης. Αυτή την κρητική παραδοσιακή μουσική ζωντανεύουν στη σκηνή  οι μαθητές του Γυμνασίου Ατσιποπούλου.</a:t>
            </a:r>
          </a:p>
          <a:p>
            <a:pPr marL="0" indent="0">
              <a:buNone/>
            </a:pPr>
            <a:endParaRPr lang="el-GR" sz="1200" smtClean="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126</a:t>
            </a:fld>
            <a:endParaRPr lang="el-GR"/>
          </a:p>
        </p:txBody>
      </p:sp>
    </p:spTree>
    <p:extLst>
      <p:ext uri="{BB962C8B-B14F-4D97-AF65-F5344CB8AC3E}">
        <p14:creationId xmlns:p14="http://schemas.microsoft.com/office/powerpoint/2010/main" val="2083436546"/>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764704"/>
            <a:ext cx="8229600" cy="5361459"/>
          </a:xfrm>
        </p:spPr>
        <p:txBody>
          <a:bodyPr>
            <a:normAutofit/>
          </a:bodyPr>
          <a:lstStyle/>
          <a:p>
            <a:pPr marL="0" indent="0">
              <a:buNone/>
            </a:pPr>
            <a:r>
              <a:rPr lang="el-GR" sz="1200" b="1"/>
              <a:t>Γνωριμία με τη Νεολιθική, την Αρχαία κ τη Βυζαντινή Φάρσαλο</a:t>
            </a:r>
            <a:r>
              <a:rPr lang="el-GR" sz="1200" b="1" smtClean="0"/>
              <a:t>.</a:t>
            </a:r>
          </a:p>
          <a:p>
            <a:pPr marL="0" indent="0">
              <a:buNone/>
            </a:pPr>
            <a:endParaRPr lang="el-GR" sz="1200" b="1"/>
          </a:p>
          <a:p>
            <a:pPr marL="0" indent="0">
              <a:buNone/>
            </a:pPr>
            <a:r>
              <a:rPr lang="el-GR" sz="1200"/>
              <a:t>Μαθητές/τριες της Β΄ και Γ΄ τάξης Γυμνασίου</a:t>
            </a:r>
            <a:r>
              <a:rPr lang="el-GR" sz="1200" smtClean="0"/>
              <a:t>.</a:t>
            </a:r>
          </a:p>
          <a:p>
            <a:pPr marL="0" indent="0">
              <a:buNone/>
            </a:pPr>
            <a:r>
              <a:rPr lang="el-GR" sz="1200" smtClean="0"/>
              <a:t>Συντονίστρια </a:t>
            </a:r>
            <a:r>
              <a:rPr lang="el-GR" sz="1200"/>
              <a:t>: Σακελλαρίου Αποστολία ΠΕ80</a:t>
            </a:r>
          </a:p>
          <a:p>
            <a:pPr marL="0" indent="0">
              <a:buNone/>
            </a:pPr>
            <a:r>
              <a:rPr lang="el-GR" sz="1200"/>
              <a:t>Συνεργάτες εκπαιδευτικοί: Μακρή Ευαγγελία ΠΕ02</a:t>
            </a:r>
          </a:p>
          <a:p>
            <a:pPr marL="0" indent="0">
              <a:buNone/>
            </a:pPr>
            <a:r>
              <a:rPr lang="el-GR" sz="1200"/>
              <a:t>Ταμπαρλιάκος Αθανάσιος ΠΕ02</a:t>
            </a:r>
          </a:p>
          <a:p>
            <a:pPr marL="0" indent="0" algn="just">
              <a:buNone/>
            </a:pPr>
            <a:endParaRPr lang="el-GR" sz="1200" smtClean="0"/>
          </a:p>
          <a:p>
            <a:pPr marL="0" indent="0" algn="just">
              <a:buNone/>
            </a:pPr>
            <a:endParaRPr lang="el-GR" sz="1200" smtClean="0"/>
          </a:p>
          <a:p>
            <a:pPr marL="0" indent="0" algn="just">
              <a:buNone/>
            </a:pPr>
            <a:r>
              <a:rPr lang="el-GR" sz="1200" smtClean="0"/>
              <a:t>Η </a:t>
            </a:r>
            <a:r>
              <a:rPr lang="el-GR" sz="1200"/>
              <a:t>επαρχία Φαρσάλων καλύπτει μέρος της κοιλάδας του Ενιπέα ποταμού και κατοικείται αδιάλειπτα από την αρχαιότερη νεολιθική περίοδο (6700 π.χ.) μέχρι και σήμερα. Οι γνωστότεροι νεολιθικοί οικισμοί είναι αυτοί του Ναρθακίου όρους και της Ερέτριας. Στην πόλη των Φαρσάλων ο λόφος της Αγίας Παρασκευής, πάνω από  τις πηγές του Απιδανού  κατοικείται από τη νεολιθική περίοδο επίσης, κατά την μυκηναϊκή περίοδο ταυτίζεται με την Ομηρική Φθία, τη γενέτειρα του μυθικού ήρωα Αχιλλέα. Αυτή την περίοδο η πόλη οχυρώνεται με τείχος κτισμένο κατά το πολυγωνικό σύστημα, λείψανα του οποίου μπορεί να δει ο επισκέπτης και σήμερα. Αργότερα γίνεται πρωτεύουσα της Θεσσαλικής                « Τετράδος Φθιώτιδος» και της «Περιοικίδος Αχαΐας Φθιώτιδος». Διακεκριμένοι άρχοντές της ήταν οι: Δάοχος και Πολυδάμας, η πόλη δίνει και πολλούς ολυμπιονίκες. Συμμαχεί με τους Αθηναίους εναντίον των Περσών. Η Φάρσαλος τον 4ο αιώνα π.χ.  διατηρεί φιλικές σχέσεις με το Μακεδόνα βασιλιά Φίλιππο το Β΄ και λέγεται ότι το άλογο του Αλέξανδρου, ο Βουκεφάλας, είχε εκτραφεί εδώ.  Την περίοδο αυτή η περιοχή συνεχίζει να ακμάζει. Το 197 π.χ. στη θέση Κυνός κεφαλές( σημερινή Σκοτούσα) ο Φίλιππος νικήθηκε από το ρωμαϊκό στρατό. Μετά την κατάκτηση της από τους Ρωμαίους το 146 π.χ. , η Φάρσαλος οδηγείται σε εγκατάλειψη και ο πληθυσμός που απομένει μετακινείται προς την ακρόπολη. Το 48 π.χ. στην περιοχή ο Ιούλιος Καίσαρ νίκησε το Πομπήιο. Τη Βυζαντινή εποχή τα Φάρσαλα ήταν έδρα επισκόπων. Ακμάζουν κατά τους μέσους βυζαντινούς χρόνους και μετά οδηγούνται στην παρακμή. Τα τελευταία χρόνια γίνεται μια μεγάλη προσπάθεια ώστε να αναδειχθούν τα δεκάδες λείψανα αυτής της μακραίωνης ιστορίας της περιοχής. </a:t>
            </a:r>
          </a:p>
          <a:p>
            <a:pPr marL="0" indent="0" algn="just">
              <a:buNone/>
            </a:pPr>
            <a:endParaRPr lang="el-GR" sz="1200"/>
          </a:p>
          <a:p>
            <a:pPr marL="0" indent="0">
              <a:buNone/>
            </a:pPr>
            <a:endParaRPr lang="el-GR" sz="1200"/>
          </a:p>
          <a:p>
            <a:pPr marL="0" indent="0">
              <a:buNone/>
            </a:pPr>
            <a:endParaRPr lang="el-GR" sz="120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127</a:t>
            </a:fld>
            <a:endParaRPr lang="el-GR"/>
          </a:p>
        </p:txBody>
      </p:sp>
    </p:spTree>
    <p:extLst>
      <p:ext uri="{BB962C8B-B14F-4D97-AF65-F5344CB8AC3E}">
        <p14:creationId xmlns:p14="http://schemas.microsoft.com/office/powerpoint/2010/main" val="48431302"/>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620688"/>
            <a:ext cx="8229600" cy="5505475"/>
          </a:xfrm>
        </p:spPr>
        <p:txBody>
          <a:bodyPr>
            <a:normAutofit/>
          </a:bodyPr>
          <a:lstStyle/>
          <a:p>
            <a:pPr marL="0" indent="0">
              <a:buNone/>
            </a:pPr>
            <a:r>
              <a:rPr lang="el-GR" sz="1200" b="1" smtClean="0"/>
              <a:t>«ΤΑΞΙΔΕΥΟΝΤΑΣ ΜΕ ΤΑ ΚΑΣΤΡΑ ΚΑΙ ΤΑ ΜΝΗΜΕΙΑ ΤΟΥ ΤΟΠΟΥ ΜΑΣ ΑΠΟ ΤΟ ΧΘΕΣ ΣΤΟ ΑΕΙΦΟΡΟ ΑΥΡΙΟ»</a:t>
            </a:r>
          </a:p>
          <a:p>
            <a:pPr marL="0" indent="0">
              <a:buNone/>
            </a:pPr>
            <a:r>
              <a:rPr lang="el-GR" sz="1200" b="1" smtClean="0"/>
              <a:t>Ανάδειξη των Βυζαντινών μνημείων του τόπου μας, υιοθεσία και προστασία τους.</a:t>
            </a:r>
          </a:p>
          <a:p>
            <a:pPr marL="0" indent="0">
              <a:buNone/>
            </a:pPr>
            <a:endParaRPr lang="el-GR" sz="1200" smtClean="0"/>
          </a:p>
          <a:p>
            <a:pPr marL="0" indent="0">
              <a:buNone/>
            </a:pPr>
            <a:r>
              <a:rPr lang="el-GR" sz="1200" smtClean="0"/>
              <a:t>Αλεξάνδρου Αναστασία, Αποστολάκου Μαρία, Βεδουρά Αντωνέττα, Κάλλας Νικόλαος, Καρτσιδήμα Δήμητρα, Κοντοράβδη Φρειδερίκη, Κουτσουμπού Αγγελική-Θεοδώρα, Κρητικάκου Βασιλική-Δήμητρα, Λαμπρόγιαννη Παναγιώτα, Λάμπρος Ιωάννης, Λεφαντζή Σωτηρία-Βασιλική, Μπαζούκης Στέργιος, Νασιάκου Νικολέτα, Νικολακάκης Ανδρέας, Παπαδάκου Μαρία, Παρδάλη Λεωνιδία, Πριφτάκης Σταύρος, Σαμπάνι Γκεντιάνα, Στρατήγης Δημήτριος, Τσορομώκος Δημήτριος, Τσορομώκου Ελένη, Τσορομώκου Σταματίνα, Φαραντάτου Νικολέττα, Χαρακάκου Παναγιώτα, Χιώτη Αικατερίνη</a:t>
            </a:r>
          </a:p>
          <a:p>
            <a:pPr marL="0" indent="0">
              <a:buNone/>
            </a:pPr>
            <a:r>
              <a:rPr lang="el-GR" sz="1200" smtClean="0"/>
              <a:t>Επιβλέπουσες; Μπόκου Σταυρούλα, ΠΕ06, Πέππα Στυλιανή, ΠΕ02.ΕΑΕ, Υψηλάντη Γαρυφαλλιά, ΠΕ05</a:t>
            </a:r>
          </a:p>
          <a:p>
            <a:pPr marL="0" indent="0">
              <a:buNone/>
            </a:pPr>
            <a:r>
              <a:rPr lang="el-GR" sz="1200" smtClean="0"/>
              <a:t>ΗΜΕΡΗΣΙΟ ΓΥΜΝΑΣΙΟ ΒΛΑΧΙΩΤΗ ΛΑΚΩΝΙΑΣ</a:t>
            </a:r>
          </a:p>
          <a:p>
            <a:pPr marL="0" indent="0">
              <a:buNone/>
            </a:pPr>
            <a:endParaRPr lang="el-GR" sz="1200" smtClean="0"/>
          </a:p>
          <a:p>
            <a:pPr marL="0" indent="0" algn="just">
              <a:buNone/>
            </a:pPr>
            <a:r>
              <a:rPr lang="el-GR" sz="1200" smtClean="0"/>
              <a:t>Οι μαθητές /τριες του σχολείου μας στα πλαίσια του Προγράμματος Σχολικών Δραστηριοτήτων έχουν αναλάβει να αναδείξουν την ιστορία του Παλαιομονάστηρου Βρονταμά του δήμου Ευρώτα Λακωνίας. Πρόκειται για ένα Βυζαντινό μνημείο του τόπου μας, το οποίο οι μαθητές /τριες υιοθετούν και αναλαμβάνουν δράσεις για τη συντήρηση αλλά και την ανάδειξή του. Ειδικότερα, οι μαθητές /τριες του σχολείου μας συλλέγουν ψηφιακό υλικό μέσα από αρχεία, ερευνούν, αναζητούν πληροφορίες για το μνημείο αυτό από συνεντεύξεις, προσωπικές μαρτυρίες ενήλικων κατοίκων της περιοχής αλλά και από Ιερείς Ενοριών του δήμου μας. Επισκέπτονται το μνημείο και μελετούν το χώρο και τη σημαντική ιστορία του (Βυζαντινή περίοδος - Τουρκοκρατία - Επανάσταση 1821 - Νεότερα χρόνια). Συνεργάζονται με τοπικούς φορείς και υπηρεσίες που μπορούν να βοηθήσουν στο έργο τους. Ακόμα, αναλαμβάνουν δράσεις για την προβολή του μνημείου στην ευρύτερη κοινωνία. Τέλος, δημιουργείται ένα βίντεο που θα χρησιμεύσει ως τουριστικός οδηγός με τη χρήση φωτογραφιών από το μνημείο αλλά και τις ξεναγήσεις των μαθητών στο χώρο. Σκοπός μας είναι η ανάδειξη του Βυζαντινού αυτού μνημείου δημιουργώντας, έτσι, μια γέφυρα σύνδεσης του παρελθόντος με το παρόν και το μέλλον.</a:t>
            </a:r>
          </a:p>
          <a:p>
            <a:pPr marL="0" indent="0" algn="just">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128</a:t>
            </a:fld>
            <a:endParaRPr lang="el-GR"/>
          </a:p>
        </p:txBody>
      </p:sp>
    </p:spTree>
    <p:extLst>
      <p:ext uri="{BB962C8B-B14F-4D97-AF65-F5344CB8AC3E}">
        <p14:creationId xmlns:p14="http://schemas.microsoft.com/office/powerpoint/2010/main" val="3844059787"/>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908720"/>
            <a:ext cx="8229600" cy="5217443"/>
          </a:xfrm>
        </p:spPr>
        <p:txBody>
          <a:bodyPr>
            <a:normAutofit/>
          </a:bodyPr>
          <a:lstStyle/>
          <a:p>
            <a:pPr marL="0" indent="0">
              <a:buNone/>
            </a:pPr>
            <a:r>
              <a:rPr lang="el-GR" sz="1200" b="1" smtClean="0"/>
              <a:t>Τέλλος Άγρας: Από τους Γαργαλιάνους στην Έδεσσα"</a:t>
            </a:r>
          </a:p>
          <a:p>
            <a:pPr marL="0" indent="0">
              <a:buNone/>
            </a:pPr>
            <a:endParaRPr lang="el-GR" sz="1200" smtClean="0"/>
          </a:p>
          <a:p>
            <a:pPr marL="0" indent="0">
              <a:buNone/>
            </a:pPr>
            <a:r>
              <a:rPr lang="el-GR" sz="1200" smtClean="0"/>
              <a:t>Αγγελοπούλου Ειρήνη, Καμπύλη Βασιλική, Αντζάρα Κριστάκ, Αυρηλίωνης Ιωάννης, Γκιομπάλη Φλαβιάνα, Κοστρένη Εμελίνα, Μρέγκου Γλόρια, Ντουνούκου Παναγιώτα - Σοφία, Κυριακοπούλου Μαρία - Λεμονιά, Μερντάρι Τεφίκ, Μπρεγκάι Φωτεινή, Λαμπροπούλου Φωτεινή, Μορογιώργας Νικόλαος, Φεγιζουλάι Σανίντα</a:t>
            </a:r>
          </a:p>
          <a:p>
            <a:pPr marL="0" indent="0">
              <a:buNone/>
            </a:pPr>
            <a:r>
              <a:rPr lang="el-GR" sz="1200" smtClean="0"/>
              <a:t>Επιβλέπων/ ουσα: Γεώργιος Σπανός ΠΕ86, Καλομοίρα Παντελή ΠΕ02, Ιωάννα Τσαγκάρη ΠΕ01, Δήμητρα Καμπύλη ΠΕ03</a:t>
            </a:r>
          </a:p>
          <a:p>
            <a:pPr marL="0" indent="0">
              <a:buNone/>
            </a:pPr>
            <a:r>
              <a:rPr lang="el-GR" sz="1200" smtClean="0"/>
              <a:t> Γυμνάσιο Γαργαλιάνων</a:t>
            </a:r>
          </a:p>
          <a:p>
            <a:pPr marL="0" indent="0">
              <a:buNone/>
            </a:pPr>
            <a:endParaRPr lang="el-GR" sz="1200" smtClean="0"/>
          </a:p>
          <a:p>
            <a:pPr marL="0" indent="0" algn="just">
              <a:buNone/>
            </a:pPr>
            <a:r>
              <a:rPr lang="el-GR" sz="1200" smtClean="0"/>
              <a:t>Σκοπός της παρούσας εργασίας είναι η μελέτη της ζωής και της δράσης του μακεδονομάχου Τέλλου Άγρα και η παρουσίασή της με τη μορφή ενός σύντομου ντοκιμαντέρ σύντομης διάρκειας. Ο Σαράντος Αγαπηνός, γνωστός με το ψευδώνυμο Τέλλος Άγρας είχε καταγωγή από τους Γαργαλιάνους Μεσσηνίας, και ήταν Έλληνας οπλαρχηγός που έλαβε μέρος στον Μακεδονικό Αγώνα. Το άγαλμά του κοσμεί εδώ και χρόνια το πάρκο απέναντι από το σχολείο μας και κάθε χρόνο του αποδίδονται τιμές κατά τη διάρκεια των Αγαπηνείων με τη συμμετοχή μαθητών από τα σχολεία της πόλης μας. Γι αυτό αποφασίσαμε να μελετήσουμε τη ζωή και τη δράση του, και να δημιουργήσουμε ένα μικρό ντοκιμαντέρ για την παρουσιάσουμε. Για την παραγωγή του ντοκιμαντέρ θα συλλέξουμε πληροφορίες, θα συντάξουμε κείμενα και θα δημιουργήσουμε διαλόγους και αφηγήσεις, ώστε να παρουσιάσουμε τη ζωή και τη δράση του ήρωα με διαλογική και δραματοποιημένη μορφή.  Οι μαθητές θα συλλέξουν πληροφορίες, θα ερευνήσουν, θα γράψουν κείμενα, θα αφηγηθούν αποσπάσματα, θα υποδυθούν ρόλους, θα σκηνοθετήσουν, θα βιντεοσκοπήσουν, θα επεξεργαστούν τα πλάνα τους και θα περάσουν από όλα τα στάδια δημιουργίας ενός ντοκιμαντέρ. Μέσα από τη διαδικασία θα μάθουν να εργάζονται ομαδικά και οργανωμένα για την παραγωγή ενός ολοκληρωμένου έργου.</a:t>
            </a:r>
          </a:p>
          <a:p>
            <a:pPr marL="0" indent="0" algn="just">
              <a:buNone/>
            </a:pPr>
            <a:endParaRPr lang="el-GR" sz="1200" smtClean="0"/>
          </a:p>
          <a:p>
            <a:pPr marL="0" indent="0" algn="just">
              <a:buNone/>
            </a:pPr>
            <a:endParaRPr lang="el-GR" sz="1200" smtClean="0"/>
          </a:p>
          <a:p>
            <a:pPr marL="0" indent="0" algn="just">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129</a:t>
            </a:fld>
            <a:endParaRPr lang="el-GR"/>
          </a:p>
        </p:txBody>
      </p:sp>
    </p:spTree>
    <p:extLst>
      <p:ext uri="{BB962C8B-B14F-4D97-AF65-F5344CB8AC3E}">
        <p14:creationId xmlns:p14="http://schemas.microsoft.com/office/powerpoint/2010/main" val="2263378703"/>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764704"/>
            <a:ext cx="8229600" cy="5361459"/>
          </a:xfrm>
        </p:spPr>
        <p:txBody>
          <a:bodyPr>
            <a:normAutofit/>
          </a:bodyPr>
          <a:lstStyle/>
          <a:p>
            <a:pPr marL="0" indent="0">
              <a:buNone/>
            </a:pPr>
            <a:r>
              <a:rPr lang="el-GR" sz="1200" b="1" smtClean="0"/>
              <a:t>«Η πόλη είχε τη δική της ιστορία: η ζωή που περνά και χάνεται…»</a:t>
            </a:r>
          </a:p>
          <a:p>
            <a:pPr marL="0" indent="0">
              <a:buNone/>
            </a:pPr>
            <a:r>
              <a:rPr lang="el-GR" sz="1200" smtClean="0"/>
              <a:t>Αγγελοπούλου Ανδριάνα, Αλεξανδρή Κων/να, Δεσποτοπούλου Μελίνα, Κούρκα Αναστασία, Λουστροπούλου Παναγιώτα, Μπουλουλή Βασιλική, Ντιάκοβ Χριστίνα, Παναγιωτόπουλος Πέτρος, Παναγιωτοπούλου Αθανασία, Παναγιωτοπούλου Κωνσταντίνα, Παναγιωτοπούλου Όλγα, Παπαχριστοφίλου Έλενα, Σοφιανόπουλος Πέτρος, Στυλιανόπουλος Χρήστος, Χαλαχωνίτη Στυλιανή, Χρυσανθακόπουλος Κωστής.</a:t>
            </a:r>
          </a:p>
          <a:p>
            <a:pPr marL="0" indent="0">
              <a:buNone/>
            </a:pPr>
            <a:r>
              <a:rPr lang="el-GR" sz="1200" smtClean="0"/>
              <a:t>Συντονιστές εκπαιδευτικοί: Βαρβατσούλη Αλεξάνδρα (ΠΕ02),  Παπαχριστοφίλου Β(ΠΕ02),Χρονοπούλου Ευσταθία(ΠΕ 04.01)</a:t>
            </a:r>
          </a:p>
          <a:p>
            <a:pPr marL="0" indent="0">
              <a:buNone/>
            </a:pPr>
            <a:r>
              <a:rPr lang="el-GR" sz="1200" smtClean="0"/>
              <a:t>Γυμνάσιο Γαργαλιάνων</a:t>
            </a:r>
          </a:p>
          <a:p>
            <a:pPr marL="0" indent="0">
              <a:buNone/>
            </a:pPr>
            <a:endParaRPr lang="el-GR" sz="1200" smtClean="0"/>
          </a:p>
          <a:p>
            <a:pPr marL="0" indent="0" algn="just">
              <a:buNone/>
            </a:pPr>
            <a:r>
              <a:rPr lang="el-GR" sz="1200" smtClean="0"/>
              <a:t>Στο πλαίσιο του μαθήματος της τοπικής ιστορίας ομάδα μαθητών του σχολείου μας περιηγήθηκε στην πόλη μας και φωτογράφισε τα εναπομείναντα παλιά της κτίρια.</a:t>
            </a:r>
          </a:p>
          <a:p>
            <a:pPr marL="0" indent="0" algn="just">
              <a:buNone/>
            </a:pPr>
            <a:r>
              <a:rPr lang="el-GR" sz="1200" smtClean="0"/>
              <a:t>   Αυτή η δράση στάθηκε η αφορμή για να αρχίσουν  τα παιδιά να αναζητούν περισσότερες πληροφορίες και υλικό για το αρχιτεκτονικό παρελθόν της πόλης μας. Αρχικά, απευθύνθηκαν στο Δημοτικό κατάστημα  για την εύρεση σχετικού αρχείου. Άντλησαν πολύτιμες πληροφορίες από συμπολίτες μας που διαθέτουν πολύτιμα αρχεία και κατέγραψαν προσωπικές μαρτυρίες από ανθρώπους που ήταν πρόθυμοι να βοηθήσουν . Προσπάθησαν να βρουν υλικό που να συνδέει το χθες με το σήμερα αντιπαραβάλλοντας, όπου ήταν εφικτό, την παλαιότερη με τη σύγχρονη εικόνα αυτών των κτιρίων. </a:t>
            </a:r>
          </a:p>
          <a:p>
            <a:pPr marL="0" indent="0" algn="just">
              <a:buNone/>
            </a:pPr>
            <a:r>
              <a:rPr lang="el-GR" sz="1200" smtClean="0"/>
              <a:t>   Στόχος αυτής της δράσης ήταν να αφουγκραστούν τη φωνή των παλιών κτιρίων, να ζωντανέψουν τις ιστορίες τους, να συνδέσουν το σήμερα με το χθες.</a:t>
            </a:r>
          </a:p>
          <a:p>
            <a:pPr marL="0" indent="0" algn="just">
              <a:buNone/>
            </a:pPr>
            <a:r>
              <a:rPr lang="el-GR" sz="1200" smtClean="0"/>
              <a:t>   Μέσα από αυτό το ταξίδι αναζήτησης συνειδητοποίησαν ότι τα παλιά κτίρια είναι η πολιτιστική μας κληρονομιά, η ιστορική μας ταυτότητα, η ποιότητα της ζωής μας, η αρχιτεκτονική μας κληρονομιά την οποία οφείλουμε να διαφυλάξουμε.</a:t>
            </a:r>
          </a:p>
          <a:p>
            <a:pPr marL="0" indent="0" algn="just">
              <a:buNone/>
            </a:pPr>
            <a:endParaRPr lang="el-GR" sz="1200" smtClean="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130</a:t>
            </a:fld>
            <a:endParaRPr lang="el-GR"/>
          </a:p>
        </p:txBody>
      </p:sp>
    </p:spTree>
    <p:extLst>
      <p:ext uri="{BB962C8B-B14F-4D97-AF65-F5344CB8AC3E}">
        <p14:creationId xmlns:p14="http://schemas.microsoft.com/office/powerpoint/2010/main" val="2730979652"/>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836712"/>
            <a:ext cx="8229600" cy="5289451"/>
          </a:xfrm>
        </p:spPr>
        <p:txBody>
          <a:bodyPr>
            <a:normAutofit/>
          </a:bodyPr>
          <a:lstStyle/>
          <a:p>
            <a:pPr marL="0" indent="0">
              <a:buNone/>
            </a:pPr>
            <a:r>
              <a:rPr lang="el-GR" sz="1200" b="1"/>
              <a:t>Πολιτιστικές δράσεις</a:t>
            </a:r>
          </a:p>
          <a:p>
            <a:pPr marL="0" indent="0">
              <a:buNone/>
            </a:pPr>
            <a:endParaRPr lang="el-GR" sz="1200"/>
          </a:p>
          <a:p>
            <a:pPr marL="0" indent="0">
              <a:buNone/>
            </a:pPr>
            <a:r>
              <a:rPr lang="el-GR" sz="1200"/>
              <a:t>Συμμετέχοντες  μαθητές: Δεληγιάννη Μαριστέλλα,  Καλαρύτης  Γεώργιος, Κλάδη  Αναστασία,  Λιόση  Ανθή, Μακρής Σταμάτιος, Μπαλκογιαννοπούλου Νικολέτα,  Πολυχρονοπούλου  Χριστιάνα.</a:t>
            </a:r>
          </a:p>
          <a:p>
            <a:pPr marL="0" indent="0">
              <a:buNone/>
            </a:pPr>
            <a:r>
              <a:rPr lang="el-GR" sz="1200"/>
              <a:t>Επιβλέπουσεςεκπαιδευτικοί:Βαρβαρέσου  Βασιλική  ΠΕ80, Γιάντσιου  Όλγα ΠΕ11.</a:t>
            </a:r>
          </a:p>
          <a:p>
            <a:pPr marL="0" indent="0">
              <a:buNone/>
            </a:pPr>
            <a:r>
              <a:rPr lang="el-GR" sz="1200" smtClean="0"/>
              <a:t>Γυμνάσιο  </a:t>
            </a:r>
            <a:r>
              <a:rPr lang="el-GR" sz="1200"/>
              <a:t>Γαστούνης</a:t>
            </a:r>
          </a:p>
          <a:p>
            <a:pPr marL="0" indent="0">
              <a:buNone/>
            </a:pPr>
            <a:endParaRPr lang="el-GR" sz="1200"/>
          </a:p>
          <a:p>
            <a:pPr marL="0" indent="0">
              <a:buNone/>
            </a:pPr>
            <a:r>
              <a:rPr lang="el-GR" sz="1200" smtClean="0"/>
              <a:t>Υπάρχει  </a:t>
            </a:r>
            <a:r>
              <a:rPr lang="el-GR" sz="1200"/>
              <a:t>έντονη πολιτιστική  δραστηριότητα στην  πόλη της  Γαστούνης. Πολλοί  σύλλογοι  παράγουν  πολιτισμό εδώ  και πολλά χρόνια. Το  Κουρβισιάνειο πολιτιστικό κέντρο φιλοξενεί   πολλές  εκδηλώσεις: μουσικές, θεατρικές  και  χορευτικές  παραστάσεις,  επιστημονικές διαλέξεις,  παρουσιάσεις βιβλίων κτλ. Οι πιο  γνωστοί σύλλογοι  που δραστηριοποιούνται είναι:</a:t>
            </a:r>
          </a:p>
          <a:p>
            <a:pPr marL="0" indent="0">
              <a:buNone/>
            </a:pPr>
            <a:r>
              <a:rPr lang="el-GR" sz="1200"/>
              <a:t>1)	Σύλλογοι  παραδοσιακών  χορών: ΡΙΖΕΣ,  ΤΕΡΨΙΧΟΡΗ.</a:t>
            </a:r>
          </a:p>
          <a:p>
            <a:pPr marL="0" indent="0">
              <a:buNone/>
            </a:pPr>
            <a:r>
              <a:rPr lang="el-GR" sz="1200"/>
              <a:t>2)	Χορωδία  παραδοσιακής μουσικής  ΠΑΝΑΓΙΑ  Η  ΚΑΘΟΛΙΚΗ.</a:t>
            </a:r>
          </a:p>
          <a:p>
            <a:pPr marL="0" indent="0">
              <a:buNone/>
            </a:pPr>
            <a:r>
              <a:rPr lang="el-GR" sz="1200"/>
              <a:t>3)	Θεατρικές ομάδες.</a:t>
            </a:r>
          </a:p>
          <a:p>
            <a:pPr marL="0" indent="0">
              <a:buNone/>
            </a:pPr>
            <a:r>
              <a:rPr lang="el-GR" sz="1200"/>
              <a:t>4)	Φιλαρμονική   Γαστούνης.</a:t>
            </a:r>
          </a:p>
          <a:p>
            <a:pPr marL="0" indent="0">
              <a:buNone/>
            </a:pPr>
            <a:r>
              <a:rPr lang="el-GR" sz="1200"/>
              <a:t>5)	Σύλλογος  Κεφαλλήνων.</a:t>
            </a:r>
          </a:p>
          <a:p>
            <a:pPr marL="0" indent="0">
              <a:buNone/>
            </a:pPr>
            <a:r>
              <a:rPr lang="el-GR" sz="1200"/>
              <a:t>6)	Σύλλογος  Μικρασιατών οι ΙΩΝΕΣ.</a:t>
            </a:r>
          </a:p>
          <a:p>
            <a:pPr marL="0" indent="0">
              <a:buNone/>
            </a:pPr>
            <a:r>
              <a:rPr lang="el-GR" sz="1200"/>
              <a:t>7)	Εργαστήριο  ζωγραφικής ΔΙΑ ΧΕΙΡΟΣ  ΠΕΤΤΑ.</a:t>
            </a:r>
          </a:p>
          <a:p>
            <a:pPr marL="0" indent="0">
              <a:buNone/>
            </a:pPr>
            <a:r>
              <a:rPr lang="el-GR" sz="1200"/>
              <a:t>8)	Σχολή  χορού  STEP UP  (μοντέρνος  χορός, λάτιν,  τάνγκο,  λαϊκοί χοροί).</a:t>
            </a:r>
          </a:p>
          <a:p>
            <a:pPr marL="0" indent="0">
              <a:buNone/>
            </a:pPr>
            <a:endParaRPr lang="el-GR" sz="120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131</a:t>
            </a:fld>
            <a:endParaRPr lang="el-GR"/>
          </a:p>
        </p:txBody>
      </p:sp>
    </p:spTree>
    <p:extLst>
      <p:ext uri="{BB962C8B-B14F-4D97-AF65-F5344CB8AC3E}">
        <p14:creationId xmlns:p14="http://schemas.microsoft.com/office/powerpoint/2010/main" val="21759443"/>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692696"/>
            <a:ext cx="8229600" cy="5688632"/>
          </a:xfrm>
        </p:spPr>
        <p:txBody>
          <a:bodyPr>
            <a:normAutofit fontScale="47500" lnSpcReduction="20000"/>
          </a:bodyPr>
          <a:lstStyle/>
          <a:p>
            <a:pPr marL="0" indent="0">
              <a:buNone/>
            </a:pPr>
            <a:endParaRPr lang="el-GR" sz="1200"/>
          </a:p>
          <a:p>
            <a:pPr marL="0" indent="0">
              <a:buNone/>
            </a:pPr>
            <a:endParaRPr lang="el-GR" sz="1200"/>
          </a:p>
          <a:p>
            <a:pPr marL="0" indent="0">
              <a:buNone/>
            </a:pPr>
            <a:endParaRPr lang="el-GR" sz="1200"/>
          </a:p>
          <a:p>
            <a:pPr marL="0" indent="0">
              <a:buNone/>
            </a:pPr>
            <a:r>
              <a:rPr lang="el-GR" sz="1200" b="1"/>
              <a:t>Ανασκαλεύοντας την ιστορία της πόλης μας.</a:t>
            </a:r>
          </a:p>
          <a:p>
            <a:pPr marL="0" indent="0">
              <a:buNone/>
            </a:pPr>
            <a:endParaRPr lang="el-GR" sz="1200"/>
          </a:p>
          <a:p>
            <a:pPr marL="0" indent="0">
              <a:buNone/>
            </a:pPr>
            <a:r>
              <a:rPr lang="el-GR" sz="1200"/>
              <a:t>Γιαννακοπούλου Χριστίνα, Λαμπράκος Σπυρίδων, Λουκουμάκια Ναυσικά-Ελευθερία,  Παπαδοπούλου Διονυσία, Σούρλα Ελευθερία- Μαρία</a:t>
            </a:r>
          </a:p>
          <a:p>
            <a:pPr marL="0" indent="0">
              <a:buNone/>
            </a:pPr>
            <a:r>
              <a:rPr lang="el-GR" sz="1200"/>
              <a:t>Επιβλέπων/ ουσα: Περιβολάρη Χρυσάνθη ΠΕ03, Ντεϊμεντέ Σοφία ΠΕ86, Κωστόπουλος Κωνσταντίνος-Παναγιώτης ΠΕ02</a:t>
            </a:r>
          </a:p>
          <a:p>
            <a:pPr marL="0" indent="0">
              <a:buNone/>
            </a:pPr>
            <a:r>
              <a:rPr lang="el-GR" sz="1200"/>
              <a:t>Σχολείο: Ημερήσιο Γυμνάσιο Γαστούνης</a:t>
            </a:r>
          </a:p>
          <a:p>
            <a:pPr marL="0" indent="0">
              <a:buNone/>
            </a:pPr>
            <a:endParaRPr lang="el-GR" sz="1200"/>
          </a:p>
          <a:p>
            <a:pPr marL="0" indent="0">
              <a:buNone/>
            </a:pPr>
            <a:endParaRPr lang="el-GR" sz="1200" smtClean="0"/>
          </a:p>
          <a:p>
            <a:pPr marL="0" indent="0">
              <a:buNone/>
            </a:pPr>
            <a:r>
              <a:rPr lang="el-GR" sz="1200" smtClean="0"/>
              <a:t>Θα </a:t>
            </a:r>
            <a:r>
              <a:rPr lang="el-GR" sz="1200"/>
              <a:t>παρακολουθήσουμε την τοπική εξέλιξη της πόλης μας κάθετα μέσα στη διάρκεια του ιστορικού χρόνου, αναδεικνύοντας τις αλλαγές που βίωσε η τοπική κοινωνία από την εποχή που δημιουργήθηκε το νεοσύστατο ελληνικό κράτος μέχρι και σήμερα. Θα έλθουμε σε επαφή με τεκμήρια της ιστορίας του τόπου μας (αρχεία, κτίσματα, συνήθειες και τρόπους ζωής, σύγχρονα έργα, κ.ά.) προχωρώντας ανά δεκαετία μέσα από την παρακολούθηση ενός βίντεο (φωτογραφίες  και κείμενα).</a:t>
            </a:r>
          </a:p>
          <a:p>
            <a:pPr marL="0" indent="0">
              <a:buNone/>
            </a:pPr>
            <a:r>
              <a:rPr lang="el-GR" sz="1200"/>
              <a:t>Η Γαστούνη στο  ελεύθερο ελληνικό κράτος</a:t>
            </a:r>
          </a:p>
          <a:p>
            <a:pPr marL="0" indent="0">
              <a:buNone/>
            </a:pPr>
            <a:r>
              <a:rPr lang="el-GR" sz="1200"/>
              <a:t>Το ταχυδρομείο της Γαστούνης. Ίδρυση ταχυδρομείου. Αίτημα μαθητών της Γαστούνης. Μεταφορά έδρας ειρηνοδικείου στη Γαστούνη. Η Γαστούνη έδρα ειρηνοδικείου Ήλιδας. Η Γαστούνη έδρα οκταήμερης εμποροπανήγυρης. Σύσταση τηλεγραφείου. Η Γαστούνη διαρκής έδρα ειρηνοδικείου Ήλιδας. Αίτημα για τη δημιουργία Β΄ τάξης του Ελληνικού σχολείου. Οι Επτανήσιοι στη Γαστούνη.</a:t>
            </a:r>
          </a:p>
          <a:p>
            <a:pPr marL="0" indent="0">
              <a:buNone/>
            </a:pPr>
            <a:r>
              <a:rPr lang="el-GR" sz="1200"/>
              <a:t>Η Γαστούνη τη δεκαετία 1890-1900</a:t>
            </a:r>
          </a:p>
          <a:p>
            <a:pPr marL="0" indent="0">
              <a:buNone/>
            </a:pPr>
            <a:r>
              <a:rPr lang="el-GR" sz="1200"/>
              <a:t>Εργοστάσιο γλυκόριζας. Η ιστορία του εργοστασίου.</a:t>
            </a:r>
          </a:p>
          <a:p>
            <a:pPr marL="0" indent="0">
              <a:buNone/>
            </a:pPr>
            <a:r>
              <a:rPr lang="el-GR" sz="1200"/>
              <a:t>Η Γαστούνη τη δεκαετία 1900-1910</a:t>
            </a:r>
          </a:p>
          <a:p>
            <a:pPr marL="0" indent="0">
              <a:buNone/>
            </a:pPr>
            <a:r>
              <a:rPr lang="el-GR" sz="1200"/>
              <a:t>Γεωργικός Σταθμός στη Γαστούνη. Ίδρυση φαρμακείου.</a:t>
            </a:r>
          </a:p>
          <a:p>
            <a:pPr marL="0" indent="0">
              <a:buNone/>
            </a:pPr>
            <a:r>
              <a:rPr lang="el-GR" sz="1200"/>
              <a:t>Η Γαστούνη τη δεκαετία 1910-1920</a:t>
            </a:r>
          </a:p>
          <a:p>
            <a:pPr marL="0" indent="0">
              <a:buNone/>
            </a:pPr>
            <a:r>
              <a:rPr lang="el-GR" sz="1200"/>
              <a:t>Οινοποιείο Γαστούνης. Η ιστορία του. Ενδεικτικά Ελληνικού Σχολείου.</a:t>
            </a:r>
          </a:p>
          <a:p>
            <a:pPr marL="0" indent="0">
              <a:buNone/>
            </a:pPr>
            <a:r>
              <a:rPr lang="el-GR" sz="1200"/>
              <a:t>Η Γαστούνη τη δεκαετία 1920-1930</a:t>
            </a:r>
          </a:p>
          <a:p>
            <a:pPr marL="0" indent="0">
              <a:buNone/>
            </a:pPr>
            <a:r>
              <a:rPr lang="el-GR" sz="1200"/>
              <a:t>Οι Μικρασιάτες στη Γαστούνη. Το Οινοποιείο της Γαστούνης το 1925. Οι Αποθήκες του ΑΣΟ. Δημιουργία Τράπεζας. 1ο Δημοτικό σχολείο Γαστούνης.</a:t>
            </a:r>
          </a:p>
          <a:p>
            <a:pPr marL="0" indent="0">
              <a:buNone/>
            </a:pPr>
            <a:r>
              <a:rPr lang="el-GR" sz="1200"/>
              <a:t>Η Γαστούνη τη δεκαετία 1930-1940</a:t>
            </a:r>
          </a:p>
          <a:p>
            <a:pPr marL="0" indent="0">
              <a:buNone/>
            </a:pPr>
            <a:r>
              <a:rPr lang="el-GR" sz="1200"/>
              <a:t>Σύσταση Δημόσιου Πρότυπου Κτήματος για αγροτικές έρευνες. ΑγροκήπιονΓαστούνης. Δείγμα Γαστουνιώτικης κατοικίας. Ίδρυση αθλητικού Συλλόγου ΑΙΑΣ.</a:t>
            </a:r>
          </a:p>
          <a:p>
            <a:pPr marL="0" indent="0">
              <a:buNone/>
            </a:pPr>
            <a:r>
              <a:rPr lang="el-GR" sz="1200"/>
              <a:t>Η Γαστούνη τη δεκαετία 1940-1950</a:t>
            </a:r>
          </a:p>
          <a:p>
            <a:pPr marL="0" indent="0">
              <a:buNone/>
            </a:pPr>
            <a:r>
              <a:rPr lang="el-GR" sz="1200"/>
              <a:t>Η ζωή των Μικρασιατών στη Γαστούνη. Σχολική ζωή.</a:t>
            </a:r>
          </a:p>
          <a:p>
            <a:pPr marL="0" indent="0">
              <a:buNone/>
            </a:pPr>
            <a:r>
              <a:rPr lang="el-GR" sz="1200"/>
              <a:t>Η Γαστούνη τη δεκαετία 1950-1960</a:t>
            </a:r>
          </a:p>
          <a:p>
            <a:pPr marL="0" indent="0">
              <a:buNone/>
            </a:pPr>
            <a:r>
              <a:rPr lang="el-GR" sz="1200"/>
              <a:t>Ο κεντρικός δρόμος της Γαστούνης το 1950. Η πλατεία Ηρώων το 1950. Δημοτικό Συμβούλιο Λουκά Μαργαρίτη. Ηλεκτρική Εταιρεία Γαστούνης. Ίδρυση της Δημοτικής Μπάντας.</a:t>
            </a:r>
          </a:p>
          <a:p>
            <a:pPr marL="0" indent="0">
              <a:buNone/>
            </a:pPr>
            <a:r>
              <a:rPr lang="el-GR" sz="1200"/>
              <a:t>Η Γαστούνη τη δεκαετία 1960-1970</a:t>
            </a:r>
          </a:p>
          <a:p>
            <a:pPr marL="0" indent="0">
              <a:buNone/>
            </a:pPr>
            <a:r>
              <a:rPr lang="el-GR" sz="1200"/>
              <a:t>Γυμνάσιο Γαστούνης. Θεμελίωση φράγματος Πηνειού. Ίδρυση εργοστασίου ΚΥΚΝΟΣ. Ίδρυση εργοστασίου ΠΕΛΑΡΓΟΣ. Η πλατεία Ηρώων το 1970.</a:t>
            </a:r>
          </a:p>
          <a:p>
            <a:pPr marL="0" indent="0">
              <a:buNone/>
            </a:pPr>
            <a:r>
              <a:rPr lang="el-GR" sz="1200"/>
              <a:t>Η Γαστούνη τη δεκαετία 1970-1980</a:t>
            </a:r>
          </a:p>
          <a:p>
            <a:pPr marL="0" indent="0">
              <a:buNone/>
            </a:pPr>
            <a:r>
              <a:rPr lang="el-GR" sz="1200"/>
              <a:t>Σχολική ζωή.</a:t>
            </a:r>
          </a:p>
          <a:p>
            <a:pPr marL="0" indent="0">
              <a:buNone/>
            </a:pPr>
            <a:r>
              <a:rPr lang="el-GR" sz="1200"/>
              <a:t>Η Γαστούνη τη δεκαετία 1980-1990</a:t>
            </a:r>
          </a:p>
          <a:p>
            <a:pPr marL="0" indent="0">
              <a:buNone/>
            </a:pPr>
            <a:r>
              <a:rPr lang="el-GR" sz="1200"/>
              <a:t>Λύκειο Γαστούνης. Κέντρο Υγείας. Αποκαλυπτήρια προτομής Χρυσοστόμου Σμύρνης.</a:t>
            </a:r>
          </a:p>
          <a:p>
            <a:pPr marL="0" indent="0">
              <a:buNone/>
            </a:pPr>
            <a:r>
              <a:rPr lang="el-GR" sz="1200"/>
              <a:t>Η Γαστούνη τη δεκαετία 1990-2000</a:t>
            </a:r>
          </a:p>
          <a:p>
            <a:pPr marL="0" indent="0">
              <a:buNone/>
            </a:pPr>
            <a:r>
              <a:rPr lang="el-GR" sz="1200"/>
              <a:t>Κουρβισιάνειο Πολιτιστικό Κέντρο Γαστούνης.</a:t>
            </a:r>
          </a:p>
          <a:p>
            <a:pPr marL="0" indent="0">
              <a:buNone/>
            </a:pPr>
            <a:r>
              <a:rPr lang="el-GR" sz="1200"/>
              <a:t>Μνημεία της πόλης μας</a:t>
            </a:r>
          </a:p>
          <a:p>
            <a:pPr marL="0" indent="0">
              <a:buNone/>
            </a:pPr>
            <a:r>
              <a:rPr lang="el-GR" sz="1200"/>
              <a:t>Παναγία η Καθολική</a:t>
            </a:r>
          </a:p>
          <a:p>
            <a:pPr marL="0" indent="0">
              <a:buNone/>
            </a:pPr>
            <a:r>
              <a:rPr lang="el-GR" sz="1200"/>
              <a:t>Ήθη και έθιμα της πόλης μας.</a:t>
            </a:r>
          </a:p>
          <a:p>
            <a:pPr marL="0" indent="0">
              <a:buNone/>
            </a:pPr>
            <a:r>
              <a:rPr lang="el-GR" sz="1200"/>
              <a:t>Το κάψιμο του Αράπη</a:t>
            </a:r>
          </a:p>
          <a:p>
            <a:pPr marL="0" indent="0">
              <a:buNone/>
            </a:pPr>
            <a:r>
              <a:rPr lang="el-GR" sz="1200"/>
              <a:t>Ανθεστήρια</a:t>
            </a:r>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132</a:t>
            </a:fld>
            <a:endParaRPr lang="el-GR"/>
          </a:p>
        </p:txBody>
      </p:sp>
    </p:spTree>
    <p:extLst>
      <p:ext uri="{BB962C8B-B14F-4D97-AF65-F5344CB8AC3E}">
        <p14:creationId xmlns:p14="http://schemas.microsoft.com/office/powerpoint/2010/main" val="294999005"/>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980728"/>
            <a:ext cx="8229600" cy="5145435"/>
          </a:xfrm>
        </p:spPr>
        <p:txBody>
          <a:bodyPr>
            <a:normAutofit fontScale="92500" lnSpcReduction="20000"/>
          </a:bodyPr>
          <a:lstStyle/>
          <a:p>
            <a:pPr marL="0" indent="0">
              <a:buNone/>
            </a:pPr>
            <a:r>
              <a:rPr lang="el-GR" sz="1200" b="1"/>
              <a:t>Μια οδός , μια προσωπικότητα</a:t>
            </a:r>
          </a:p>
          <a:p>
            <a:pPr marL="0" indent="0">
              <a:buNone/>
            </a:pPr>
            <a:r>
              <a:rPr lang="el-GR" sz="1200"/>
              <a:t>                        : Μια οδός , μια προσωπικότητα</a:t>
            </a:r>
          </a:p>
          <a:p>
            <a:pPr marL="0" indent="0">
              <a:buNone/>
            </a:pPr>
            <a:endParaRPr lang="el-GR" sz="1200"/>
          </a:p>
          <a:p>
            <a:pPr marL="0" indent="0">
              <a:buNone/>
            </a:pPr>
            <a:r>
              <a:rPr lang="el-GR" sz="1200"/>
              <a:t>Γιαννακοπούλου Χριστίνα, Λαμπράκος Σπυρίδων, Λουκουμάκια Ναυσικά-Ελευθερία,  Παπαδοπούλου Διονυσία, Σούρλα Ελευθερία- Μαρία</a:t>
            </a:r>
          </a:p>
          <a:p>
            <a:pPr marL="0" indent="0">
              <a:buNone/>
            </a:pPr>
            <a:r>
              <a:rPr lang="el-GR" sz="1200"/>
              <a:t>Επιβλέπων/ ουσα: Περιβολάρη Χρυσάνθη ΠΕ03, Ντεϊμεντέ Σοφία ΠΕ86, Κωστόπουλος Κωνσταντίνος-Παναγιώτης ΠΕ02</a:t>
            </a:r>
          </a:p>
          <a:p>
            <a:pPr marL="0" indent="0">
              <a:buNone/>
            </a:pPr>
            <a:r>
              <a:rPr lang="el-GR" sz="1200" smtClean="0"/>
              <a:t> </a:t>
            </a:r>
            <a:r>
              <a:rPr lang="el-GR" sz="1200"/>
              <a:t>Ημερήσιο Γυμνάσιο Γαστούνης</a:t>
            </a:r>
          </a:p>
          <a:p>
            <a:pPr marL="0" indent="0">
              <a:buNone/>
            </a:pPr>
            <a:endParaRPr lang="el-GR" sz="1200"/>
          </a:p>
          <a:p>
            <a:pPr marL="0" indent="0">
              <a:buNone/>
            </a:pPr>
            <a:r>
              <a:rPr lang="el-GR" sz="1200" smtClean="0"/>
              <a:t>Περιδιαβαίνοντας </a:t>
            </a:r>
            <a:r>
              <a:rPr lang="el-GR" sz="1200"/>
              <a:t>την πόλη μας τη Γαστούνη και παρατηρώντας  τις πινακίδες των οδών της, πολλές φορές  έχουμε αναρωτηθεί, γιατί άραγε η οδός να έχει αυτή την ονομασία.</a:t>
            </a:r>
          </a:p>
          <a:p>
            <a:pPr marL="0" indent="0">
              <a:buNone/>
            </a:pPr>
            <a:r>
              <a:rPr lang="el-GR" sz="1200"/>
              <a:t>Οι ονομασίες των οδών δεν είναι τυχαίες. Επιλέχθηκαν για να μας θυμίζουν μια ιστορία, ένα γεγονός, έναν τόπο, έναν σπουδαίο άνθρωπο.</a:t>
            </a:r>
          </a:p>
          <a:p>
            <a:pPr marL="0" indent="0">
              <a:buNone/>
            </a:pPr>
            <a:r>
              <a:rPr lang="el-GR" sz="1200"/>
              <a:t>Ευκαιρία λοιπόν  να μάθουμε  το μυστικό της ονομασίας των οδών.</a:t>
            </a:r>
          </a:p>
          <a:p>
            <a:pPr marL="0" indent="0">
              <a:buNone/>
            </a:pPr>
            <a:r>
              <a:rPr lang="el-GR" sz="1200"/>
              <a:t>ΟΔΟΣ ΦΙΛΑΝΔΡΟΥ</a:t>
            </a:r>
          </a:p>
          <a:p>
            <a:pPr marL="0" indent="0">
              <a:buNone/>
            </a:pPr>
            <a:r>
              <a:rPr lang="el-GR" sz="1200"/>
              <a:t>ΟΔΟΣ ΙΩΑΝΝΟΥ  ΒΩΖΟΥ</a:t>
            </a:r>
          </a:p>
          <a:p>
            <a:pPr marL="0" indent="0">
              <a:buNone/>
            </a:pPr>
            <a:r>
              <a:rPr lang="el-GR" sz="1200"/>
              <a:t>ΟΔΟΣ ΣΠΗΛΙΟΠΟΥΛΟΥ</a:t>
            </a:r>
          </a:p>
          <a:p>
            <a:pPr marL="0" indent="0">
              <a:buNone/>
            </a:pPr>
            <a:r>
              <a:rPr lang="el-GR" sz="1200"/>
              <a:t>ΟΔΟΣ ΔΙΟΝΥΣΙΟΥ ΛΑΤΣΗ</a:t>
            </a:r>
          </a:p>
          <a:p>
            <a:pPr marL="0" indent="0">
              <a:buNone/>
            </a:pPr>
            <a:r>
              <a:rPr lang="el-GR" sz="1200"/>
              <a:t>ΟΣΟΣ ΓΕΩΡΓΙΟΥ ΣΗΜΑΔΙΑΚΟΥ</a:t>
            </a:r>
          </a:p>
          <a:p>
            <a:pPr marL="0" indent="0">
              <a:buNone/>
            </a:pPr>
            <a:r>
              <a:rPr lang="el-GR" sz="1200"/>
              <a:t>ΟΔΟΣ ΔΙΟΝΥΣΙΟΥ ΣΙΓΑΛΟΥ</a:t>
            </a:r>
          </a:p>
          <a:p>
            <a:pPr marL="0" indent="0">
              <a:buNone/>
            </a:pPr>
            <a:r>
              <a:rPr lang="el-GR" sz="1200"/>
              <a:t>ΟΔΟΣ ΧΡΙΣΤΟΦΟΡΟΥ ΑΓΓΕΛΟΥ</a:t>
            </a:r>
          </a:p>
          <a:p>
            <a:pPr marL="0" indent="0">
              <a:buNone/>
            </a:pPr>
            <a:r>
              <a:rPr lang="el-GR" sz="1200"/>
              <a:t>ΟΔΟΣ ΡΟΖΑΛΟΡΑ</a:t>
            </a:r>
          </a:p>
          <a:p>
            <a:pPr marL="0" indent="0">
              <a:buNone/>
            </a:pPr>
            <a:r>
              <a:rPr lang="el-GR" sz="1200"/>
              <a:t>ΟΔΟΣ ΚΑΡΟΛΟΥ ΜΟΡΡΑΗ</a:t>
            </a:r>
          </a:p>
          <a:p>
            <a:pPr marL="0" indent="0">
              <a:buNone/>
            </a:pPr>
            <a:r>
              <a:rPr lang="el-GR" sz="1200"/>
              <a:t>ΟΔΟΣ ΝΙΚΟΛΑΟΥ ΦΟΥΡΤΟΥΝΗ</a:t>
            </a:r>
          </a:p>
          <a:p>
            <a:pPr marL="0" indent="0">
              <a:buNone/>
            </a:pPr>
            <a:r>
              <a:rPr lang="el-GR" sz="1200"/>
              <a:t>ΟΔΟΣ ΣΤΡΑΤΗΓΟΥ ΣΙΣΙΝΗ</a:t>
            </a:r>
          </a:p>
          <a:p>
            <a:pPr marL="0" indent="0">
              <a:buNone/>
            </a:pPr>
            <a:r>
              <a:rPr lang="el-GR" sz="1200"/>
              <a:t>ΟΔΟΔ ΧΡΥΣΑΝΘΟΥ ΣΙΣΙΝΗ</a:t>
            </a:r>
          </a:p>
          <a:p>
            <a:pPr marL="0" indent="0">
              <a:buNone/>
            </a:pPr>
            <a:r>
              <a:rPr lang="el-GR" sz="1200"/>
              <a:t>ΟΔΟΣ ΜΙΧΑΗΛ ΣΙΣΙΝΗ</a:t>
            </a:r>
          </a:p>
          <a:p>
            <a:pPr marL="0" indent="0">
              <a:buNone/>
            </a:pPr>
            <a:endParaRPr lang="el-GR" sz="1200"/>
          </a:p>
          <a:p>
            <a:pPr marL="0" indent="0">
              <a:buNone/>
            </a:pPr>
            <a:endParaRPr lang="el-GR" sz="1200"/>
          </a:p>
          <a:p>
            <a:pPr marL="0" indent="0">
              <a:buNone/>
            </a:pPr>
            <a:endParaRPr lang="el-GR" sz="120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133</a:t>
            </a:fld>
            <a:endParaRPr lang="el-GR"/>
          </a:p>
        </p:txBody>
      </p:sp>
    </p:spTree>
    <p:extLst>
      <p:ext uri="{BB962C8B-B14F-4D97-AF65-F5344CB8AC3E}">
        <p14:creationId xmlns:p14="http://schemas.microsoft.com/office/powerpoint/2010/main" val="500696330"/>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836712"/>
            <a:ext cx="8229600" cy="5289451"/>
          </a:xfrm>
        </p:spPr>
        <p:txBody>
          <a:bodyPr>
            <a:normAutofit fontScale="92500"/>
          </a:bodyPr>
          <a:lstStyle/>
          <a:p>
            <a:pPr marL="0" indent="0">
              <a:buNone/>
            </a:pPr>
            <a:r>
              <a:rPr lang="el-GR" sz="1200" b="1"/>
              <a:t>« Πυργο…δεσπότης του κάμπου »</a:t>
            </a:r>
          </a:p>
          <a:p>
            <a:pPr marL="0" indent="0">
              <a:buNone/>
            </a:pPr>
            <a:r>
              <a:rPr lang="el-GR" sz="1200"/>
              <a:t>                        </a:t>
            </a:r>
          </a:p>
          <a:p>
            <a:pPr marL="0" indent="0">
              <a:buNone/>
            </a:pPr>
            <a:r>
              <a:rPr lang="el-GR" sz="1200"/>
              <a:t>Κατσικαβέλα Ιωάννα, Κατσικαβέλας Κωνσταντίνος, Καψάλης Γεώργιος, Κουλούλας Ιωάννης, Μαναχιάρη Μαρία-Ελένη, Μπαργιώτα Δέσποινα, Μπλιάμπλιας Δημοσθένης, Ντούμου Παρασκευή, Παναγιώτου Στεφανία, Σδράλιας Χριστόφορος</a:t>
            </a:r>
          </a:p>
          <a:p>
            <a:pPr marL="0" indent="0">
              <a:buNone/>
            </a:pPr>
            <a:r>
              <a:rPr lang="el-GR" sz="1200"/>
              <a:t>Επιβλέπουσες: Κωσταδήμα Παρασκευή ΠΕ06, Τσολακίδου Αικατερίνη ΠΕ78,   Ζιάρα Θεοδώρα ΠΕ01</a:t>
            </a:r>
          </a:p>
          <a:p>
            <a:pPr marL="0" indent="0">
              <a:buNone/>
            </a:pPr>
            <a:r>
              <a:rPr lang="el-GR" sz="1200" smtClean="0"/>
              <a:t>Γυμνάσιο </a:t>
            </a:r>
            <a:r>
              <a:rPr lang="el-GR" sz="1200"/>
              <a:t>Γιάννουλης</a:t>
            </a:r>
          </a:p>
          <a:p>
            <a:pPr marL="0" indent="0">
              <a:buNone/>
            </a:pPr>
            <a:endParaRPr lang="el-GR" sz="1200"/>
          </a:p>
          <a:p>
            <a:pPr marL="0" indent="0" algn="just">
              <a:buNone/>
            </a:pPr>
            <a:r>
              <a:rPr lang="el-GR" sz="1200" smtClean="0"/>
              <a:t>Η </a:t>
            </a:r>
            <a:r>
              <a:rPr lang="el-GR" sz="1200"/>
              <a:t>εργασία μας αναφέρεται σ’ ένα κτίσμα των αρχών του 20 ου αι., στον Πύργο του Παναγή Χαροκόπου, στο μοναδικό πυργόσπιτο που διασώζεται στην περιοχή της Λάρισας. Στην εποχή του προκαλούσε το θαυμασμό για την απαράμιλλη ομορφιά του. Κτισμένο δίπλα σχεδόν στον Πηνειό ποταμό, μέσα στον κάμπο της Λάρισας φάνταζε σαν να βγήκε από παραμύθι κάποιας άλλης εποχής ενώ σήμερα η εγκατάλειψή του γεννά συναισθήματα λύπης και απογοήτευσης. </a:t>
            </a:r>
          </a:p>
          <a:p>
            <a:pPr marL="0" indent="0" algn="just">
              <a:buNone/>
            </a:pPr>
            <a:r>
              <a:rPr lang="el-GR" sz="1200"/>
              <a:t>Ο Πύργος δεσπόζει στην βόρεια έξοδο της Λάρισας, στο δρόμο προς την Ελασσόνα, μόλις 4χλμ από το κέντρο της πόλης -στην είσοδο της Γιάννουλης- και προκαλεί με την παρουσία του την ιστορική μας μνήμη. Ιδιοκτήτης του, ήταν ο Παναγής Χαροκόπος, Κεφαλλονίτης στην καταγωγή, που μικρός ξενιτεύτηκε από τη γενέτειρά του, αναζητώντας την τύχη του. Η αναζήτησή αυτή τον οδήγησε στη Ρουμανία , εκεί ασχολούμενος με το εμπόριο και τη γη, απέκτησε μεγάλη περιουσία. Το προφίλ του είναι αυτό του κοσμοπολίτη και φιλάνθρωπου ανθρώπου με έντονη πολιτική συνείδηση και αγάπη για τις τέχνες και τα γράμματα. Τόσο στη Ρουμανία όσο και στην Ελλάδα αναγνωρίζεται ως ευεργέτης. Στη Θεσσαλία έρχεται μετά την απελευθέρωσή της από τους Τούρκους, το 1881, αγοράζει το τσιφλίκι της Γιάννουλης από τον Ουσαμπενδίν Μπεή Χασάν Βέη κι αναθέτει την ανοικοδόμηση του Πύργου στον αρχιτέκτονα φίλο του, Αναστάσιο Μεταξά. Η ανοικοδόμηση ξεκίνησε στα 1902.</a:t>
            </a:r>
          </a:p>
          <a:p>
            <a:pPr marL="0" indent="0" algn="just">
              <a:buNone/>
            </a:pPr>
            <a:r>
              <a:rPr lang="el-GR" sz="1200"/>
              <a:t> Ο πύργος, ποτισμένος με μνήμες προσωπικοτήτων της τέχνης και του πολιτισμού - με κυριότερη αυτή της Μελίνας Μερκούρη που υπήρξε σύζυγος του Π. Χαροκόπου του νεότερου-, είναι δείγμα αρχιτεκτονικής επηρεασμένης από τον νεοκλασικισμό, πλαισιωμένης με ρουστίκ λεπτομέρειες, με αποτέλεσμα να του δίνουν χαρακτήρα αγροτικό εναρμονίζοντάς τον με το φυσικό περιβάλλον. Τον χαρακτήρα αυτόν ενισχύουν τα βοηθητικά κτίσματα που το περιβάλλουν. Ο πυργοδεσπότης έκτισε και ένα μικρό ναό , κομψοτέχνημα, αφιερωμένο στον άγιο Χαράλαμπο όπου βρίσκονται και οι τάφοι των νεότερων μελών της οικογένειας.</a:t>
            </a:r>
          </a:p>
          <a:p>
            <a:pPr marL="0" indent="0" algn="just">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134</a:t>
            </a:fld>
            <a:endParaRPr lang="el-GR"/>
          </a:p>
        </p:txBody>
      </p:sp>
    </p:spTree>
    <p:extLst>
      <p:ext uri="{BB962C8B-B14F-4D97-AF65-F5344CB8AC3E}">
        <p14:creationId xmlns:p14="http://schemas.microsoft.com/office/powerpoint/2010/main" val="2541381269"/>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836712"/>
            <a:ext cx="8229600" cy="5289451"/>
          </a:xfrm>
        </p:spPr>
        <p:txBody>
          <a:bodyPr>
            <a:normAutofit/>
          </a:bodyPr>
          <a:lstStyle/>
          <a:p>
            <a:pPr marL="0" indent="0">
              <a:buNone/>
            </a:pPr>
            <a:r>
              <a:rPr lang="el-GR" sz="1200" b="1"/>
              <a:t>Γυμνό: Ένα όμορφο χωριό στους πρόποδες του ευβοϊκού Ολύμπου</a:t>
            </a:r>
          </a:p>
          <a:p>
            <a:pPr marL="0" indent="0">
              <a:buNone/>
            </a:pPr>
            <a:r>
              <a:rPr lang="el-GR" sz="1200"/>
              <a:t>                        </a:t>
            </a:r>
          </a:p>
          <a:p>
            <a:pPr marL="0" indent="0">
              <a:buNone/>
            </a:pPr>
            <a:r>
              <a:rPr lang="el-GR" sz="1200" smtClean="0"/>
              <a:t>Σαββοπούλου </a:t>
            </a:r>
            <a:r>
              <a:rPr lang="el-GR" sz="1200"/>
              <a:t>Δήμητρα, Σταματούκου Όλγα, Τουλούμης Γεώργιος</a:t>
            </a:r>
          </a:p>
          <a:p>
            <a:pPr marL="0" indent="0">
              <a:buNone/>
            </a:pPr>
            <a:r>
              <a:rPr lang="el-GR" sz="1200"/>
              <a:t> </a:t>
            </a:r>
            <a:r>
              <a:rPr lang="el-GR" sz="1200" smtClean="0"/>
              <a:t>Επιβλέπων</a:t>
            </a:r>
            <a:r>
              <a:rPr lang="el-GR" sz="1200"/>
              <a:t>: Μάντζαρης Κωνσταντίνος (ΠΕ02)</a:t>
            </a:r>
          </a:p>
          <a:p>
            <a:pPr marL="0" indent="0">
              <a:buNone/>
            </a:pPr>
            <a:r>
              <a:rPr lang="el-GR" sz="1200" smtClean="0"/>
              <a:t>Γυμνάσιο </a:t>
            </a:r>
            <a:r>
              <a:rPr lang="el-GR" sz="1200"/>
              <a:t>Γυμνού Ευβοίας</a:t>
            </a:r>
          </a:p>
          <a:p>
            <a:pPr marL="0" indent="0">
              <a:buNone/>
            </a:pPr>
            <a:endParaRPr lang="el-GR" sz="1200"/>
          </a:p>
          <a:p>
            <a:pPr marL="0" indent="0" algn="just">
              <a:buNone/>
            </a:pPr>
            <a:r>
              <a:rPr lang="el-GR" sz="1200" smtClean="0"/>
              <a:t>Σκοπός </a:t>
            </a:r>
            <a:r>
              <a:rPr lang="el-GR" sz="1200"/>
              <a:t>της εργασίας αυτής είναι η παρουσίαση όλων των χαρακτηριστικών στοιχείων του Γυμνού, ενός όμορφου χωριού της Κεντρικής Εύβοιας που βρίσκεται στους πρόποδες του όρους Όλυμπος. Αρχικά, γίνεται αναφορά σε δημογραφικά στοιχεία και στην προέλευση της ονομασίας του χωριού, με βάση συγκεκριμένες ιστορικές πηγές. Έπειτα, παρουσιάζονται τα κυριότερα αξιοθέατα του χωριού. Ακολουθεί ένα σύντομο οδοιπορικό με αναφορές στο φυσικό περιβάλλον της ευρύτερης περιοχής και στα γεωργικά και κτηνοτροφικά προϊόντα που παράγονται. Στη συνέχεια, γίνεται αναφορά στην Ιστορία του χωριού με έμφαση τα νεότερα χρόνια. Τέλος, εμπεριέχονται πληροφορίες για τη γαστρονομία του τόπου και η εργασία ολοκληρώνεται με τη διατύπωση επιγραμματικά δέκα λόγων για να επισκεφθεί κανείς το όμορφο χωριό μας.  </a:t>
            </a:r>
          </a:p>
          <a:p>
            <a:pPr marL="0" indent="0" algn="just">
              <a:buNone/>
            </a:pPr>
            <a:endParaRPr lang="el-GR" sz="1200"/>
          </a:p>
          <a:p>
            <a:pPr marL="0" indent="0" algn="just">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135</a:t>
            </a:fld>
            <a:endParaRPr lang="el-GR"/>
          </a:p>
        </p:txBody>
      </p:sp>
    </p:spTree>
    <p:extLst>
      <p:ext uri="{BB962C8B-B14F-4D97-AF65-F5344CB8AC3E}">
        <p14:creationId xmlns:p14="http://schemas.microsoft.com/office/powerpoint/2010/main" val="2849298041"/>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908720"/>
            <a:ext cx="8229600" cy="5217443"/>
          </a:xfrm>
        </p:spPr>
        <p:txBody>
          <a:bodyPr>
            <a:normAutofit/>
          </a:bodyPr>
          <a:lstStyle/>
          <a:p>
            <a:pPr marL="0" indent="0">
              <a:buNone/>
            </a:pPr>
            <a:r>
              <a:rPr lang="el-GR" sz="1200" b="1"/>
              <a:t>«Μαρτυρίες – Παππού πες μου» </a:t>
            </a:r>
          </a:p>
          <a:p>
            <a:pPr marL="0" indent="0">
              <a:buNone/>
            </a:pPr>
            <a:r>
              <a:rPr lang="el-GR" sz="1200" b="1"/>
              <a:t>Η ιστορία του τόπου μας – Β’ Παγκόσμιος Πόλεμος</a:t>
            </a:r>
          </a:p>
          <a:p>
            <a:pPr marL="0" indent="0">
              <a:buNone/>
            </a:pPr>
            <a:endParaRPr lang="el-GR" sz="1200"/>
          </a:p>
          <a:p>
            <a:pPr marL="0" indent="0">
              <a:buNone/>
            </a:pPr>
            <a:r>
              <a:rPr lang="el-GR" sz="1200"/>
              <a:t>(Ονόματα μαθητών)</a:t>
            </a:r>
          </a:p>
          <a:p>
            <a:pPr marL="0" indent="0">
              <a:buNone/>
            </a:pPr>
            <a:endParaRPr lang="el-GR" sz="1200"/>
          </a:p>
          <a:p>
            <a:pPr marL="0" indent="0">
              <a:buNone/>
            </a:pPr>
            <a:r>
              <a:rPr lang="el-GR" sz="1200"/>
              <a:t>Επιβλέπουσες : Παπαλουκά Ζωή ΠΕ04.05, Τσακνάκη Χαϊδούλα ΠΕ80, Μάστορα Χριστίνα ΠΕ02</a:t>
            </a:r>
          </a:p>
          <a:p>
            <a:pPr marL="0" indent="0">
              <a:buNone/>
            </a:pPr>
            <a:r>
              <a:rPr lang="el-GR" sz="1200" smtClean="0"/>
              <a:t>ΓΥΜΝΑΣΙΟ </a:t>
            </a:r>
            <a:r>
              <a:rPr lang="el-GR" sz="1200"/>
              <a:t>ΔΙΣΤΟΜΟΥ</a:t>
            </a:r>
          </a:p>
          <a:p>
            <a:pPr marL="0" indent="0">
              <a:buNone/>
            </a:pPr>
            <a:endParaRPr lang="el-GR" sz="1200"/>
          </a:p>
          <a:p>
            <a:pPr marL="0" indent="0" algn="just">
              <a:buNone/>
            </a:pPr>
            <a:r>
              <a:rPr lang="el-GR" sz="1200" smtClean="0"/>
              <a:t>Σκοπός </a:t>
            </a:r>
            <a:r>
              <a:rPr lang="el-GR" sz="1200"/>
              <a:t>της παρούσας εργασίας ήταν η διερεύνηση του ιστορικού γεγονότος της ¨Σφαγής του Διστόμου¨. Στις 10 Ιουνίου του 1944 το Δίστομο πυρπολήθηκε από τα γερμανικά στρατεύματα κατοχής και 218 κάτοικοι, μεταξύ των οποίων παιδιά και βρέφη, εκτελέστηκαν απάνθρωπα. </a:t>
            </a:r>
          </a:p>
          <a:p>
            <a:pPr marL="0" indent="0" algn="just">
              <a:buNone/>
            </a:pPr>
            <a:r>
              <a:rPr lang="el-GR" sz="1200"/>
              <a:t>Στα πλαίσια της βιωματικής προσέγγισης της ιστορίας και με σκοπό την διατήρηση ζωντανής της μνήμης, οι μαθητές και οι μαθήτριες αναζήτησαν και εντόπισαν στο οικογενειακό και κοινωνικό τους περίγυρο επιζώντες της Σφαγής του Διστόμου. Αξιοποιώντας το ερευνητικό εργαλείο της συνέντευξης κατέγραψαν τις μαρτυρίες των επιζώντων τόσο για την συγκεκριμένη ημέρα, όσο και για την καταλυτική επίδραση που είχε το γεγονός στη ζωή τους. Η επεξεργασία του υλικού που συνέλεξαν σε συνδυασμό με τις βιβλιογραφικές αναφορές που μελέτησαν τους οδήγησαν να διαμορφώσουν την δική τους οπτική πάνω στη συγκεκριμένη πτυχή της ιστορίας του τόπου τους.</a:t>
            </a:r>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136</a:t>
            </a:fld>
            <a:endParaRPr lang="el-GR"/>
          </a:p>
        </p:txBody>
      </p:sp>
    </p:spTree>
    <p:extLst>
      <p:ext uri="{BB962C8B-B14F-4D97-AF65-F5344CB8AC3E}">
        <p14:creationId xmlns:p14="http://schemas.microsoft.com/office/powerpoint/2010/main" val="3586580525"/>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692696"/>
            <a:ext cx="8229600" cy="5433467"/>
          </a:xfrm>
        </p:spPr>
        <p:txBody>
          <a:bodyPr>
            <a:normAutofit/>
          </a:bodyPr>
          <a:lstStyle/>
          <a:p>
            <a:pPr marL="0" indent="0">
              <a:buNone/>
            </a:pPr>
            <a:r>
              <a:rPr lang="el-GR" sz="1200" b="1"/>
              <a:t>Θεματική:  «Τα σοκάκια μιλάνε…» - Ιστορικός περίπατος στις        γειτονιές του Διστόμου </a:t>
            </a:r>
          </a:p>
          <a:p>
            <a:pPr marL="0" indent="0">
              <a:buNone/>
            </a:pPr>
            <a:r>
              <a:rPr lang="el-GR" sz="1200"/>
              <a:t>                        </a:t>
            </a:r>
          </a:p>
          <a:p>
            <a:pPr marL="0" indent="0">
              <a:buNone/>
            </a:pPr>
            <a:r>
              <a:rPr lang="el-GR" sz="1200" smtClean="0"/>
              <a:t>Τα </a:t>
            </a:r>
            <a:r>
              <a:rPr lang="el-GR" sz="1200"/>
              <a:t>ονόματα των συμμετεχόντων μαθητών αλφαβητικά</a:t>
            </a:r>
          </a:p>
          <a:p>
            <a:pPr marL="0" indent="0">
              <a:buNone/>
            </a:pPr>
            <a:r>
              <a:rPr lang="el-GR" sz="1200"/>
              <a:t>Επιβλέπουσες: Μάστορα Χριστίνα ΠΕ02, Τσακνάκη Χαϊδούλα ΠΕ80, Παπαλουκά Ζωή ΠΕ04.05</a:t>
            </a:r>
          </a:p>
          <a:p>
            <a:pPr marL="0" indent="0">
              <a:buNone/>
            </a:pPr>
            <a:r>
              <a:rPr lang="el-GR" sz="1200"/>
              <a:t>Γυμνάσιο Διστόμου - Μπάρλειον</a:t>
            </a:r>
          </a:p>
          <a:p>
            <a:pPr marL="0" indent="0">
              <a:buNone/>
            </a:pPr>
            <a:endParaRPr lang="el-GR" sz="1200"/>
          </a:p>
          <a:p>
            <a:pPr marL="0" indent="0" algn="just">
              <a:buNone/>
            </a:pPr>
            <a:r>
              <a:rPr lang="el-GR" sz="1200" smtClean="0"/>
              <a:t>Το </a:t>
            </a:r>
            <a:r>
              <a:rPr lang="el-GR" sz="1200"/>
              <a:t>Δίστομο και το Στείρι είναι δύο ημιορεινά χωριά/κωμοπόλεις της επαρχίας Λιβαδειάς του νομού Βοιωτίας. Το Δίστομο βρίσκεται στο βορειοδυτικό τμήμα του νομού, χτισμένο σε μία μικρή πεδιάδα που εκτείνεται ανάμεσα στα όρη Κίρφη, Παρνασσός και Ελικώνας, ενώ το Στείρι είναι χτισμένο στους πρόποδες του Ελικώνα, του «βουνού των Μουσών» κι έχει θέα προς τον Παρνασσό. </a:t>
            </a:r>
          </a:p>
          <a:p>
            <a:pPr marL="0" indent="0" algn="just">
              <a:buNone/>
            </a:pPr>
            <a:r>
              <a:rPr lang="el-GR" sz="1200"/>
              <a:t>Η ιστορία έμελλε να κάνει ιδιαίτερα γνωστές τις περιοχές αυτές εξαιτίας των γεγονότων που συνέβησαν κατά τον Β΄ Παγκόσμιο πόλεμο.  Με διαταγή του διοικητή της γερμανικής στρατιωτικής φάλαγγας των SS, υπολοχαγού Χανς Ζάμπελ, το Δίστομο πυρπολήθηκε και 218 κάτοικοι εκτελέστηκαν απάνθρωπα, μεταξύ των νεκρών, παιδιά και βρέφη. Παρά την παγκόσμια κατακραυγή που προκάλεσε η πρωτοφανής θηριωδία, οι Γερμανοί δεν σταμάτησαν κατευθύνθηκαν προς το Στείρι με σκοπό να πράξουν τα ίδια. Στις 24 Ιουνίου 1944, οι Γερμανοί έκαψαν τα σπίτια και τις θημωνιές στα αλώνια του Στειρίου, χωρίς ανθρώπινες απώλειες αφού οι κάτοικοι είχαν προλάβει να κρυφτούν σε δύσβατες περιοχές του χωριού.</a:t>
            </a:r>
          </a:p>
          <a:p>
            <a:pPr marL="0" indent="0" algn="just">
              <a:buNone/>
            </a:pPr>
            <a:r>
              <a:rPr lang="el-GR" sz="1200"/>
              <a:t>Σκοπός της παρούσας εργασίας ήταν οι μαθητές μέσω της βιωματικής μάθησης και των ομαδοσυνεργατικών δράσεων να γνωρίσουν την ιστορία του τόπου τους εκείνης της περιόδου. Αναζητώντας υλικό (άρθρα, εικόνες, συνεντεύξεις κ.α.) από το διαδίκτυο, τις εφημερίδες και τις προσωπικές μαρτυρίες των κατοίκων της περιοχής δημιούργησαν ένα χάρτη με μέρη-μάρτυρες (σπίτια, πλατείες, εκκλησίες, μνημεία κ.α.) των γεγονότων• στέκονται εκεί αγέρωχα στο χρόνο θυμίζοντάς μας την πλούσια ιστορία που κρύβουν μέσα τους, τονίζοντας τη σημασία και το μεγαλείο της ψυχής των Ελλήνων. Στο τέλος, οι μαθητές εξελίχθηκαν από δημοσιογράφοι σε ξεναγοί του τόπου τους!</a:t>
            </a:r>
          </a:p>
          <a:p>
            <a:pPr marL="0" indent="0" algn="just">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137</a:t>
            </a:fld>
            <a:endParaRPr lang="el-GR"/>
          </a:p>
        </p:txBody>
      </p:sp>
    </p:spTree>
    <p:extLst>
      <p:ext uri="{BB962C8B-B14F-4D97-AF65-F5344CB8AC3E}">
        <p14:creationId xmlns:p14="http://schemas.microsoft.com/office/powerpoint/2010/main" val="3738823621"/>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908720"/>
            <a:ext cx="8229600" cy="5217443"/>
          </a:xfrm>
        </p:spPr>
        <p:txBody>
          <a:bodyPr>
            <a:normAutofit/>
          </a:bodyPr>
          <a:lstStyle/>
          <a:p>
            <a:pPr marL="0" indent="0">
              <a:buNone/>
            </a:pPr>
            <a:r>
              <a:rPr lang="el-GR" sz="1200" b="1"/>
              <a:t>«Μαυσωλείο Διστόμου» - Ο Συμβολισμός του </a:t>
            </a:r>
            <a:r>
              <a:rPr lang="el-GR" sz="1200" b="1" smtClean="0"/>
              <a:t>Μνημείου</a:t>
            </a:r>
          </a:p>
          <a:p>
            <a:pPr marL="0" indent="0">
              <a:buNone/>
            </a:pPr>
            <a:endParaRPr lang="el-GR" sz="1200" b="1"/>
          </a:p>
          <a:p>
            <a:pPr marL="0" indent="0">
              <a:buNone/>
            </a:pPr>
            <a:r>
              <a:rPr lang="el-GR" sz="1200" smtClean="0"/>
              <a:t>Επιβλέπουσες </a:t>
            </a:r>
            <a:r>
              <a:rPr lang="el-GR" sz="1200"/>
              <a:t>: Τσακνάκη Χαϊδούλα ΠΕ80, Μάστορα Χριστίνα ΠΕ02, Παπαλουκά Ζωή ΠΕ04.05</a:t>
            </a:r>
          </a:p>
          <a:p>
            <a:pPr marL="0" indent="0">
              <a:buNone/>
            </a:pPr>
            <a:r>
              <a:rPr lang="el-GR" sz="1200"/>
              <a:t>Γυμνάσιο Διστόμου  - </a:t>
            </a:r>
            <a:r>
              <a:rPr lang="el-GR" sz="1200" smtClean="0"/>
              <a:t>Μπάρλειον</a:t>
            </a:r>
          </a:p>
          <a:p>
            <a:pPr marL="0" indent="0">
              <a:buNone/>
            </a:pPr>
            <a:endParaRPr lang="el-GR" sz="1200"/>
          </a:p>
          <a:p>
            <a:pPr marL="0" indent="0">
              <a:buNone/>
            </a:pPr>
            <a:endParaRPr lang="el-GR" sz="1200"/>
          </a:p>
          <a:p>
            <a:pPr marL="0" indent="0" algn="just">
              <a:buNone/>
            </a:pPr>
            <a:r>
              <a:rPr lang="el-GR" sz="1200"/>
              <a:t>	Η παρούσα εργασία αναδεικνύει την ιστορική σημασία αλλά και τον συμβολισμό ενός μνημείου και συγκεκριμένα του Μαυσωλείου Διστόμου  που βρίσκεται στο λόφο Κάναλες, αφιερωμένο στη μνήμη και προς τιμή των αμάχων που έχασαν τη ζωή τους στις 10 Ιουνίου 1944. </a:t>
            </a:r>
          </a:p>
          <a:p>
            <a:pPr marL="0" indent="0" algn="just">
              <a:buNone/>
            </a:pPr>
            <a:r>
              <a:rPr lang="el-GR" sz="1200"/>
              <a:t>Η παρουσία του  Μαυσωλείου Διστόμου φέρνει στη μνήμη των ανθρώπων, κατοίκων, περαστικών  και επισκεπτών  το συγκεκριμένο γεγονός, τη σφαγή του Διστόμου και  αποκαλύπτει τη σημασία του γεγονότος στη διαμόρφωση της ιστορίας του τόπου. </a:t>
            </a:r>
          </a:p>
          <a:p>
            <a:pPr marL="0" indent="0" algn="just">
              <a:buNone/>
            </a:pPr>
            <a:r>
              <a:rPr lang="el-GR" sz="1200"/>
              <a:t>Από την άλλη πλευρά η μεγαλειώδης κατασκευή εντυπωσιάζει και εμπνέει δέος στον επισκέπτη που γνωρίζει πως κάτω από τις μαρμάρινες πλάκες φυλάσσονται τα οστά των 218 σφαγιασμένων κατοίκων, των οποίων τα ονόματα είναι  γραμμένα σε μαρμάρινη επιφάνεια. Για τους κατοίκους του Διστόμου είναι τόπος ιερός και τιμής των νεκρών. Με αυτή την προσέγγιση ξεφεύγουμε από τη  λανθασμένη αντίληψη πως ως μνημεία είναι δυνατό να χαρακτηρίζονται μόνο συγκεκριμένες κατασκευές, που εντυπωσιάζουν με το μέγεθος, το υλικό τους ή την αρχιτεκτονική  και δίνεται ένας πιο ανθρωποκεντρικός προσδιορισμός στο συγκεκριμένο μνημείο καθώς αποτελεί σύγχρονο πολιτιστικό αγαθό κατασκευασμένο “εν καιρώ ειρήνης” που διαφυλάσσει ζωντανή την ιστορία του Β’ Παγκοσμίου Πολέμου και τις θηριωδίες των κατακτητών ώστε να μη ξεχαστούν και επαναληφθούν . </a:t>
            </a:r>
          </a:p>
          <a:p>
            <a:pPr marL="0" indent="0" algn="just">
              <a:buNone/>
            </a:pPr>
            <a:endParaRPr lang="el-GR" sz="1200"/>
          </a:p>
          <a:p>
            <a:pPr marL="0" indent="0" algn="just">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138</a:t>
            </a:fld>
            <a:endParaRPr lang="el-GR"/>
          </a:p>
        </p:txBody>
      </p:sp>
    </p:spTree>
    <p:extLst>
      <p:ext uri="{BB962C8B-B14F-4D97-AF65-F5344CB8AC3E}">
        <p14:creationId xmlns:p14="http://schemas.microsoft.com/office/powerpoint/2010/main" val="588666558"/>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764704"/>
            <a:ext cx="8229600" cy="5361459"/>
          </a:xfrm>
        </p:spPr>
        <p:txBody>
          <a:bodyPr>
            <a:normAutofit fontScale="85000" lnSpcReduction="10000"/>
          </a:bodyPr>
          <a:lstStyle/>
          <a:p>
            <a:pPr marL="0" indent="0">
              <a:buNone/>
            </a:pPr>
            <a:r>
              <a:rPr lang="el-GR" sz="1200" b="1"/>
              <a:t>«ΓΝΩΡΙΖΩ- ΜΕΤΑΛΑΜΠΑΔΕΥΩ - ΣΥΝΕΧΙΖΩ- ΟΡΑΜΑΤΙΖΟΜΑΙ: ΑΝΘΡΩΠΟΙ ΚΑΙ ΣΠΙΤΙΑ ΜΙΛΟΥΝ ΓΙΑ ΤΟΝ ΤΟΠΟ ΜΟΥ</a:t>
            </a:r>
            <a:r>
              <a:rPr lang="el-GR" sz="1200" b="1" smtClean="0"/>
              <a:t>»</a:t>
            </a:r>
          </a:p>
          <a:p>
            <a:pPr marL="0" indent="0">
              <a:buNone/>
            </a:pPr>
            <a:endParaRPr lang="el-GR" sz="1200" b="1"/>
          </a:p>
          <a:p>
            <a:pPr marL="0" indent="0">
              <a:buNone/>
            </a:pPr>
            <a:endParaRPr lang="el-GR" sz="1200" smtClean="0"/>
          </a:p>
          <a:p>
            <a:pPr marL="0" indent="0">
              <a:buNone/>
            </a:pPr>
            <a:r>
              <a:rPr lang="el-GR" sz="1200" smtClean="0"/>
              <a:t>Μαθητές</a:t>
            </a:r>
            <a:r>
              <a:rPr lang="el-GR" sz="1200"/>
              <a:t>/ μαθήτριες Α΄ τάξης: </a:t>
            </a:r>
            <a:r>
              <a:rPr lang="el-GR" sz="1200" smtClean="0"/>
              <a:t>Μαρτίδου </a:t>
            </a:r>
            <a:r>
              <a:rPr lang="el-GR" sz="1200"/>
              <a:t>Νεφέλη, Στεφανόπυλος Αριστοτέλης, Χατζηδημητρίου Ιάσονας</a:t>
            </a:r>
          </a:p>
          <a:p>
            <a:pPr marL="0" indent="0">
              <a:buNone/>
            </a:pPr>
            <a:r>
              <a:rPr lang="el-GR" sz="1200"/>
              <a:t>Μαθητες/ μαθήτριες Β΄ τάξης: Αγγέλου Κλέαρχος, Γκούγκουρας Αγαμέμνων,  Βιδάκη Όλγα,  Γιαννακίδης Δημήτρης, Εμμανουηλίδου Βιργινία, Κασαπίδης Δημήτρης, Κοντσιώτου Δέσποινα, Κυριατζάκης Χρήστος, Πολυχρονάκης Κυριάκος, Σιαγκούρη Νικολέτα, Τσίρμπα Μαρία, Χατζηδημητρίου Ξένη, Χαριζάνη Σταυρούλα, Χατζηδημητρίου Σταυρούλα</a:t>
            </a:r>
          </a:p>
          <a:p>
            <a:pPr marL="0" indent="0">
              <a:buNone/>
            </a:pPr>
            <a:r>
              <a:rPr lang="el-GR" sz="1200"/>
              <a:t>Μαθητές/ μαθήτριες Γ΄ τάξης: Ανδρίκος Παναγιώτης, Ανδρουτσόπουλος Μιχάλης, Αρχιτεκτονίδου Αγάπη, Βιδάκη Χάρις, Ηλιουσένκωφ Δημήτρης, Καράπαπας Χαράλαμπος, Οκτάρας Ιωάννης, Παπαργυρίου Χρήστος, Πίτσκος Ιωάννης, Συμεωνίδης Γεώργιος, Συμεωνίδης Χαράλαμπος,</a:t>
            </a:r>
          </a:p>
          <a:p>
            <a:pPr marL="0" indent="0">
              <a:buNone/>
            </a:pPr>
            <a:r>
              <a:rPr lang="el-GR" sz="1200"/>
              <a:t>β) Συντονίστριες καθηγήτριες:Σαββίδου Μαρία </a:t>
            </a:r>
            <a:r>
              <a:rPr lang="el-GR" sz="1200" smtClean="0"/>
              <a:t>ΠΕ05</a:t>
            </a:r>
            <a:r>
              <a:rPr lang="el-GR" sz="1200"/>
              <a:t>Γρίβα Ελένη </a:t>
            </a:r>
            <a:r>
              <a:rPr lang="el-GR" sz="1200" smtClean="0"/>
              <a:t>ΠΕ08</a:t>
            </a:r>
            <a:r>
              <a:rPr lang="el-GR" sz="1200"/>
              <a:t>Τοκούρογλου Δέσποινα ΠΕ02</a:t>
            </a:r>
          </a:p>
          <a:p>
            <a:pPr marL="0" indent="0">
              <a:buNone/>
            </a:pPr>
            <a:r>
              <a:rPr lang="el-GR" sz="1200" smtClean="0"/>
              <a:t>Γυμνάσιο </a:t>
            </a:r>
            <a:r>
              <a:rPr lang="el-GR" sz="1200"/>
              <a:t>Δοξάτου</a:t>
            </a:r>
          </a:p>
          <a:p>
            <a:pPr marL="0" indent="0">
              <a:buNone/>
            </a:pPr>
            <a:endParaRPr lang="el-GR" sz="1200" smtClean="0"/>
          </a:p>
          <a:p>
            <a:pPr marL="0" indent="0" algn="just">
              <a:buNone/>
            </a:pPr>
            <a:r>
              <a:rPr lang="el-GR" sz="1200" smtClean="0"/>
              <a:t>Τόσο </a:t>
            </a:r>
            <a:r>
              <a:rPr lang="el-GR" sz="1200"/>
              <a:t>πολύπαθος ο ελληνικός τόπος αλλά ταυτόχρονα και τόσο όμορφος, έχει αγαπηθεί τόσο δυνατά από τους κατοίκους του γι αυτό άλλωστε και εξυμνείται ανά τους αιώνες και εκθειάζεται, δηλώνοντας την ουσιαστική σύνδεση τόπου- ανθρώπου. </a:t>
            </a:r>
          </a:p>
          <a:p>
            <a:pPr marL="0" indent="0" algn="just">
              <a:buNone/>
            </a:pPr>
            <a:r>
              <a:rPr lang="el-GR" sz="1200"/>
              <a:t>   Πρόκληση και χρέος να γνωρίσουμε τον τόπο μας σε όλες του τις διαστάσεις και τότε να συνειδητοποιήσουμε την αξία του και την ανάγκη να μεταλαμπαδεύσουμε αυτό το συναίσθημα και τη γνώση στους μεταγενέστερους. Τα βιώματα των προγενέστερων  περνούν στη συνείδησή μας ως δικά μας βιώματα. Αξιολογούνται από την κοινή συνείδηση και εγγράφονται στο νου και στην καρδιά ως κομμάτι του εαυτού μας, ως μέσο αυτοσυνειδησίας, αυτοπροσδιορισμού, αλλά και διαμόρφωσης της αυτοεικόνας. Αυτό είναι και το κίνητρο για την προβολή του τόπου μας στο εν λόγω συνέδριο.</a:t>
            </a:r>
          </a:p>
          <a:p>
            <a:pPr marL="0" indent="0" algn="just">
              <a:buNone/>
            </a:pPr>
            <a:r>
              <a:rPr lang="el-GR" sz="1200"/>
              <a:t>   Η εργασία μας, θα συμπεριλάβει ανάδειξη κτηρίων, σπιτιών και αφηγήσεις βιωματικές για τη ζωή των ανθρώπων αυτού του τόπου. Θα γίνει απόπειρα σύνδεσης της ανθρώπινης ζωής, της ζωής του απλού πολύπαθου καθημερινού ανθρώπου αλλά και του κοινωνικά δυνατού ανθρώπου με την οικονομία και τον πολιτισμό του τόπου. Εδώ, θα παρουσιαστεί δρώμενο με αναπαράσταση αγοραπωλησίας καπνού, ενός προϊόντος που στήριξε τον τόπο μας πολλαπλώς και έγινε παραγωγικό αγαθό που διασφάλισε τη ζωή των κατοίκων. </a:t>
            </a:r>
          </a:p>
          <a:p>
            <a:pPr marL="0" indent="0" algn="just">
              <a:buNone/>
            </a:pPr>
            <a:r>
              <a:rPr lang="el-GR" sz="1200"/>
              <a:t>  Τα παιδιά θα εργαστούν σε λειτουργικές ομάδες, οι οποίες θα σχηματιστούν με βάση τα ενδιαφέροντα και τις δεξιότητές τους, μέσα σε ένα πλαίσιο διαφοροποιημένης αξιοποίησης δυνατοτήτων και ενδιαφερόντων. </a:t>
            </a:r>
          </a:p>
          <a:p>
            <a:pPr marL="0" indent="0" algn="just">
              <a:buNone/>
            </a:pPr>
            <a:r>
              <a:rPr lang="el-GR" sz="1200"/>
              <a:t>   Η εμπειρία μοναδική και πρωτόγνωρη για τους συμμετέχοντες μαθητές και μαθήτριες και αξιοσημείωτη η κατάκτηση δεξιοτήτων που θα εφαρμόσουν το «κατανοώ και δρω», έτσι ώστε να μπορέσουν να γίνουν οι ενεργοί πολίτες του μέλλοντος. Αναμενόμενο αποτέλεσμα τα παιδιά μέσα από τη διερεύνηση, την απορία, την απάντηση, τη συνάντηση να ενδυναμώσουν την τοπική τους ταυτότητα και να συνειδητοποιήσουν τους τοπικούς προσδιορισμούς τους. </a:t>
            </a:r>
          </a:p>
          <a:p>
            <a:pPr marL="0" indent="0">
              <a:buNone/>
            </a:pPr>
            <a:endParaRPr lang="el-GR" sz="120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139</a:t>
            </a:fld>
            <a:endParaRPr lang="el-GR"/>
          </a:p>
        </p:txBody>
      </p:sp>
    </p:spTree>
    <p:extLst>
      <p:ext uri="{BB962C8B-B14F-4D97-AF65-F5344CB8AC3E}">
        <p14:creationId xmlns:p14="http://schemas.microsoft.com/office/powerpoint/2010/main" val="2115069216"/>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836712"/>
            <a:ext cx="8229600" cy="5289451"/>
          </a:xfrm>
        </p:spPr>
        <p:txBody>
          <a:bodyPr>
            <a:normAutofit fontScale="92500" lnSpcReduction="20000"/>
          </a:bodyPr>
          <a:lstStyle/>
          <a:p>
            <a:pPr marL="0" indent="0">
              <a:buNone/>
            </a:pPr>
            <a:r>
              <a:rPr lang="el-GR" sz="1200" b="1"/>
              <a:t>Μιά γειτονιά, τρείς </a:t>
            </a:r>
            <a:r>
              <a:rPr lang="el-GR" sz="1200" b="1" smtClean="0"/>
              <a:t>θρησκείες</a:t>
            </a:r>
          </a:p>
          <a:p>
            <a:pPr marL="0" indent="0">
              <a:buNone/>
            </a:pPr>
            <a:endParaRPr lang="el-GR" sz="1200" b="1"/>
          </a:p>
          <a:p>
            <a:pPr marL="0" indent="0">
              <a:buNone/>
            </a:pPr>
            <a:r>
              <a:rPr lang="el-GR" sz="1200"/>
              <a:t>Δεληγιάννη Θωμαΐς-Στυλιανή, Κατσάρα Λουκία-Ευαγγελία, Κωνσταντοπούλου Μαρούσα- Ραφαηλία, Λαζαρίδης Σπυρίδων, Λασπά Αικατερίνη-Άννα, Λεοντάρη Ελευθερία-Ειρήνη, Λιάκος Γεώργιος, Μαρθάρη Στεφανία, Μαυροζούμης Μιχαήλ, Μπουλούκου Αναστασία, Νεστορίδης Ιωάννης, Νικολάου Ευφροσύνη-Ραφαέλα, Σουλιωτάκη Αικατερίνη-Γεωργία, Τανάγρας Κωνσταντίνος, Τσομώκος Παναγιώτης, Χατζηδαμιανού Ίριδα-Μιχαέλα, Ψινάκης Γεώργιος</a:t>
            </a:r>
          </a:p>
          <a:p>
            <a:pPr marL="0" indent="0">
              <a:buNone/>
            </a:pPr>
            <a:r>
              <a:rPr lang="el-GR" sz="1200"/>
              <a:t>Επιβλέπουσες: Ζαχαρούλα Μάλλιαρη ΠΕ80, Σταυρούλα Παναγούλια ΠΕ06</a:t>
            </a:r>
          </a:p>
          <a:p>
            <a:pPr marL="0" indent="0">
              <a:buNone/>
            </a:pPr>
            <a:r>
              <a:rPr lang="el-GR" sz="1200"/>
              <a:t>Γυμνάσιο Δροσιάς Εύβοιας</a:t>
            </a:r>
          </a:p>
          <a:p>
            <a:pPr marL="0" indent="0">
              <a:buNone/>
            </a:pPr>
            <a:endParaRPr lang="el-GR" sz="1200" smtClean="0"/>
          </a:p>
          <a:p>
            <a:pPr marL="0" indent="0" algn="just">
              <a:buNone/>
            </a:pPr>
            <a:r>
              <a:rPr lang="el-GR" sz="1200" smtClean="0"/>
              <a:t>Η </a:t>
            </a:r>
            <a:r>
              <a:rPr lang="el-GR" sz="1200"/>
              <a:t>Χαλκίδα, μια από τις πιο δραστήριες πόλεις της Αρχαίας Ελλάδας, που φημίζεται για τις προϊστορικές και ιστορικές της αρχαιότητες, αλλά και για το μοναδικό φαινόμενο της παλίρροιας του Ευρίπου, ξεχωρίζει ιδιαίτερα για τη διάσωση μνημείων των τριών ζώντων μονοθεϊστικών θρησκειών, που βρίσκονται σε απόσταση λίγων μέτρων μεταξύ τους, στο ιστορικό κέντρο της πόλης. </a:t>
            </a:r>
          </a:p>
          <a:p>
            <a:pPr marL="0" indent="0" algn="just">
              <a:buNone/>
            </a:pPr>
            <a:r>
              <a:rPr lang="el-GR" sz="1200"/>
              <a:t>Ο Ιερός Ναός Αγίας Παρασκευής Χαλκίδας είναι ένας από τους παλαιότερους  παλαιοχριστιανικούς  ναούς  (της βυζαντινής περιόδου) που άντεξε πολέμους, βέβηλους κατακτητές (Τούρκοι), αλλά και επιβίωσε από τα στοιχεία της φύσης (σεισμοί).                                                           Ο σημερινός ναός της Αγίας Παρασκευής, πολιούχου της πόλης, είναι ένα εμβληματικό μνημείο της Χαλκίδας, που προσδιορίζει το ιστορικό της κέντρο, εκεί όπου εκτεινόταν άλλοτε η καστροπολιτεία του Νεγρεπόντε δίπλα στον Εύριπο.                                                                                                                       </a:t>
            </a:r>
          </a:p>
          <a:p>
            <a:pPr marL="0" indent="0" algn="just">
              <a:buNone/>
            </a:pPr>
            <a:r>
              <a:rPr lang="el-GR" sz="1200"/>
              <a:t>Το Οθωμανικό Τέμενος Εμίρ Ζαδέ,  χτισμένο σε περίοπτη θέση στο σημερινό ιστορικό κέντρο της πόλης, στην πλατεία Πεσόντων οπλιτών, σώζεται σε πολύ καλή κατάσταση. Κατασκευασμένο την πρώιμη περίοδο της Οθωμανικής κυριαρχίας ανήκει στον απλό αρχιτεκτονικό τύπο του μονότρουλου τεμένους, ενώ στο εσωτερικό διατηρείται το μιχράμπ. Μπροστά από το τζαμί βρίσκεται η δημόσια τούρκικη κρήνη του Χαλίλ, μία από τις δεκαεννέα κρήνες που κατασκευάστηκαν την περίοδο της Οθωμανικής κυριαρχίας. </a:t>
            </a:r>
          </a:p>
          <a:p>
            <a:pPr marL="0" indent="0" algn="just">
              <a:buNone/>
            </a:pPr>
            <a:r>
              <a:rPr lang="el-GR" sz="1200"/>
              <a:t>Η Εβραϊκή  Συναγωγή της Χαλκίδας είναι μία από τις παλαιότερες στην Ελλάδα, η οποία όμως καταστράφηκε έξι φορές στην διάρκεια της ζωής της και όλες ξαναχτίστηκε ακριβώς στο ίδιο σημείο. Η σημερινή ανακατασκευάστηκε το 1855 μετά από την πυρκαγιά του 1854, με χρήματα που διέθεσε η Δούκισσα της Πλακεντίας. Η Ρωμανιώτικη Εβραϊκή Κοινότητα Χαλκίδας είναι η μοναδική στην Ευρώπη που βιώνει  με μόνιμη παρουσία στην ίδια πόλη,  για περισσότερο από 2.500 χρόνια. </a:t>
            </a:r>
          </a:p>
          <a:p>
            <a:pPr marL="0" indent="0" algn="just">
              <a:buNone/>
            </a:pPr>
            <a:r>
              <a:rPr lang="el-GR" sz="1200"/>
              <a:t>Ο ιερός ναός της Αγίας Παρασκευής, το Οθωμανικό Τέμενος Εμίρ Ζαδέ και η Εβραϊκή Συναγωγή, δείχνουν ότι παρά τις θρησκευτικές και άλλες διαφορές τους, οι κάτοικοι της πόλης είχαν μάθει να ζουν αρμονικά μεταξύ τους και μάλιστα για πολύ καιρό.</a:t>
            </a:r>
          </a:p>
          <a:p>
            <a:pPr marL="0" indent="0">
              <a:buNone/>
            </a:pPr>
            <a:endParaRPr lang="el-GR" sz="1200"/>
          </a:p>
          <a:p>
            <a:pPr marL="0" indent="0">
              <a:buNone/>
            </a:pPr>
            <a:endParaRPr lang="el-GR" sz="1200"/>
          </a:p>
          <a:p>
            <a:pPr marL="0" indent="0">
              <a:buNone/>
            </a:pPr>
            <a:endParaRPr lang="el-GR" sz="1200"/>
          </a:p>
          <a:p>
            <a:pPr marL="0" indent="0">
              <a:buNone/>
            </a:pPr>
            <a:endParaRPr lang="el-GR" sz="120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140</a:t>
            </a:fld>
            <a:endParaRPr lang="el-GR"/>
          </a:p>
        </p:txBody>
      </p:sp>
    </p:spTree>
    <p:extLst>
      <p:ext uri="{BB962C8B-B14F-4D97-AF65-F5344CB8AC3E}">
        <p14:creationId xmlns:p14="http://schemas.microsoft.com/office/powerpoint/2010/main" val="290065793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1052736"/>
            <a:ext cx="8229600" cy="5073427"/>
          </a:xfrm>
        </p:spPr>
        <p:txBody>
          <a:bodyPr>
            <a:normAutofit fontScale="85000" lnSpcReduction="20000"/>
          </a:bodyPr>
          <a:lstStyle/>
          <a:p>
            <a:pPr marL="0" indent="0">
              <a:buNone/>
            </a:pPr>
            <a:r>
              <a:rPr lang="el-GR" sz="1400" b="1"/>
              <a:t>Μνημεία και αρχαιολογικοί χώροι του Δωρίου Οιχαλίας </a:t>
            </a:r>
            <a:r>
              <a:rPr lang="el-GR" sz="1400" b="1" smtClean="0"/>
              <a:t>Μεσσηνίας</a:t>
            </a:r>
          </a:p>
          <a:p>
            <a:pPr marL="0" indent="0">
              <a:buNone/>
            </a:pPr>
            <a:endParaRPr lang="el-GR" sz="1400" b="1"/>
          </a:p>
          <a:p>
            <a:pPr marL="0" indent="0">
              <a:buNone/>
            </a:pPr>
            <a:r>
              <a:rPr lang="el-GR" sz="1400"/>
              <a:t>Αλεξοπούλου Δήμητρα-Χριστίνα, Δριμή Κωνσταντίνα, Καμπούκου </a:t>
            </a:r>
            <a:r>
              <a:rPr lang="el-GR" sz="1400" smtClean="0"/>
              <a:t>Ιωάννα</a:t>
            </a:r>
            <a:r>
              <a:rPr lang="el-GR" sz="1400"/>
              <a:t>, Κουλόλι Μαρσέλα, </a:t>
            </a:r>
          </a:p>
          <a:p>
            <a:pPr marL="0" indent="0">
              <a:buNone/>
            </a:pPr>
            <a:r>
              <a:rPr lang="el-GR" sz="1400"/>
              <a:t>Επιβλέποντες: Χαρίτος Αθανάσιος ΠΕ 88.02, Φατούρου Γεωργία ΠΕ 02, Πατσιάνης  Ευστράτιος ΠΕ 03</a:t>
            </a:r>
          </a:p>
          <a:p>
            <a:pPr marL="0" indent="0">
              <a:buNone/>
            </a:pPr>
            <a:r>
              <a:rPr lang="el-GR" sz="1400" smtClean="0"/>
              <a:t>Γυμνάσιο Δωρίου</a:t>
            </a:r>
          </a:p>
          <a:p>
            <a:pPr marL="0" indent="0">
              <a:buNone/>
            </a:pPr>
            <a:endParaRPr lang="el-GR" sz="1400"/>
          </a:p>
          <a:p>
            <a:pPr marL="0" indent="0" algn="just">
              <a:buNone/>
            </a:pPr>
            <a:r>
              <a:rPr lang="el-GR" sz="1400" smtClean="0"/>
              <a:t>Στην </a:t>
            </a:r>
            <a:r>
              <a:rPr lang="el-GR" sz="1400"/>
              <a:t>εργασία μας εξετάζεται  η πολιτιστική κληρονομιά του τόπου μας και αναδεικνύονται τα σημαντικότερα αξιοθέατα που αξίζει να επισκεφτεί κάποιος επισκέπτης. Αναλύεται ο ιστορικός και πολιτιστικός πλούτος της περιοχής και προσδιορίζονται  τα κύρια αξιοθέατα που αντιπροσωπεύουν την πολιτιστική κληρονομιά. Εξετάζεται επίσης η επίδρασή  της  κληρονομιάς αυτής στη σύγχρονη κοινωνία και πώς έχει διατηρηθεί μέσα στον χρόνο. Θα παρουσιάσουμε μια περιήγηση στα μνημεία και στους αρχαιολογικούς χώρους της περιοχής μας ακολουθώντας την πορεία τους με ευθύγραμμη χρονολογική σειρά.</a:t>
            </a:r>
          </a:p>
          <a:p>
            <a:pPr marL="0" indent="0" algn="just">
              <a:buNone/>
            </a:pPr>
            <a:r>
              <a:rPr lang="el-GR" sz="1400"/>
              <a:t>Ο τόπος μας περιλαμβάνει μια πλούσια ιστορία που εκτείνεται αιώνες πίσω. Το Δώριο ή Σούλιμα ανήκει στα Σουλιμοχώρια. Όλοι αυτοί οι οικισμοί έχουν αναρίθμητα μνημεία ήδη από τη Μεσοελλαδική  Εποχή (θολωτοί τάφοι Μάλθης). </a:t>
            </a:r>
          </a:p>
          <a:p>
            <a:pPr marL="0" indent="0" algn="just">
              <a:buNone/>
            </a:pPr>
            <a:r>
              <a:rPr lang="el-GR" sz="1400"/>
              <a:t>Κάποια από τα αξιοθέατα που περιλαμβάνονται στην εργασία μας είναι τα παρακάτω: το άγαλμα του Άγνωστου Στρατιώτη (Δώριο Μεσσηνίας), το Μνημείο Εθνικής Αντίστασης Δωρίου, ο Ιερός Ναός Μεταμορφώσεως του Σωτήρος (Αετός Μεσσηνίας), η Βραχοπαναγίτσα (Βασιλικό Μεσσηνίας), το Μνημείο του Θ. Κολοκοτρώνη στο Ραμοβούνι Μεσσηνίας (τόπος γέννησης του Θεόδωρου Κολοκοτρώνη), το Κάστρο του Μίλα, ο Επικούρειος Απόλλωνας, το Λαογραφικό Μουσείο του Άνω Δωρίου, το χωριό  «Άγιος Γεώργιος», ενώ ακόμη αναπόσπαστο κομμάτι των τοπικών αξιοθέατων  είναι  το Μνημείο των Ντρέδων στο Άνω Δώριο , το οποίο είναι και ένα από τα πιο γνωστά μέρη της περιοχής μας. </a:t>
            </a:r>
          </a:p>
          <a:p>
            <a:pPr marL="0" indent="0" algn="just">
              <a:buNone/>
            </a:pPr>
            <a:r>
              <a:rPr lang="el-GR" sz="1400"/>
              <a:t>Τέλος, θα παρουσιαστεί και το Λαογραφικό μουσείο του Λεωνίδα Θεοχάρη στο  Άνω Δώριο – Σούλιμα. Τα εκθέματά του αντιπροσωπεύουν όλες τις δραστηριότητες της περιοχής και πολλά είναι κατασκευασμένα με πρωτόγονα μέσα. Στεγάζεται στην οικία της οικογένειας Θεοχάρη και περιλαμβάνει μια μεγάλη γκάμα αντικειμένων.</a:t>
            </a:r>
          </a:p>
          <a:p>
            <a:pPr marL="0" indent="0" algn="just">
              <a:buNone/>
            </a:pPr>
            <a:r>
              <a:rPr lang="el-GR" sz="1400"/>
              <a:t>Τα μνημεία και οι αρχαιολογικοί χώροι του Δωρίου Οιχαλίας είναι σημαντικά για την κατανόηση της ελληνικής ιστορίας και  του πολιτισμού του τόπου μας.</a:t>
            </a:r>
          </a:p>
          <a:p>
            <a:pPr marL="0" indent="0">
              <a:buNone/>
            </a:pPr>
            <a:endParaRPr lang="el-GR" sz="14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141</a:t>
            </a:fld>
            <a:endParaRPr lang="el-GR"/>
          </a:p>
        </p:txBody>
      </p:sp>
    </p:spTree>
    <p:extLst>
      <p:ext uri="{BB962C8B-B14F-4D97-AF65-F5344CB8AC3E}">
        <p14:creationId xmlns:p14="http://schemas.microsoft.com/office/powerpoint/2010/main" val="2298955596"/>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620688"/>
            <a:ext cx="8229600" cy="5505475"/>
          </a:xfrm>
        </p:spPr>
        <p:txBody>
          <a:bodyPr>
            <a:normAutofit fontScale="92500"/>
          </a:bodyPr>
          <a:lstStyle/>
          <a:p>
            <a:pPr marL="0" indent="0">
              <a:buNone/>
            </a:pPr>
            <a:r>
              <a:rPr lang="el-GR" sz="1200" b="1" smtClean="0"/>
              <a:t>:Η </a:t>
            </a:r>
            <a:r>
              <a:rPr lang="el-GR" sz="1200" b="1"/>
              <a:t>ιστορία και τα έθιμα του Δωρίου Οιχαλίας </a:t>
            </a:r>
            <a:r>
              <a:rPr lang="el-GR" sz="1200" b="1" smtClean="0"/>
              <a:t>Μεσσηνίας</a:t>
            </a:r>
          </a:p>
          <a:p>
            <a:pPr marL="0" indent="0">
              <a:buNone/>
            </a:pPr>
            <a:endParaRPr lang="el-GR" sz="1200" b="1"/>
          </a:p>
          <a:p>
            <a:pPr marL="0" indent="0">
              <a:buNone/>
            </a:pPr>
            <a:r>
              <a:rPr lang="el-GR" sz="1200"/>
              <a:t>Αλεξόπουλος Παναγιώτης, Βόγκα Άννα, Κουμπαρούλη Γεωργία, Νικητοπούλου Κωνσταντίνα-Δήμητρα</a:t>
            </a:r>
          </a:p>
          <a:p>
            <a:pPr marL="0" indent="0">
              <a:buNone/>
            </a:pPr>
            <a:r>
              <a:rPr lang="el-GR" sz="1200"/>
              <a:t>Επιβλέποντες: Φατούρου Γεωργία ΠΕ 02, Χαρίτος Αθανάσιος ΠΕ 88.02, Πατσιάνης Ευστράτιος ΠΕ 03</a:t>
            </a:r>
          </a:p>
          <a:p>
            <a:pPr marL="0" indent="0">
              <a:buNone/>
            </a:pPr>
            <a:r>
              <a:rPr lang="el-GR" sz="1200" smtClean="0"/>
              <a:t>Γυμνάσιο Δωρίου</a:t>
            </a:r>
          </a:p>
          <a:p>
            <a:pPr marL="0" indent="0">
              <a:buNone/>
            </a:pPr>
            <a:endParaRPr lang="el-GR" sz="1200"/>
          </a:p>
          <a:p>
            <a:pPr marL="0" indent="0" algn="just">
              <a:buNone/>
            </a:pPr>
            <a:r>
              <a:rPr lang="el-GR" sz="1200" smtClean="0"/>
              <a:t>Στην </a:t>
            </a:r>
            <a:r>
              <a:rPr lang="el-GR" sz="1200"/>
              <a:t>εργασία μας εξετάζονται η ιστορία και τα έθιμα του τόπου μας, του Δωρίου Οιχαλίας Μεσσηνίας. Ο τόπος μας περιλαμβάνει μια πλούσια και μεγάλη  ιστορία που εκτείνεται αιώνες πίσω στο παρελθόν. Ο οικισμός Μάλθη ,χρονολογείται ήδη από τη Μεσοελλαδική Εποχή(αναφέρεται και στην  Ιλιάδα ,Β 591-602).Αρχαίοι πολιτισμοί, όπως οι Δωριείς, έζησαν στην περιοχή συμβάλλοντας στη διαμόρφωση του πολιτισμού και της ιστορίας της. </a:t>
            </a:r>
          </a:p>
          <a:p>
            <a:pPr marL="0" indent="0" algn="just">
              <a:buNone/>
            </a:pPr>
            <a:r>
              <a:rPr lang="el-GR" sz="1200"/>
              <a:t>Τη Βυζαντινή περίοδο κατόπιν πρόσκλησης των Δεσποτών του Μορέως, Μανουήλ Καντακουζηνού και Θεοδώρου A' Παλαιολόγου(περί το 1400),ήρθαν και εγκαταστάθηκαν στα ορεινά 40 οικογένειες από περιοχές της Βορείου Ηπείρου αποτελούμενες από  Έλληνες, Αρβανίτες και Ορθόδοξους χριστιανούς. Εκεί έχτισαν τα χωριά τους, γνωστά και ως Σουλιμοχώρια :Σουλιμά (Άνω Δώριο),Κούβελα, Ψάρι, Κλέσουρα (Αμφιθέα), Δραγώγι. Οι άνδρες κάτοικοι των Σουλιμοχωρίων ονομάζονταν Ντρέδες. Ήταν σκληροί και δυνατοί, φιλοπάτριδες και φιλελεύθεροι, με φιλότιμο, κυκλοφορούσαν πάντα οπλισμένοι και οι Τούρκοι δεν τους πείραζαν από φόβο για την οργή των συμπατριωτών τους. </a:t>
            </a:r>
          </a:p>
          <a:p>
            <a:pPr marL="0" indent="0" algn="just">
              <a:buNone/>
            </a:pPr>
            <a:r>
              <a:rPr lang="el-GR" sz="1200"/>
              <a:t>Κατά τη διάρκεια των πολέμων και των αναταραχών η περιοχή μας υπέστη σημαντικές αλλαγές. Μάλιστα αξιόλογο είναι το γεγονός ότι κατά τη διάρκεια  της Επανάστασης του 1821 αλλά και κατά τον πόλεμο του 1940 αγωνίσθηκαν και θυσιάστηκαν αρκετοί άνθρωποι από την περιοχή μας οι οποίοι αναδείχθηκαν λόγω της ανδρείας και της φιλοπατρίας τους και τιμώνται μέχρι και σήμερα ως τοπικοί ήρωες. </a:t>
            </a:r>
          </a:p>
          <a:p>
            <a:pPr marL="0" indent="0" algn="just">
              <a:buNone/>
            </a:pPr>
            <a:r>
              <a:rPr lang="el-GR" sz="1200"/>
              <a:t>Θα παρουσιαστούν και τα πιο σημαντικά και ιδιαίτερα έθιμα της περιοχής (τα έθιμα του γάμου με το κέντημα της κουλούρας της νύφης, η αδελφοποίηση που αναπτύχθηκε στα Σουλιμοχώρια με τις ευλογίες της Εκκλησίας)και βεβαίως το ξεχωριστό έθιμο του τόπου, συνδεδεμένο με την ελληνική επανάσταση, η αναπαράσταση της ορκωμοσίας των Ντρέδων στο Σουλιμά την  παραμονή της 25ης Μαρτίου.</a:t>
            </a:r>
          </a:p>
          <a:p>
            <a:pPr marL="0" indent="0" algn="just">
              <a:buNone/>
            </a:pPr>
            <a:r>
              <a:rPr lang="el-GR" sz="1200"/>
              <a:t>Ο τόπος μας συνεπώς προσφέρει μια πολυδιάστατη ιστορία και πολιτισμική κληρονομιά που είναι  πολύ σημαντική  για την κατανόηση του παρελθόντος αλλά και του παρόντος  και που αξίζει να γίνει ευρύτερα γνωστή.</a:t>
            </a:r>
          </a:p>
          <a:p>
            <a:pPr marL="0" indent="0" algn="just">
              <a:buNone/>
            </a:pPr>
            <a:endParaRPr lang="el-GR" sz="120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142</a:t>
            </a:fld>
            <a:endParaRPr lang="el-GR"/>
          </a:p>
        </p:txBody>
      </p:sp>
    </p:spTree>
    <p:extLst>
      <p:ext uri="{BB962C8B-B14F-4D97-AF65-F5344CB8AC3E}">
        <p14:creationId xmlns:p14="http://schemas.microsoft.com/office/powerpoint/2010/main" val="3681272464"/>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764704"/>
            <a:ext cx="8229600" cy="5361459"/>
          </a:xfrm>
        </p:spPr>
        <p:txBody>
          <a:bodyPr>
            <a:normAutofit lnSpcReduction="10000"/>
          </a:bodyPr>
          <a:lstStyle/>
          <a:p>
            <a:pPr marL="0" indent="0">
              <a:buNone/>
            </a:pPr>
            <a:r>
              <a:rPr lang="el-GR" sz="1200" b="1"/>
              <a:t>«Το ολοκαύτωμα της Καντάνου»</a:t>
            </a:r>
          </a:p>
          <a:p>
            <a:pPr marL="0" indent="0">
              <a:buNone/>
            </a:pPr>
            <a:r>
              <a:rPr lang="el-GR" sz="1200"/>
              <a:t>                        </a:t>
            </a:r>
          </a:p>
          <a:p>
            <a:pPr marL="0" indent="0">
              <a:buNone/>
            </a:pPr>
            <a:r>
              <a:rPr lang="el-GR" sz="1200"/>
              <a:t>Γκεγκάι Ρενάτο, Κατζάκη Ελένη-Ιωάννα, Μενάλλα Ταφίλ, Μνάλλα Λουσιάνα, Πατσουράκη Μαρία,  Περπεπάη Αντώνης, Σολανάκη Παρασκευή, </a:t>
            </a:r>
            <a:r>
              <a:rPr lang="el-GR" sz="1200" smtClean="0"/>
              <a:t> </a:t>
            </a:r>
            <a:r>
              <a:rPr lang="el-GR" sz="1200"/>
              <a:t>Σφηναρολάκης Γεώργιος  </a:t>
            </a:r>
          </a:p>
          <a:p>
            <a:pPr marL="0" indent="0">
              <a:buNone/>
            </a:pPr>
            <a:r>
              <a:rPr lang="el-GR" sz="1200"/>
              <a:t>Επιβλέπουσα: Βλοντάκη Αικατερίνη, ΠΕ02</a:t>
            </a:r>
          </a:p>
          <a:p>
            <a:pPr marL="0" indent="0">
              <a:buNone/>
            </a:pPr>
            <a:r>
              <a:rPr lang="el-GR" sz="1200" smtClean="0"/>
              <a:t>Γυμνάσιο Καντάνου</a:t>
            </a:r>
          </a:p>
          <a:p>
            <a:pPr marL="0" indent="0">
              <a:buNone/>
            </a:pPr>
            <a:endParaRPr lang="el-GR" sz="1200"/>
          </a:p>
          <a:p>
            <a:pPr marL="0" indent="0" algn="just">
              <a:buNone/>
            </a:pPr>
            <a:r>
              <a:rPr lang="el-GR" sz="1200" smtClean="0"/>
              <a:t>H  </a:t>
            </a:r>
            <a:r>
              <a:rPr lang="el-GR" sz="1200"/>
              <a:t>Κάντανος στη μακραίωνη ιστορία της  έχει αποδείξει πως ξέρει να νικά και να επαληθεύει το όνομά της (Καντανία = πόλη της νίκης). Στη νεότερη ιστορία, στον Β΄ Παγκόσμιο Πόλεμο, κατά τη διάρκεια της μάχης της Κρήτης (Μάιος 1941), η Κάντανος έπαιξε αποφασιστικό ρόλο. Μετά την κατάληψη του αεροδρομίου του Μάλεμε,  ακολούθησε η προέλαση των γερμανών προς το Σέλινο, με τελικό προορισμό την Παλαιόχωρα. Αντίσταση στην προέλαση αυτή προέβαλαν κάτοικοι από όλα τα διαμερίσματα της επαρχίας Σελίνου, με πλήρη επίγνωση και της οδυνηρής πραγματικότητας αλλά και των συνεπειών, πρώτα στις Βουκολιές, μετά στα Μεσαύλια, τα Φλώρια, και τέλος στο Φαράγγι της Καντάνου (24-25 Μαΐου 1941), όπου οι Γερμανοί καθηλώθηκαν χάνοντας 25 στρατιώτες. Η απώλεια αυτή λειτούργησε ως αφορμή  για αντίποινα: την πυρπόληση και την ισοπέδωση της Καντάνου λίγες μέρες αργότερα (3 Ιουνίου 1941) και την απαγόρευση της ανοικοδόμησής της ες αεί. Ήταν η πρώτη και μόνη φορά που οι Γερμανοί θέλησαν να αφήσουν γραπτά αποδεικτικά στοιχεία της βαρβαρότητάς τους, τρεις πινακίδες όπου αναγράφονται οι αιτίες της καταστροφής του χωριού, αδιάψευστα όμως τεκμήρια ταυτόχρονα και της ηρωικής στάσης των κατοίκων.  </a:t>
            </a:r>
          </a:p>
          <a:p>
            <a:pPr marL="0" indent="0" algn="just">
              <a:buNone/>
            </a:pPr>
            <a:r>
              <a:rPr lang="el-GR" sz="1200"/>
              <a:t>Προφορικές αφηγήσεις ανθρώπων που έζησαν τα γεγονότα της εποχής, ή άλλων που τα έμαθαν από τους συγγενείς τους, ή ερευνητών που αφιέρωσαν την ζωή τους στην μελέτη της τοπικής ιστορίας, ζωντανεύουν τα ιστορικά γεγονότα και μεταφέρουν βιώματα και μνήμες, χωρίς τις οποίες δεν είναι δυνατόν  σήμερα κάποιος να συλλάβει τόση φρίκη αλλά και τόση δύναμη αντίστασης.</a:t>
            </a:r>
          </a:p>
          <a:p>
            <a:pPr marL="0" indent="0" algn="just">
              <a:buNone/>
            </a:pPr>
            <a:r>
              <a:rPr lang="el-GR" sz="1200"/>
              <a:t>Η ανοικοδόμηση του χωριού έγινε σταδιακά μετά το τέλος του Πολέμου, από τους ίδιους τους κατοίκους. </a:t>
            </a:r>
          </a:p>
          <a:p>
            <a:pPr marL="0" indent="0" algn="just">
              <a:buNone/>
            </a:pPr>
            <a:r>
              <a:rPr lang="el-GR" sz="1200"/>
              <a:t>Τον Δεκέμβριο του 2000, 37 Οργανισμοί Τοπικής Αυτοδιοίκησης της χώρας ίδρυσαν το Δίκτυο Μαρτυρικών Πόλεων και Χωριών της Ελλάδος 1940-1945, "Ελληνικά Ολοκαυτώματα", στο οποίο έχει ενταχθεί και η Κάντανος μαζί με  60 δήμους και 140 κοινότητες. </a:t>
            </a:r>
          </a:p>
          <a:p>
            <a:pPr marL="0" indent="0">
              <a:buNone/>
            </a:pPr>
            <a:endParaRPr lang="el-GR" sz="1200"/>
          </a:p>
          <a:p>
            <a:pPr marL="0" indent="0">
              <a:buNone/>
            </a:pPr>
            <a:endParaRPr lang="el-GR" sz="1200"/>
          </a:p>
          <a:p>
            <a:pPr marL="0" indent="0">
              <a:buNone/>
            </a:pPr>
            <a:endParaRPr lang="el-GR" sz="1200"/>
          </a:p>
          <a:p>
            <a:pPr marL="0" indent="0">
              <a:buNone/>
            </a:pPr>
            <a:endParaRPr lang="el-GR" sz="1200"/>
          </a:p>
          <a:p>
            <a:pPr marL="0" indent="0">
              <a:buNone/>
            </a:pPr>
            <a:endParaRPr lang="el-GR" sz="1200"/>
          </a:p>
          <a:p>
            <a:pPr marL="0" indent="0">
              <a:buNone/>
            </a:pPr>
            <a:endParaRPr lang="el-GR" sz="1200"/>
          </a:p>
          <a:p>
            <a:pPr marL="0" indent="0">
              <a:buNone/>
            </a:pPr>
            <a:endParaRPr lang="el-GR" sz="1200"/>
          </a:p>
          <a:p>
            <a:pPr marL="0" indent="0">
              <a:buNone/>
            </a:pPr>
            <a:endParaRPr lang="el-GR" sz="120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143</a:t>
            </a:fld>
            <a:endParaRPr lang="el-GR"/>
          </a:p>
        </p:txBody>
      </p:sp>
    </p:spTree>
    <p:extLst>
      <p:ext uri="{BB962C8B-B14F-4D97-AF65-F5344CB8AC3E}">
        <p14:creationId xmlns:p14="http://schemas.microsoft.com/office/powerpoint/2010/main" val="2925823980"/>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620688"/>
            <a:ext cx="8229600" cy="5505475"/>
          </a:xfrm>
        </p:spPr>
        <p:txBody>
          <a:bodyPr>
            <a:normAutofit fontScale="92500" lnSpcReduction="10000"/>
          </a:bodyPr>
          <a:lstStyle/>
          <a:p>
            <a:pPr marL="0" indent="0">
              <a:buNone/>
            </a:pPr>
            <a:r>
              <a:rPr lang="el-GR" sz="1200" b="1"/>
              <a:t>Κάντανος:  ταξίδι στον τόπο και τον χρόνο</a:t>
            </a:r>
          </a:p>
          <a:p>
            <a:pPr marL="0" indent="0">
              <a:buNone/>
            </a:pPr>
            <a:r>
              <a:rPr lang="el-GR" sz="1200"/>
              <a:t>                        </a:t>
            </a:r>
          </a:p>
          <a:p>
            <a:pPr marL="0" indent="0">
              <a:buNone/>
            </a:pPr>
            <a:r>
              <a:rPr lang="el-GR" sz="1200"/>
              <a:t>Καλαϊτζακης Νεκτάριος, Καλαμαράκης Θεόδωρος, Κανδαράκης Ευτύχιος, Καστρινάκης Νικόλαος, Κλεινάκης Γεώργιος, Λουκάκη Αφροδίτη, Μουλιτάι Λιονέλ, Πηγαδιώτης Γεώργιος,  Πρένγκα Αλεξάνδρα, Σαρτζετάκης Γιώργος,            Στεφανογιάννης Παναγιώτης, Σφηναρολάκη Αρετή, Τσέλα Λουάν, Χύσα Λεονάρντο</a:t>
            </a:r>
          </a:p>
          <a:p>
            <a:pPr marL="0" indent="0">
              <a:buNone/>
            </a:pPr>
            <a:r>
              <a:rPr lang="el-GR" sz="1200"/>
              <a:t>Επιβλέπουσα: Λιάρα Μαγδαληνή, κλ. ΠΕ06</a:t>
            </a:r>
          </a:p>
          <a:p>
            <a:pPr marL="0" indent="0">
              <a:buNone/>
            </a:pPr>
            <a:r>
              <a:rPr lang="el-GR" sz="1200" smtClean="0"/>
              <a:t>Γυμνάσιο </a:t>
            </a:r>
            <a:r>
              <a:rPr lang="el-GR" sz="1200"/>
              <a:t>Καντάνου</a:t>
            </a:r>
          </a:p>
          <a:p>
            <a:pPr marL="0" indent="0">
              <a:buNone/>
            </a:pPr>
            <a:endParaRPr lang="el-GR" sz="1200"/>
          </a:p>
          <a:p>
            <a:pPr marL="0" indent="0" algn="just">
              <a:buNone/>
            </a:pPr>
            <a:r>
              <a:rPr lang="el-GR" sz="1200" smtClean="0"/>
              <a:t>Η </a:t>
            </a:r>
            <a:r>
              <a:rPr lang="el-GR" sz="1200"/>
              <a:t>Κάντανος, ευρισκόμενη 54 χιλιόμετρα νοτιοδυτικά της πόλης των Χανίων, πρώην πρωτεύουσα της επαρχίας Σελίνου και ιστορική έδρα του δήμου Καντάνου –Σελίνου, κρυμμένη σε ένα λεκανοπέδιο κατάφυτο από ελιές, αποτελεί έναν ταξιδιωτικό προορισμό με ιδιαίτερο ενδιαφέρον, τόσο για την ιστορία της όσο και για τη φυσική της ομορφιά. Στην ίδια θέση ήδη από την εποχή του σιδήρου, γνωστή στον Όμηρο, γνώρισε ιδιαίτερη ακμή στα ρωμαϊκά χρόνια, ενώ στα πρωτοχριστιανικά ήταν ήδη έδρα Επισκοπής. Αραβοκρατούμενη από τον 8ο αιώνα, οπότε καταστράφηκε και ερημώθηκε, Ενετοκρατούμενη από το 1212, Τουρκοκρατούμενη από το 1645 και δυο φορές κατεστραμμένη, ελεύθερη από το 1912, υπό Γερμανική κατοχή από το 1941 και εκ θεμελίων ισοπεδωμένη, υπήρξε πάντα στο επίκεντρο των συγκρούσεων και της αντίστασης σε κάθε κατακτητή.  Το Μουσείο Ολοκαυτώματος διασώζει τα τεκμήρια της ιστορικής πορείας του χωριού.</a:t>
            </a:r>
          </a:p>
          <a:p>
            <a:pPr marL="0" indent="0" algn="just">
              <a:buNone/>
            </a:pPr>
            <a:r>
              <a:rPr lang="el-GR" sz="1200"/>
              <a:t>Ακόμα και το πλήθος των σωζόμενων μικρών βυζαντινών εκκλησιών της περιοχής (23), που διατηρούν γνήσια τα χαρακτηριστικά της βυζαντινής αρχιτεκτονικής και ζωγραφικής., μαζί με την ιδιαιτερότητα της εικονογράφησής τους και τη χρονολόγησή τους (13ος έως 16ος αι.), θεωρείται από τους μελετητές ως πράξη αντίστασης της ορθοδοξίας στην πίεση του καθολικισμού. </a:t>
            </a:r>
          </a:p>
          <a:p>
            <a:pPr marL="0" indent="0" algn="just">
              <a:buNone/>
            </a:pPr>
            <a:r>
              <a:rPr lang="el-GR" sz="1200"/>
              <a:t>Ο  ιστορικός ελαιώνας της Καντάνου με τα υπεραιωνόβια δέντρα φιλοξενεί και την χαρακτηρισμένη μνημειακή ελιά της Καντάνου, στο Ανισαράκι (ηλικίας 2.500 ετών).  Το ιστορικό Φαράγγι της Καντάνου, περιοχή ιδιαίτερου φυσικού κάλλους, πλήρης δέντρων και άγριων ζώων, καταφύγιο του  χρυσαετού, περιλαμβάνει και ένα αρχιτεκτονικό μνημείο, τον παλιό επαρχιακό δρόμο  με την ξερολιθιά που το διασχίζει, κατασκευασμένο ήδη από το 1930 εξ ολοκλήρου με το χέρι, από 500 άτομα όλων των ηλικιών και από τεχνίτες όλων των ειδικοτήτων.   </a:t>
            </a:r>
          </a:p>
          <a:p>
            <a:pPr marL="0" indent="0">
              <a:buNone/>
            </a:pPr>
            <a:r>
              <a:rPr lang="el-GR" sz="1200"/>
              <a:t>Μα και το ίδιο το Γυμνάσιο Καντάνου χτίστηκε από τους ίδιους τους κατοίκους αμέσως μετά το τέλος του Πολέμου. </a:t>
            </a:r>
          </a:p>
          <a:p>
            <a:pPr marL="0" indent="0">
              <a:buNone/>
            </a:pPr>
            <a:r>
              <a:rPr lang="el-GR" sz="1200"/>
              <a:t>Σ’ αυτόν τον τόπο «τον μικρό», τον πυρπολημένο και κατεστραμμένο τόσες φορές, ο ταξιδιώτης καλείται να ψάξει για κρυμμένα μυστικά και ομορφιές που δεν κραυγάζουν, αλλά περιμένουν υπομονετικά  να τις ανακαλύψει, καταβάλλοντας και την ανάλογη προσπάθεια. </a:t>
            </a:r>
          </a:p>
          <a:p>
            <a:pPr marL="0" indent="0">
              <a:buNone/>
            </a:pPr>
            <a:endParaRPr lang="el-GR" sz="1200"/>
          </a:p>
          <a:p>
            <a:pPr marL="0" indent="0">
              <a:buNone/>
            </a:pPr>
            <a:endParaRPr lang="el-GR" sz="120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144</a:t>
            </a:fld>
            <a:endParaRPr lang="el-GR"/>
          </a:p>
        </p:txBody>
      </p:sp>
    </p:spTree>
    <p:extLst>
      <p:ext uri="{BB962C8B-B14F-4D97-AF65-F5344CB8AC3E}">
        <p14:creationId xmlns:p14="http://schemas.microsoft.com/office/powerpoint/2010/main" val="3628377763"/>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620688"/>
            <a:ext cx="8229600" cy="5760640"/>
          </a:xfrm>
        </p:spPr>
        <p:txBody>
          <a:bodyPr>
            <a:normAutofit fontScale="92500" lnSpcReduction="20000"/>
          </a:bodyPr>
          <a:lstStyle/>
          <a:p>
            <a:pPr marL="0" indent="0">
              <a:buNone/>
            </a:pPr>
            <a:r>
              <a:rPr lang="el-GR" sz="1200" b="1"/>
              <a:t>Ριζίτικα τραγούδια για την Κάντανο</a:t>
            </a:r>
          </a:p>
          <a:p>
            <a:pPr marL="0" indent="0">
              <a:buNone/>
            </a:pPr>
            <a:r>
              <a:rPr lang="el-GR" sz="1200"/>
              <a:t>                     </a:t>
            </a:r>
          </a:p>
          <a:p>
            <a:pPr marL="0" indent="0">
              <a:buNone/>
            </a:pPr>
            <a:r>
              <a:rPr lang="el-GR" sz="1200"/>
              <a:t>Ανδρουλάκης Γιώργος, Καστρινάκης Νικόλαος, Κλεινάκης Γεώργιος,    Πατσουράκης Γιώργος, Σαρτζετάκης Γιώργος</a:t>
            </a:r>
          </a:p>
          <a:p>
            <a:pPr marL="0" indent="0">
              <a:buNone/>
            </a:pPr>
            <a:r>
              <a:rPr lang="el-GR" sz="1200"/>
              <a:t>Επιβλέπουσα: Βλοντάκη Αικατερίνη, ΠΕ02</a:t>
            </a:r>
          </a:p>
          <a:p>
            <a:pPr marL="0" indent="0">
              <a:buNone/>
            </a:pPr>
            <a:r>
              <a:rPr lang="el-GR" sz="1200" smtClean="0"/>
              <a:t>Γυμνάσιο Καντάνου</a:t>
            </a:r>
          </a:p>
          <a:p>
            <a:pPr marL="0" indent="0">
              <a:buNone/>
            </a:pPr>
            <a:endParaRPr lang="el-GR" sz="1200"/>
          </a:p>
          <a:p>
            <a:pPr marL="0" indent="0" algn="just">
              <a:buNone/>
            </a:pPr>
            <a:r>
              <a:rPr lang="el-GR" sz="1200" smtClean="0"/>
              <a:t>Τα </a:t>
            </a:r>
            <a:r>
              <a:rPr lang="el-GR" sz="1200"/>
              <a:t>ριζίτικα είναι δημοτικά τραγούδια που δημιουργήθηκαν από τους κατοίκους των Ριζών και των «ψηλών χωριών» των επαρχιών του νομού Χανίων, δηλαδή των χωριών που βρίσκονται στις ρίζες των Λευκών Ορέων και τραγουδιούνται μέχρι σήμερα. Τα παλιότερα χρονολογούνται από την ύστερη βυζαντινή περίοδο, άλλα εμφανίζονται τον καιρό της Ενετοκρατίας, άλλα τα χρόνια της Τουρκοκρατίας και άλλα συνδέονται με πιο πρόσφατα σημαντικά ιστορικά γεγονότα.</a:t>
            </a:r>
          </a:p>
          <a:p>
            <a:pPr marL="0" indent="0" algn="just">
              <a:buNone/>
            </a:pPr>
            <a:r>
              <a:rPr lang="el-GR" sz="1200"/>
              <a:t>Σημαντικός αριθμός ιστορικών ριζίτικων τραγουδιών αναφέρεται σε γεγονότα που συνέβησαν στην Κάντανο και στην ευρύτερη περιοχή της επαρχίας Σελίνου, από τον καιρό της Τουρκοκρατίας μέχρι την Γερμανική Κατοχή και ύστερα από αυτήν. Μάλιστα, τα τελευταία αυτά αποτελούν τον κύριο πυρήνα των λεγόμενων Νεοριζίτικων. Μερικά επίσης παλιά ριζίτικα αναπροσαρμόζονται για να ανταποκριθούν σε νεότερα ιστορικά γεγονότα. </a:t>
            </a:r>
          </a:p>
          <a:p>
            <a:pPr marL="0" indent="0" algn="just">
              <a:buNone/>
            </a:pPr>
            <a:r>
              <a:rPr lang="el-GR" sz="1200"/>
              <a:t>Μαθητές του Γυμνασίου Καντάνου επέλεξαν να τραγουδήσουν το παρακάτω ριζίτικο που αναφέρεται στην καταστροφή –ισοπέδωση της Καντάνου από τους Γερμανούς, στις 3 Ιουνίου 1941 και στην αλαζονική τους πρόθεση να αφήσουν γραπτά τεκμήρια γι’ αυτήν την καταστροφή:</a:t>
            </a:r>
          </a:p>
          <a:p>
            <a:pPr marL="0" indent="0" algn="just">
              <a:buNone/>
            </a:pPr>
            <a:r>
              <a:rPr lang="el-GR" sz="1200"/>
              <a:t>Απού την Κάντανό ’ρχομαι κι απού τ’ Αποπηγάδι.</a:t>
            </a:r>
          </a:p>
          <a:p>
            <a:pPr marL="0" indent="0" algn="just">
              <a:buNone/>
            </a:pPr>
            <a:r>
              <a:rPr lang="el-GR" sz="1200"/>
              <a:t>Δε με ρωτάτε είντ’ άκουσα, δε με ρωτάτε είντα ’δα;</a:t>
            </a:r>
          </a:p>
          <a:p>
            <a:pPr marL="0" indent="0" algn="just">
              <a:buNone/>
            </a:pPr>
            <a:r>
              <a:rPr lang="el-GR" sz="1200"/>
              <a:t>Είδα τα σπίτια τρόχαλο, τσ’  αυλές χορταριασμένες,</a:t>
            </a:r>
          </a:p>
          <a:p>
            <a:pPr marL="0" indent="0" algn="just">
              <a:buNone/>
            </a:pPr>
            <a:r>
              <a:rPr lang="el-GR" sz="1200"/>
              <a:t>κι άκουσα στα χαλάσματα κι εκράζαν νυχτοπούλια.</a:t>
            </a:r>
          </a:p>
          <a:p>
            <a:pPr marL="0" indent="0" algn="just">
              <a:buNone/>
            </a:pPr>
            <a:r>
              <a:rPr lang="el-GR" sz="1200"/>
              <a:t>Κι εκειά στο έμπα του χωριού, νιούς Γερμανού το μνήμα</a:t>
            </a:r>
          </a:p>
          <a:p>
            <a:pPr marL="0" indent="0" algn="just">
              <a:buNone/>
            </a:pPr>
            <a:r>
              <a:rPr lang="el-GR" sz="1200"/>
              <a:t>και δίπλα μαρμαρόπλακα που ’γραφ’  αυτά τα λόγια:</a:t>
            </a:r>
          </a:p>
          <a:p>
            <a:pPr marL="0" indent="0" algn="just">
              <a:buNone/>
            </a:pPr>
            <a:r>
              <a:rPr lang="el-GR" sz="1200"/>
              <a:t>«Ἑπά ’τανε η Κάνατανο κι εκαταστρέψαμέ τη</a:t>
            </a:r>
          </a:p>
          <a:p>
            <a:pPr marL="0" indent="0" algn="just">
              <a:buNone/>
            </a:pPr>
            <a:r>
              <a:rPr lang="el-GR" sz="1200"/>
              <a:t>και μπλιο δε θα ξαναχτιστεί κι έρημη θ’ απομείνει</a:t>
            </a:r>
          </a:p>
          <a:p>
            <a:pPr marL="0" indent="0" algn="just">
              <a:buNone/>
            </a:pPr>
            <a:r>
              <a:rPr lang="el-GR" sz="1200"/>
              <a:t>γιατί ’καμε βαριές ζημιές στω Γερμανώ τ’ ασκέρι»</a:t>
            </a:r>
          </a:p>
          <a:p>
            <a:pPr marL="0" indent="0" algn="just">
              <a:buNone/>
            </a:pPr>
            <a:r>
              <a:rPr lang="el-GR" sz="1200"/>
              <a:t>Μα η Κάντανος εχτίστηκε καλύτερη απού πρώτα.</a:t>
            </a:r>
          </a:p>
          <a:p>
            <a:pPr marL="0" indent="0" algn="just">
              <a:buNone/>
            </a:pPr>
            <a:endParaRPr lang="el-GR" sz="1200"/>
          </a:p>
          <a:p>
            <a:pPr marL="0" indent="0" algn="just">
              <a:buNone/>
            </a:pPr>
            <a:r>
              <a:rPr lang="el-GR" sz="1200"/>
              <a:t>Την διδασκαλία και τις πρόβες του τραγουδιού ανέλαβε ο μαθητής της Γ΄ Τάξης του ΕΠΑΛ Καντάνου Γιάννης Καλλιγέρης.</a:t>
            </a:r>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145</a:t>
            </a:fld>
            <a:endParaRPr lang="el-GR"/>
          </a:p>
        </p:txBody>
      </p:sp>
    </p:spTree>
    <p:extLst>
      <p:ext uri="{BB962C8B-B14F-4D97-AF65-F5344CB8AC3E}">
        <p14:creationId xmlns:p14="http://schemas.microsoft.com/office/powerpoint/2010/main" val="4186185831"/>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764704"/>
            <a:ext cx="8229600" cy="5361459"/>
          </a:xfrm>
        </p:spPr>
        <p:txBody>
          <a:bodyPr>
            <a:normAutofit/>
          </a:bodyPr>
          <a:lstStyle/>
          <a:p>
            <a:pPr marL="0" indent="0">
              <a:buNone/>
            </a:pPr>
            <a:r>
              <a:rPr lang="el-GR" sz="1200" b="1"/>
              <a:t>Οι Ξερολιθιές </a:t>
            </a:r>
            <a:endParaRPr lang="el-GR" sz="1200" b="1" smtClean="0"/>
          </a:p>
          <a:p>
            <a:pPr marL="0" indent="0">
              <a:buNone/>
            </a:pPr>
            <a:endParaRPr lang="el-GR" sz="1200" b="1"/>
          </a:p>
          <a:p>
            <a:pPr marL="0" indent="0">
              <a:buNone/>
            </a:pPr>
            <a:r>
              <a:rPr lang="el-GR" sz="1200"/>
              <a:t>Δημήτρης Γιγίνης, Περικλής Λαούδης,Γεώργιος Μπακέλας,Παντελεήμων Ριμπόπουλος, Στυλιανός Ταμπάκος, Μαρικέλντ Χυσέναϊ</a:t>
            </a:r>
          </a:p>
          <a:p>
            <a:pPr marL="0" indent="0">
              <a:buNone/>
            </a:pPr>
            <a:r>
              <a:rPr lang="el-GR" sz="1200"/>
              <a:t>Επιβλέπουσες: Αικατερίνη Κονέ (ΠΕ02), Δέσποινα Ευσταθίου (ΠΕ05), Σταυρούλα Μαρίνου (ΠΕ80)</a:t>
            </a:r>
          </a:p>
          <a:p>
            <a:pPr marL="0" indent="0">
              <a:buNone/>
            </a:pPr>
            <a:r>
              <a:rPr lang="el-GR" sz="1200" smtClean="0"/>
              <a:t>Γυμνάσιο </a:t>
            </a:r>
            <a:r>
              <a:rPr lang="el-GR" sz="1200"/>
              <a:t>με Λυκειακές Τάξεις Κορθίου</a:t>
            </a:r>
          </a:p>
          <a:p>
            <a:pPr marL="0" indent="0">
              <a:buNone/>
            </a:pPr>
            <a:endParaRPr lang="el-GR" sz="1200"/>
          </a:p>
          <a:p>
            <a:pPr marL="0" indent="0" algn="just">
              <a:buNone/>
            </a:pPr>
            <a:r>
              <a:rPr lang="el-GR" sz="1200" smtClean="0"/>
              <a:t>Στην </a:t>
            </a:r>
            <a:r>
              <a:rPr lang="el-GR" sz="1200"/>
              <a:t>εργασία μας «Ξερολιθιές της Άνδρου» παρουσιάζουμε τα ζηλευτά έργα τέχνης του κυκλαδίτικου νησιού μας! Πρόκειται για μια ξενάγηση στα ξεχωριστά κτίσματα του Κορθίου, εδώ που από τα πρώτα παιχνίδια μας είναι να ισορροπούμε μόνο ψηλά, πάνω στις ξερολιθιές. Πρόκειται για πέτρες, τοποθετημένες με συγκεκριμένο τρόπο και τεχνική, χωρίς λάσπη ή όποιο άλλο συνδετικό υλικό. Από μακριά, από τη θάλασσα δηλαδή, τα στήματα αυτά, που έχουν πολλές φορές ακόμα και πάνω από ενάμισι μέτρο ύψος, μοιάζουν με στρατιωτάκια σε παράταξη. Το πεδίο της δράσης μας ξεκινά από ένα κομμάτι γης δίπλα στο κτιριακό συγκρότημα της Αγίας Τριάδας, όπου λειτουργεί το Κέντρο Περιβαλλοντικής Εκπαίδευσης Κορθίου, που μας βοήθησε στο ταξίδι μας αυτό στον χώρο και το χρόνο. Πίσω από τα κτίσματά του που χρονολογούνται από το 1813 και τον ξερολιθικό τοίχο που εντυπωσιάζει πάντα με τη στιβαρότητα, αλλά και τη σε αντίθετη φορά λιτότητά του, βρίσκεται η αρχή μιας ακόμη διάστασης. Θα σας ξεναγήσουμε μέσα από εικόνες, παρουσιάζοντας την τεχνική με την οποία κατασκευάστηκαν, την χρησιμότητά τους αλλά και το πανέμορφο δέσιμό τους με το τοπίο του τόπου μας. Δουλειά αιώνων και αμέτρητων χεριών έχει δημιουργήσει, κυριολεκτικά, ένα σκηνικό εντελώς ανθρώπινης έμπνευσης που φτάνει ως τις μέρες μας.</a:t>
            </a:r>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146</a:t>
            </a:fld>
            <a:endParaRPr lang="el-GR"/>
          </a:p>
        </p:txBody>
      </p:sp>
    </p:spTree>
    <p:extLst>
      <p:ext uri="{BB962C8B-B14F-4D97-AF65-F5344CB8AC3E}">
        <p14:creationId xmlns:p14="http://schemas.microsoft.com/office/powerpoint/2010/main" val="1670323430"/>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980728"/>
            <a:ext cx="8229600" cy="5145435"/>
          </a:xfrm>
        </p:spPr>
        <p:txBody>
          <a:bodyPr>
            <a:normAutofit/>
          </a:bodyPr>
          <a:lstStyle/>
          <a:p>
            <a:pPr marL="0" indent="0">
              <a:buNone/>
            </a:pPr>
            <a:r>
              <a:rPr lang="el-GR" sz="1200" b="1"/>
              <a:t>Τα έθιμα του γάμου στην Άνδρο</a:t>
            </a:r>
          </a:p>
          <a:p>
            <a:pPr marL="0" indent="0">
              <a:buNone/>
            </a:pPr>
            <a:endParaRPr lang="el-GR" sz="1200"/>
          </a:p>
          <a:p>
            <a:pPr marL="0" indent="0">
              <a:buNone/>
            </a:pPr>
            <a:r>
              <a:rPr lang="el-GR" sz="1200"/>
              <a:t>Κωνσταντίνα Καλογρίδη, Ελπίδα Καρπούζη, Συρμούλα – Ελένη Λουλούδη, Νικόλαος Παντερλής, Φραντσέσκα Παπαευθυμίου, Δημήτριος Ρόμπος, Ειρήνη Ταράι</a:t>
            </a:r>
          </a:p>
          <a:p>
            <a:pPr marL="0" indent="0">
              <a:buNone/>
            </a:pPr>
            <a:r>
              <a:rPr lang="el-GR" sz="1200"/>
              <a:t>Επιβλέπουσες: Δέσποινα Ευστάθιου(ΠΕ80), Αικατερίνη Κονέ(ΠΕ02)</a:t>
            </a:r>
          </a:p>
          <a:p>
            <a:pPr marL="0" indent="0">
              <a:buNone/>
            </a:pPr>
            <a:r>
              <a:rPr lang="el-GR" sz="1200" smtClean="0"/>
              <a:t>Γυμνάσιο </a:t>
            </a:r>
            <a:r>
              <a:rPr lang="el-GR" sz="1200"/>
              <a:t>με Λυκειακές τάξεις Κορθίου</a:t>
            </a:r>
          </a:p>
          <a:p>
            <a:pPr marL="0" indent="0">
              <a:buNone/>
            </a:pPr>
            <a:endParaRPr lang="el-GR" sz="1200"/>
          </a:p>
          <a:p>
            <a:pPr marL="0" indent="0" algn="just">
              <a:buNone/>
            </a:pPr>
            <a:r>
              <a:rPr lang="el-GR" sz="1200" smtClean="0"/>
              <a:t>Σας </a:t>
            </a:r>
            <a:r>
              <a:rPr lang="el-GR" sz="1200"/>
              <a:t>προσκαλούμε σ’ έναν παραδοσιακό γάμο στο νησί μας! Πριν από την τέλεση του μυστηρίου σας περιμένουμε μαζί με τις οικογένειες της νύφης αλλά και του γαμπρού σας στο σπίτι για να σας κεράσουμε κουφέτα, παντεσπάνι, σουμάδα, αλλά και παραδοσιακά ντόπια γλυκίσματα όπως αμυγδαλωτά και καλτσούνια. Μετά τα κεράσματα  ο γαμπρός μας πάνω σε ένα άλογο και πάντα με την συνοδεία των οργάνων ( βιολιά και λαούτα ) και των συγγενών, θα πάει στο σπίτι των πεθερικών του για να πάρει την νύφη. Οι γονείς της νύφης θα τον υποδεχτούν με το παραδοσιακό δώρο που συμβολίζει τη δύναμη και την καλοτυχία, ένα κριάρι, στολισμένο με μια κόκκινη κορδέλα και λουλούδια. Έπειτα όλοι μαζί θα πάμε στην εκκλησία για τη στέψη. Μετά το μυστήριο, θα ακολουθήσει το γλέντι ως το πρωί στο σπίτι του γαμπρού ή ακόμη και της νύφης. Σας περιμένουμε</a:t>
            </a:r>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147</a:t>
            </a:fld>
            <a:endParaRPr lang="el-GR"/>
          </a:p>
        </p:txBody>
      </p:sp>
    </p:spTree>
    <p:extLst>
      <p:ext uri="{BB962C8B-B14F-4D97-AF65-F5344CB8AC3E}">
        <p14:creationId xmlns:p14="http://schemas.microsoft.com/office/powerpoint/2010/main" val="3739569569"/>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764704"/>
            <a:ext cx="8229600" cy="5361459"/>
          </a:xfrm>
        </p:spPr>
        <p:txBody>
          <a:bodyPr>
            <a:normAutofit/>
          </a:bodyPr>
          <a:lstStyle/>
          <a:p>
            <a:pPr marL="0" indent="0">
              <a:buNone/>
            </a:pPr>
            <a:r>
              <a:rPr lang="el-GR" sz="1400" b="1"/>
              <a:t>Τα μοναστήρια στην </a:t>
            </a:r>
            <a:r>
              <a:rPr lang="el-GR" sz="1400" b="1" smtClean="0"/>
              <a:t>Άνδρο</a:t>
            </a:r>
          </a:p>
          <a:p>
            <a:pPr marL="0" indent="0">
              <a:buNone/>
            </a:pPr>
            <a:endParaRPr lang="el-GR" sz="1400" b="1"/>
          </a:p>
          <a:p>
            <a:pPr marL="0" indent="0">
              <a:buNone/>
            </a:pPr>
            <a:r>
              <a:rPr lang="el-GR" sz="1400"/>
              <a:t>Κωνσταντίνα Λαούδη, Σοφία Μπενά, Ισμήνη Νικολάου, Ευαγγελία Πετρή, Σαντέφε Σαλάι,Γκλόρια Σεχάι, Ευαγγελία Σταθάκη , Μαρία Τηνιακού</a:t>
            </a:r>
          </a:p>
          <a:p>
            <a:pPr marL="0" indent="0">
              <a:buNone/>
            </a:pPr>
            <a:r>
              <a:rPr lang="el-GR" sz="1400"/>
              <a:t>Επιβλέπουσες: Αικατερίνη Κονέ (ΠΕ02), Δέσποινα Ευσταθίου (ΠΕ05)</a:t>
            </a:r>
          </a:p>
          <a:p>
            <a:pPr marL="0" indent="0">
              <a:buNone/>
            </a:pPr>
            <a:r>
              <a:rPr lang="el-GR" sz="1400" smtClean="0"/>
              <a:t>Γυμνάσιο </a:t>
            </a:r>
            <a:r>
              <a:rPr lang="el-GR" sz="1400"/>
              <a:t>με Λυκειακές Τάξεις Κορθίου</a:t>
            </a:r>
          </a:p>
          <a:p>
            <a:pPr marL="0" indent="0">
              <a:buNone/>
            </a:pPr>
            <a:endParaRPr lang="el-GR" sz="1400"/>
          </a:p>
          <a:p>
            <a:pPr marL="0" indent="0" algn="just">
              <a:buNone/>
            </a:pPr>
            <a:r>
              <a:rPr lang="el-GR" sz="1400" smtClean="0"/>
              <a:t>Η </a:t>
            </a:r>
            <a:r>
              <a:rPr lang="el-GR" sz="1400"/>
              <a:t>Άνδρος αποτελεί έναν από τους σημαντικότερους προσκυνηματικούς προορισμούς στην Ελλάδα, με μοναστήρια που θυμίζουν κάστρα και χρονολογούνται από τα βυζαντινά χρόνια. Η οικοδόμηση και διατήρησή τους έως σήμερα μαρτυρούν μια μακρά περίοδο ακμής του νησιού, με πολλά ιερά κειμήλια και μοναδική αρχιτεκτονική.</a:t>
            </a:r>
          </a:p>
          <a:p>
            <a:pPr marL="0" indent="0" algn="just">
              <a:buNone/>
            </a:pPr>
            <a:r>
              <a:rPr lang="el-GR" sz="1400"/>
              <a:t>Στην εργασία μας εστιάζουμε στα τρία σημαντικότερα μοναστήρια του νησιού, τις Ιερές Μονές Παναχράντου, Αγίου Νικολάου και Αγίας Μαρίνας. Η Ιερά Μονή Παναχράντου, στην βόρεια πλευρά του όρους Γερακώνες με την πλούσια ιστορία της που χάνεται στο βάθος των βυζαντινών χρόνων και την αποκαλυπτική θέα αποτελεί τον πρώτο σταθμό της παρουσίασης μας. Δεύτερος σταθμός η Ιερά Μονή Αγίου Νικολάου, η οποία βρίσκεται βόρεια της Χώρας, πέντε χιλιόμετρα από το χωριό Αποίκια. Μέσα στο επιβλητικό συγκρότημα κρύβεται μια ιστορία πολλών αιώνων από τον 11ο αιώνα μ.Χ. αλλά και πλήθος ιερών κειμηλίων και τιμίων λειψάνων ανεκτίμητης θρησκευτικής αξίας. Τέλος, η Μονή της Αγίας Μαρίνας στην περιοχή του χωριού των Αποικίων, θα είναι ο τρίτος και τελευταίος σταθμός μας. Ένα μοναστήρι που κτίζεται λίγο πριν την Άλωση και μαρτυρά από την αρχή της ίδρυσής της πλήθος θαυμάτων μέχρι και σήμερα. </a:t>
            </a:r>
          </a:p>
          <a:p>
            <a:pPr marL="0" indent="0">
              <a:buNone/>
            </a:pPr>
            <a:endParaRPr lang="el-GR" sz="1400"/>
          </a:p>
          <a:p>
            <a:pPr marL="0" indent="0">
              <a:buNone/>
            </a:pPr>
            <a:endParaRPr lang="el-GR" sz="14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148</a:t>
            </a:fld>
            <a:endParaRPr lang="el-GR"/>
          </a:p>
        </p:txBody>
      </p:sp>
    </p:spTree>
    <p:extLst>
      <p:ext uri="{BB962C8B-B14F-4D97-AF65-F5344CB8AC3E}">
        <p14:creationId xmlns:p14="http://schemas.microsoft.com/office/powerpoint/2010/main" val="1119066874"/>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908720"/>
            <a:ext cx="8229600" cy="5217443"/>
          </a:xfrm>
        </p:spPr>
        <p:txBody>
          <a:bodyPr>
            <a:normAutofit lnSpcReduction="10000"/>
          </a:bodyPr>
          <a:lstStyle/>
          <a:p>
            <a:pPr marL="0" indent="0">
              <a:buNone/>
            </a:pPr>
            <a:r>
              <a:rPr lang="el-GR" sz="1200" b="1"/>
              <a:t>Τα πασχαλινά έθιμα στο </a:t>
            </a:r>
            <a:r>
              <a:rPr lang="el-GR" sz="1200" b="1" smtClean="0"/>
              <a:t>Κόρθι</a:t>
            </a:r>
          </a:p>
          <a:p>
            <a:pPr marL="0" indent="0">
              <a:buNone/>
            </a:pPr>
            <a:endParaRPr lang="el-GR" sz="1200" b="1"/>
          </a:p>
          <a:p>
            <a:pPr marL="0" indent="0">
              <a:buNone/>
            </a:pPr>
            <a:r>
              <a:rPr lang="el-GR" sz="1200"/>
              <a:t>Δέσποινα Βαρθολομαίου,  Γεωργία- Ευανθία Βουραζέρη, Ιωάννης Γιαννίσης, Ειρήνη Μπουρούτη, Αντώνιος Παρλάιρος, Θεοφανώ Στεφάνου, Ελευθέριος Ταμπάκος</a:t>
            </a:r>
          </a:p>
          <a:p>
            <a:pPr marL="0" indent="0">
              <a:buNone/>
            </a:pPr>
            <a:r>
              <a:rPr lang="el-GR" sz="1200"/>
              <a:t>Επιβλέπουσες: Δέσποινα Ευσταθίου (ΠΕ05), Αικατερίνη Κονέ (ΠΕ02) , Μαρίνου Σταυρούλα (ΠΕ80)</a:t>
            </a:r>
          </a:p>
          <a:p>
            <a:pPr marL="0" indent="0">
              <a:buNone/>
            </a:pPr>
            <a:r>
              <a:rPr lang="el-GR" sz="1200" smtClean="0"/>
              <a:t>Γυμνάσιο </a:t>
            </a:r>
            <a:r>
              <a:rPr lang="el-GR" sz="1200"/>
              <a:t>με Λυκειακές Τάξεις Κορθίου</a:t>
            </a:r>
          </a:p>
          <a:p>
            <a:pPr marL="0" indent="0">
              <a:buNone/>
            </a:pPr>
            <a:endParaRPr lang="el-GR" sz="1200" smtClean="0"/>
          </a:p>
          <a:p>
            <a:pPr marL="0" indent="0" algn="just">
              <a:buNone/>
            </a:pPr>
            <a:r>
              <a:rPr lang="el-GR" sz="1200" smtClean="0"/>
              <a:t>Η </a:t>
            </a:r>
            <a:r>
              <a:rPr lang="el-GR" sz="1200"/>
              <a:t>Άνδρος αποτελεί έναν ιδιαίτερο και δημοφιλή προορισμό για τις διακοπές του Πάσχα. Η μοναδικότητα της Άνδρου προκύπτει τόσο από την ποικιλομορφία της όσο και από τις τοπικές της παραδόσεις. Το Πάσχα, η μεγαλύτερη γιορτή της Χριστιανοσύνης , γιορτάζεται με ιδιαίτερη λαμπρότητα στην Άνδρο και κυρίως στο Κόρθι. Το Κόρθι είναι ένα παραθαλάσσιο χωριό που βρίσκεται στην νοτιοανατολική ακτή της Άνδρου ένα χωριό που έχει μόλις 700 κατοίκους αλλά διατηρεί με σθένος τις παραδόσεις και τα έθιμα. Την Μεγάλη Εβδομάδα, αφού ασβεστώσουν τα σπίτια και τις αυλές ,όλοι οι κάτοικοι συμμετέχουν στις ακολουθίες της Εκκλησίας. Την Μεγάλη Πέμπτη στολίζουν τον επιτάφιο με μοσχοβολιστά λουλούδια, την Μεγάλη Παρασκευή επισκέπτονται και προσκυνούν τους στολισμένους επιταφίους και των γύρω περιοχών και το Μεγάλο Σάββατο όλοι οι κάτοικοι συγκεντρώνονται στην Εκκλησία για να λάβουν το Άγιο Φως. Την Κυριακή του Πάσχα ξεχωριστή θέση στα γιορτινά τραπέζια των κατοίκων του χωριού έχει ο «λαμπριάτης». Στην παραδοσιακή συνταγή γεμίζουν ένα ολόκληρο κατσικάκι χωρίς το κεφάλι και τα άκρα με ένα μείγμα από αυγά, μυρωδικά , γλυκάδια και το παραδοσιακό πετρωτό τυρί. Το απόγευμα μαζεύονται μικροί και μεγάλοι στην πλατεία για να παίξουν τα «τσούνια», ένα παιχνίδι που μοιάζει με το μπόουλινγκ. Την Δευτέρα του Πάσχα το Κόρθι γιορτάζει το μεγαλύτερο πανηγύρι του : το πανηγύρι των Τρομαρχίων. Το πανηγύρι λαμβάνει χώρα στο μοναστήρι των Τρομαρχίων και  ξεκινάει το πρωί με λειτουργία και στη συνέχεια ακολουθεί χορός με τοπικά όργανα μέχρι αργά το βράδυ.</a:t>
            </a:r>
          </a:p>
          <a:p>
            <a:pPr marL="0" indent="0" algn="just">
              <a:buNone/>
            </a:pPr>
            <a:endParaRPr lang="el-GR" sz="1200"/>
          </a:p>
          <a:p>
            <a:pPr marL="0" indent="0" algn="just">
              <a:buNone/>
            </a:pPr>
            <a:r>
              <a:rPr lang="el-GR" sz="1200"/>
              <a:t>   </a:t>
            </a:r>
          </a:p>
          <a:p>
            <a:pPr marL="0" indent="0">
              <a:buNone/>
            </a:pPr>
            <a:endParaRPr lang="el-GR" sz="120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149</a:t>
            </a:fld>
            <a:endParaRPr lang="el-GR"/>
          </a:p>
        </p:txBody>
      </p:sp>
    </p:spTree>
    <p:extLst>
      <p:ext uri="{BB962C8B-B14F-4D97-AF65-F5344CB8AC3E}">
        <p14:creationId xmlns:p14="http://schemas.microsoft.com/office/powerpoint/2010/main" val="169220445"/>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908720"/>
            <a:ext cx="8229600" cy="5217443"/>
          </a:xfrm>
        </p:spPr>
        <p:txBody>
          <a:bodyPr>
            <a:normAutofit/>
          </a:bodyPr>
          <a:lstStyle/>
          <a:p>
            <a:pPr marL="0" indent="0">
              <a:buNone/>
            </a:pPr>
            <a:r>
              <a:rPr lang="el-GR" sz="1200" b="1"/>
              <a:t>Το έθιμο του Κλήδονα και το κάψιμο του Μάη στο </a:t>
            </a:r>
            <a:r>
              <a:rPr lang="el-GR" sz="1200" b="1" smtClean="0"/>
              <a:t>Κόρθι</a:t>
            </a:r>
          </a:p>
          <a:p>
            <a:pPr marL="0" indent="0">
              <a:buNone/>
            </a:pPr>
            <a:endParaRPr lang="el-GR" sz="1200" b="1"/>
          </a:p>
          <a:p>
            <a:pPr marL="0" indent="0">
              <a:buNone/>
            </a:pPr>
            <a:r>
              <a:rPr lang="el-GR" sz="1200"/>
              <a:t>Γεώργιος Βασιλικός,Λεωνίδας Λάβδας,Θεόδωρος Λαούδης, Στυλιανή-Μαρία Μωράκη,Άννα Παντερλή, Μάρκος Στρατής</a:t>
            </a:r>
          </a:p>
          <a:p>
            <a:pPr marL="0" indent="0">
              <a:buNone/>
            </a:pPr>
            <a:r>
              <a:rPr lang="el-GR" sz="1200"/>
              <a:t>Επιβλέπουσες: Δέσποινα Ευσταθίου (ΠΕ05), Αικατερίνη Κονέ (ΠΕ02)</a:t>
            </a:r>
          </a:p>
          <a:p>
            <a:pPr marL="0" indent="0">
              <a:buNone/>
            </a:pPr>
            <a:r>
              <a:rPr lang="el-GR" sz="1200" smtClean="0"/>
              <a:t>Γυμνάσιο </a:t>
            </a:r>
            <a:r>
              <a:rPr lang="el-GR" sz="1200"/>
              <a:t>με Λυκειακές Τάξεις Κορθίου</a:t>
            </a:r>
          </a:p>
          <a:p>
            <a:pPr marL="0" indent="0">
              <a:buNone/>
            </a:pPr>
            <a:endParaRPr lang="el-GR" sz="1200"/>
          </a:p>
          <a:p>
            <a:pPr marL="0" indent="0" algn="just">
              <a:buNone/>
            </a:pPr>
            <a:r>
              <a:rPr lang="el-GR" sz="1200" smtClean="0"/>
              <a:t>Το </a:t>
            </a:r>
            <a:r>
              <a:rPr lang="el-GR" sz="1200"/>
              <a:t>έθιμο του Κλήδονα και το κάψιμο του Μάη είναι δύο έθιμα  από το παρελθόν που αναβιώνουν με τη συμμετοχή όλου του χωριού την παραμονή και ανήμερα της εορτής της γέννησης του Αγίου Ιωάννη του Προδρόμου. Σύμφωνα με τις παραδόσεις, ο λαός πίστευε ότι ο Άγιος Ιωάννης « ο Κλήδονας ή Ριζικάρης ή Λαμπαδιάρης» έφερνε τύχη και ευημερία στις ζωές τους.  Στις 23 Ιουνίου ένα μικρό κορίτσι πηγαίνει σε μια πηγή και παίρνει το «αμίλητο νερό» με το δοχείο του Κλήδονα , το οποίο σφραγίζεται και ανοίγει την επόμενη μέρα. Την ίδια νύχτα, λέγεται ότι τα ανύπαντρα κορίτσια βλέπουν στον ύπνο τους το μελλοντικό τους σύζυγο. Με τη δύση του ηλίου στο κάψιμο του Μάη οι κάτοικοι ανάβουν μεγάλες φωτιές όπου καίνε τα Πρωτομαγιάτικα στεφάνια. Οι νέοι και οι νέες πραγματοποιούν τρία άλματα πάνω από τη φωτιά κάνοντας μια ευχή για υγεία και απαλλαγή από το κακό. Η γιορτή κλείνει με γλέντι, με τραγούδια και χορό όπου συμμετέχει όλο το χωριό.</a:t>
            </a:r>
          </a:p>
          <a:p>
            <a:pPr marL="0" indent="0" algn="just">
              <a:buNone/>
            </a:pPr>
            <a:endParaRPr lang="el-GR" sz="1200"/>
          </a:p>
          <a:p>
            <a:pPr marL="0" indent="0" algn="just">
              <a:buNone/>
            </a:pPr>
            <a:endParaRPr lang="el-GR" sz="1200"/>
          </a:p>
          <a:p>
            <a:pPr marL="0" indent="0" algn="just">
              <a:buNone/>
            </a:pPr>
            <a:endParaRPr lang="el-GR" sz="1200"/>
          </a:p>
          <a:p>
            <a:pPr marL="0" indent="0" algn="just">
              <a:buNone/>
            </a:pPr>
            <a:endParaRPr lang="el-GR" sz="1200"/>
          </a:p>
          <a:p>
            <a:pPr marL="0" indent="0">
              <a:buNone/>
            </a:pPr>
            <a:endParaRPr lang="el-GR" sz="1200"/>
          </a:p>
          <a:p>
            <a:pPr marL="0" indent="0">
              <a:buNone/>
            </a:pPr>
            <a:endParaRPr lang="el-GR" sz="1200"/>
          </a:p>
          <a:p>
            <a:pPr marL="0" indent="0">
              <a:buNone/>
            </a:pPr>
            <a:endParaRPr lang="el-GR" sz="1200"/>
          </a:p>
          <a:p>
            <a:pPr marL="0" indent="0">
              <a:buNone/>
            </a:pPr>
            <a:endParaRPr lang="el-GR" sz="120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150</a:t>
            </a:fld>
            <a:endParaRPr lang="el-GR"/>
          </a:p>
        </p:txBody>
      </p:sp>
    </p:spTree>
    <p:extLst>
      <p:ext uri="{BB962C8B-B14F-4D97-AF65-F5344CB8AC3E}">
        <p14:creationId xmlns:p14="http://schemas.microsoft.com/office/powerpoint/2010/main" val="2517484518"/>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836712"/>
            <a:ext cx="8229600" cy="5289451"/>
          </a:xfrm>
        </p:spPr>
        <p:txBody>
          <a:bodyPr>
            <a:normAutofit fontScale="92500"/>
          </a:bodyPr>
          <a:lstStyle/>
          <a:p>
            <a:pPr marL="0" indent="0">
              <a:buNone/>
            </a:pPr>
            <a:r>
              <a:rPr lang="el-GR" sz="1200" b="1"/>
              <a:t>Παίζοντας Και Μαθαίνοντας Στην Έπαυλη Του Μακρύ Γιαλού</a:t>
            </a:r>
          </a:p>
          <a:p>
            <a:pPr marL="0" indent="0">
              <a:buNone/>
            </a:pPr>
            <a:r>
              <a:rPr lang="el-GR" sz="1200"/>
              <a:t>                        </a:t>
            </a:r>
          </a:p>
          <a:p>
            <a:pPr marL="0" indent="0">
              <a:buNone/>
            </a:pPr>
            <a:r>
              <a:rPr lang="el-GR" sz="1200"/>
              <a:t>Καλαϊτζάκης Κων/νος, Μανιάδης Ιωάννης, Μπιλανάκης Σοφοκλής, Σηφάκης Χρυσοβαλάντης, Τζωρτζάκης Γεράσιμος</a:t>
            </a:r>
          </a:p>
          <a:p>
            <a:pPr marL="0" indent="0">
              <a:buNone/>
            </a:pPr>
            <a:r>
              <a:rPr lang="el-GR" sz="1200"/>
              <a:t>Γεωργίου Ευθυμία (ΠΕ02), Κηρυκάκη Ειρήνη (ΠΕ07), Μόσχοβα Αικατερίνη (ΠΕ06), Παγώνης Νικόλαος (ΠΕ02 ΕΑΕ)</a:t>
            </a:r>
          </a:p>
          <a:p>
            <a:pPr marL="0" indent="0">
              <a:buNone/>
            </a:pPr>
            <a:r>
              <a:rPr lang="el-GR" sz="1200"/>
              <a:t>Γυμνάσιο Κουτσουρά (Λασιθίου Κρήτης)</a:t>
            </a:r>
          </a:p>
          <a:p>
            <a:pPr marL="0" indent="0">
              <a:buNone/>
            </a:pPr>
            <a:endParaRPr lang="el-GR" sz="1200"/>
          </a:p>
          <a:p>
            <a:pPr marL="0" indent="0" algn="just">
              <a:buNone/>
            </a:pPr>
            <a:r>
              <a:rPr lang="el-GR" sz="1200" smtClean="0"/>
              <a:t>Το </a:t>
            </a:r>
            <a:r>
              <a:rPr lang="el-GR" sz="1200"/>
              <a:t>ήξερες ότι στον Μακρύ Γιαλό υπήρχαν δύο επαύλεις; Γνωρίζεις πώς μπορείς να περιπλανηθείς στη μία έπαυλη και συνάμα να μεταφερθείς στον χρόνο; Οι μαθητές του Γυμνασίου Κουτσουρά εμπνεύστηκαν και σχεδίασαν ένα επιτραπέζιο παιχνίδι μυστηρίου και γνώσεων πάνω στην Μινωική και την Ρωμαϊκή έπαυλη του Μακρύ Γιαλού. Η Μινωική έπαυλη χρονολογείται το 1500 π.Χ. ενώ η ρωμαϊκή τον 2ο αιώνα π.Χ. Οι μαθητές, αφού συνέλεξαν μέσα από την προσωπική έρευνα πληροφορίες για τα δύο αυτά κτήρια, σχεδίασαν πάνω σε μια μακέτα που ήταν αποτυπωμένες οι κατόψεις των δύο επαύλεων ένα επιτραπέζιο παιχνίδι. Για να μπορέσει κάποιος να επισκεφτεί τους χώρους των επαύλεων και να κάνει πολλές δραστηριότητες θα πρέπει να απαντήσει σε διάφορες ερωτήσεις που είτε αφορούν την ίδια την έπαυλη ή αφορούν γνώσεις μέσα από τα μαθήματα του σχολείου που σχετίζονται με το γενικότερο ιστορικό (και όχι μόνο) της έπαυλης. Όποιος είναι άτυχος… θα πρέπει να γυρίσει σε ένα άλλο σημείο της έπαυλης και να απαντήσει εκ νέου σε όλες τις ερωτήσεις. Όσο για τον νικητή του παιχνιδιού, αλλάζει πίστα και περιπλανιέται στον χρόνο, όπου έρχεται στο σήμερα και διηγείται τη δική του ιστορία στον χρόνο σαν ένας χρονοταξιδευτής.</a:t>
            </a:r>
          </a:p>
          <a:p>
            <a:pPr marL="0" indent="0" algn="just">
              <a:buNone/>
            </a:pPr>
            <a:r>
              <a:rPr lang="el-GR" sz="1200"/>
              <a:t>Το συγκεκριμένο επιτραπέζιο παιχνίδι δύναται να παιχτεί και στον αρχαιολογικό χώρο και μπορεί να αποτελέσει αφενός ένα μουσειοπαιδαγωγικό παιχνίδι αλλά και αφετέρου να αποτελέσει υλικό διαφοροποιημένης μάθησης μέσα στα εμπλεκόμενα μαθήματα, όπως της Ιστορίας κλπ. Ακόμα, φιλοδοξεί στο να μάθουν οι μαθητές τα βασικά χαρακτηριστικά των δύο ιστορικών περιόδων (μινωικής και ρωμαϊκής), να μπορούν να ξεχωρίζουν και να ανακαλούν βασικές πληροφορίες μέσα από το παιχνίδι και, μέσα από τη δημιουργική μάθηση να μπορούν να κατανοήσουν διάφορες ιστορικές έννοιες, όπως τον χώρο, τον χρόνο και την εξέλιξή του.  Μέσα από μια διαδικασία μάθησης και σχεδιασμού του παιχνιδιού θα επιχειρηθεί να γίνει διάχυσή του στην τοπική κοινωνία και στα άλλα σχολεία. </a:t>
            </a:r>
          </a:p>
          <a:p>
            <a:pPr marL="0" indent="0" algn="just">
              <a:buNone/>
            </a:pPr>
            <a:endParaRPr lang="el-GR" sz="1200"/>
          </a:p>
          <a:p>
            <a:pPr marL="0" indent="0" algn="just">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151</a:t>
            </a:fld>
            <a:endParaRPr lang="el-GR"/>
          </a:p>
        </p:txBody>
      </p:sp>
    </p:spTree>
    <p:extLst>
      <p:ext uri="{BB962C8B-B14F-4D97-AF65-F5344CB8AC3E}">
        <p14:creationId xmlns:p14="http://schemas.microsoft.com/office/powerpoint/2010/main" val="4210372981"/>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692696"/>
            <a:ext cx="8229600" cy="5433467"/>
          </a:xfrm>
        </p:spPr>
        <p:txBody>
          <a:bodyPr>
            <a:normAutofit lnSpcReduction="10000"/>
          </a:bodyPr>
          <a:lstStyle/>
          <a:p>
            <a:pPr marL="0" indent="0">
              <a:buNone/>
            </a:pPr>
            <a:r>
              <a:rPr lang="el-GR" sz="1200" b="1"/>
              <a:t>Ένα Ντοκιμαντέρ Για Ένα Σπουδαίο Πρόσωπο Του Τόπου Μας</a:t>
            </a:r>
          </a:p>
          <a:p>
            <a:pPr marL="0" indent="0">
              <a:buNone/>
            </a:pPr>
            <a:r>
              <a:rPr lang="el-GR" sz="1200"/>
              <a:t>                        </a:t>
            </a:r>
          </a:p>
          <a:p>
            <a:pPr marL="0" indent="0">
              <a:buNone/>
            </a:pPr>
            <a:r>
              <a:rPr lang="el-GR" sz="1200"/>
              <a:t>Εγγλεζάκη Ελένη , Καναβάκης Μιχάλης, Καναβάκη Χρύσα, Ρόδε Αντζελίνα, Σφυράκη Κων/να</a:t>
            </a:r>
          </a:p>
          <a:p>
            <a:pPr marL="0" indent="0">
              <a:buNone/>
            </a:pPr>
            <a:r>
              <a:rPr lang="el-GR" sz="1200"/>
              <a:t>Αναστασίου Αδαμαντία (ΠΕ79.01), Κούνουπα Σουζάνα (ΠΕ04.04) και Χατζάκης Στυλιανός (ΠΕ11)</a:t>
            </a:r>
          </a:p>
          <a:p>
            <a:pPr marL="0" indent="0">
              <a:buNone/>
            </a:pPr>
            <a:r>
              <a:rPr lang="el-GR" sz="1200"/>
              <a:t>Γυμνάσιο Κουτσουρά (Λασιθίου Κρήτης)</a:t>
            </a:r>
          </a:p>
          <a:p>
            <a:pPr marL="0" indent="0">
              <a:buNone/>
            </a:pPr>
            <a:endParaRPr lang="el-GR" sz="1200"/>
          </a:p>
          <a:p>
            <a:pPr marL="0" indent="0" algn="just">
              <a:buNone/>
            </a:pPr>
            <a:r>
              <a:rPr lang="el-GR" sz="1200" smtClean="0"/>
              <a:t>Ο </a:t>
            </a:r>
            <a:r>
              <a:rPr lang="el-GR" sz="1200"/>
              <a:t>Γιάννης Παπαχατζάκης ή αλλιώς Στραβόγιαννος, όπως είναι γνωστός, υπήρξε ένας σημαντικός βιολάτορας της περιοχής του Μακρύ Γιαλού. Παλαιότερα στην περιοχή της Ιεράπετρας δεν υπήρχαν μόνο λυράρηδες αλλά βιολάτορες που αντικαθιστούσαν αυτούς τους ήχους και αντιμετωπίζονταν ως λυράρηδες. Οι βιολάτορες είχαν σημαντική θέση στη λαϊκή τοπική παράδοση. Ο Στραβόγιαννος γεννήθηκε το 1905 στο Σταυροχώρι (ορεινό χωριό του Μακρύ Γιαλού). Σε ηλικία 3 ετών έμεινε τυφλός και χήρεψε σε νεαρή ηλικία. Παρακολούθησε με αφορμή τη μαθητεία του στο Ωδείο Ιεράπετρας, μαθήματα στην Πολωνία από τον μουσικό Κάουφμαν και έπαιξε με σημαντικούς βιολάτορες της περιοχής. Ήταν ανιψιός και μαθητής του Σταύρου Καλογερίδη, μίας άλλης διάσημης προσωπικότητας της περιοχής. Παρά την τύφλωσή του έπαιξε σε πολλά κοινωνικά δρώμενα μέχρι τη δεκαετία του 1970, ενώ ξεχωρίζει ο απλός και ρυθμικός τρόπος παιξίματός του αλλά και το πάθος του στη μουσική. Υπάρχει ελάχιστη δισκογραφία ενώ πολλά τραγούδια του που ηχογραφήθηκαν το 1963, κυκλοφόρησαν το 1996. Ο συγκεκριμένος μουσικός υπήρξε δάσκαλος ενός τοπικού σύγχρονου βιολάτορα και συγγραφέα του Βαγγέλη Βαρδάκη.</a:t>
            </a:r>
          </a:p>
          <a:p>
            <a:pPr marL="0" indent="0" algn="just">
              <a:buNone/>
            </a:pPr>
            <a:r>
              <a:rPr lang="el-GR" sz="1200"/>
              <a:t>Στόχος της συγκεκριμένης εργασίας είναι οι μαθητές μέσα από την συνέντευξη να αναδείξουν το έργο και την προσωπικότητα του βιολάτορα Στραβόγιαννου. Να μαζέψουν μαρτυρίες των ανθρώπων που είχαν σχέση με τον μουσικό, να στοιχειοθετήσουν τις πληροφορίες και να επιλέξουν σημαντικές πληροφορίες για τη ζωή του. Επίσης, σκοπός είναι να καταγραφούν στοιχεία από το έργο του, όπου αργότερα θα μπορέσουν να αποτελέσουν υλικό κάποιας άλλης έρευνας. Τελική εργασία αυτού του εγχειρήματος αποτελεί η δημιουργία ενός ντοκιμαντέρ που θα γίνει η διάχυσή του σε τοπικά φεστιβάλ ντοκιμαντέρ. Παιδαγωγικός στόχος αυτής της εργασίας αποτελεί οι μαθητές να αναπτύξουν τις ικανότητες και τις δεξιότητες που έχει η συνέντευξη, να έρθουν σε επαφή με τους ανθρώπους, να βρίσκονται σε θέση να αναπτύξουν σωστά ερωτήματα και να αναπτύξουν την κριτική τους σκέψη πάνω στην επιλογή των πληροφοριών για να συνθέσουν τη βιογραφία του Στραβόγιαννου.</a:t>
            </a:r>
          </a:p>
          <a:p>
            <a:pPr marL="0" indent="0" algn="just">
              <a:buNone/>
            </a:pPr>
            <a:endParaRPr lang="el-GR" sz="1200"/>
          </a:p>
          <a:p>
            <a:pPr marL="0" indent="0" algn="just">
              <a:buNone/>
            </a:pPr>
            <a:endParaRPr lang="el-GR" sz="1200"/>
          </a:p>
          <a:p>
            <a:pPr marL="0" indent="0" algn="just">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152</a:t>
            </a:fld>
            <a:endParaRPr lang="el-GR"/>
          </a:p>
        </p:txBody>
      </p:sp>
    </p:spTree>
    <p:extLst>
      <p:ext uri="{BB962C8B-B14F-4D97-AF65-F5344CB8AC3E}">
        <p14:creationId xmlns:p14="http://schemas.microsoft.com/office/powerpoint/2010/main" val="3564620533"/>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908720"/>
            <a:ext cx="8229600" cy="5217443"/>
          </a:xfrm>
        </p:spPr>
        <p:txBody>
          <a:bodyPr>
            <a:normAutofit fontScale="92500"/>
          </a:bodyPr>
          <a:lstStyle/>
          <a:p>
            <a:pPr marL="0" indent="0">
              <a:buNone/>
            </a:pPr>
            <a:r>
              <a:rPr lang="el-GR" sz="1200" b="1"/>
              <a:t>Ενημερωτικό Φυλλάδιο Για Τους Τοπικούς Ναούς</a:t>
            </a:r>
          </a:p>
          <a:p>
            <a:pPr marL="0" indent="0">
              <a:buNone/>
            </a:pPr>
            <a:r>
              <a:rPr lang="el-GR" sz="1200"/>
              <a:t>                        </a:t>
            </a:r>
          </a:p>
          <a:p>
            <a:pPr marL="0" indent="0">
              <a:buNone/>
            </a:pPr>
            <a:r>
              <a:rPr lang="el-GR" sz="1200"/>
              <a:t>Βόκρρι Έντζι, Καναβάκη Φαίδρα, Κολλιορδάκη Αναΐς, Τζανάκη Αριστίνα, Τζανάκη Ελένη</a:t>
            </a:r>
          </a:p>
          <a:p>
            <a:pPr marL="0" indent="0">
              <a:buNone/>
            </a:pPr>
            <a:r>
              <a:rPr lang="el-GR" sz="1200"/>
              <a:t>Μεσίγκου Αικατερίνη (ΠΕ08), Πουλίδη Ειρήνη (ΠΕ01) και Χατζάκης πατήρ Γεώργιος (ΠΕ02)</a:t>
            </a:r>
          </a:p>
          <a:p>
            <a:pPr marL="0" indent="0">
              <a:buNone/>
            </a:pPr>
            <a:r>
              <a:rPr lang="el-GR" sz="1200"/>
              <a:t>Γυμνάσιο Κουτσουρά (Λασιθίου Κρήτης)</a:t>
            </a:r>
          </a:p>
          <a:p>
            <a:pPr marL="0" indent="0">
              <a:buNone/>
            </a:pPr>
            <a:endParaRPr lang="el-GR" sz="1200"/>
          </a:p>
          <a:p>
            <a:pPr marL="0" indent="0" algn="just">
              <a:buNone/>
            </a:pPr>
            <a:r>
              <a:rPr lang="el-GR" sz="1200" smtClean="0"/>
              <a:t>Σκοπός </a:t>
            </a:r>
            <a:r>
              <a:rPr lang="el-GR" sz="1200"/>
              <a:t>της δημιουργίας του ενημερωτικού φυλλαδίου για τα βυζαντινά και θρησκευτικά μνημεία της περιοχής του Μακρύ Γιαλού Λασιθίου Κρήτης ήταν οι μαθητές να εντοπίσουν και να γνωρίσουν μνημεία και την αρχιτεκτονική τους. Η συγκεκριμένη περιοχή δεν έχει ιδιαίτερα γνωστά βυζαντινά ή θρησκευτικά μνημεία στο ευρύ κοινό και μέσα από το φυλλάδιο στοχεύεται επίσης η ανάδειξή τους και η αξιοποίησή τους, ώστε το ενημερωτικό φυλλάδιο να αποτελέσει μακροπρόθεσμα και έναν οδηγό για περαιτέρω γνώση και προβληματισμό.  Οι μαθητές, αφού έκαναν επιτόπια έρευνα στην περιοχή τους και είδαν τις δυνατότητες του κάθε μνημείου, σύμφωνα με αυτά που είχαν διδαχτεί στο σχολείο ξεκίνησαν την καταγραφή, την ομαδοποίηση και την αξιοποίηση των γνώσεων τους. Μέσα από την διαδικασία της επιλογής από το ουσιώδες, οι μαθητές επέλεξαν μνημεία που είχαν μια ενδιαφέρουσα αρχιτεκτονική και ενδιαφέρον ως προς την τέχνη. Αφού τοποθέτησαν τις φωτογραφίες σε μια λογική σειρά, πρόσθεσαν λεζάντες και βασικές πληροφορίες. Φρόντισαν το φυλλάδιο να απευθύνεται όχι μόνο σε μαθητές σχολείων αλλά και σε τουρίστες.</a:t>
            </a:r>
          </a:p>
          <a:p>
            <a:pPr marL="0" indent="0" algn="just">
              <a:buNone/>
            </a:pPr>
            <a:r>
              <a:rPr lang="el-GR" sz="1200"/>
              <a:t>Για να μπορέσει το ίδιο υλικό να χρησιμοποιηθεί σε τουρίστες ή αλλοδαπούς μαθητές (ιδιαίτερα σε μαθητές Erasmus ή συνεργαζόμενων σχολείων), οι μαθητές με την βοήθεια των καθηγητών ξένων γλωσσών και ιδιαίτερα στα μαθήματα των Αγγλικών και των Γερμανικών μετέφρασαν τα φυλλάδια. Αυτή η δράση στόχευε να μάθουν οι μαθητές ξενόγλωσση ορολογία και να καλλιεργήσουν καλύτερα την γλωσσομάθειά τους. Οι μαθητές επέλεξαν να κάνουν διάχυση της εργασίας τους στην τοπική κοινότητα αλλά και στην Εφορία Αρχαιοτήτων με σκοπό να χρησιμοποιηθεί στις διάφορες εργασίες τους. Με την μετάφραση των φυλλαδίων στις διάφορες ξένες γλώσσες θα μπορεί να αναδειχθεί καλύτερα η συγκεκριμένη θεματική και να γίνει ένας διεπιστημονικός διάλογος με σκοπό να υπάρξει feedback. Οι μαθητές θα μπορέσουν να χρησιμοποιήσουν το συγκεκριμένο φυλλάδιο στα μαθήματα των Καλλιτεχνικών, της Ιστορίας και των Θρησκευτικών, ακόμα και της Τεχνολογίας! Μέσα από αυτό θα μπορέσουν να βρουν «παράλληλα» κοντά τους αυτών που μαθαίνουν και γνωρίζουν μέσα από το σχολικό βιβλίο!</a:t>
            </a:r>
          </a:p>
          <a:p>
            <a:pPr marL="0" indent="0">
              <a:buNone/>
            </a:pPr>
            <a:endParaRPr lang="el-GR" sz="120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153</a:t>
            </a:fld>
            <a:endParaRPr lang="el-GR"/>
          </a:p>
        </p:txBody>
      </p:sp>
    </p:spTree>
    <p:extLst>
      <p:ext uri="{BB962C8B-B14F-4D97-AF65-F5344CB8AC3E}">
        <p14:creationId xmlns:p14="http://schemas.microsoft.com/office/powerpoint/2010/main" val="4292109983"/>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476672"/>
            <a:ext cx="8229600" cy="5649491"/>
          </a:xfrm>
        </p:spPr>
        <p:txBody>
          <a:bodyPr>
            <a:normAutofit/>
          </a:bodyPr>
          <a:lstStyle/>
          <a:p>
            <a:pPr marL="0" indent="0">
              <a:buNone/>
            </a:pPr>
            <a:r>
              <a:rPr lang="el-GR" sz="1200" b="1"/>
              <a:t>Το Τραγούδι της </a:t>
            </a:r>
            <a:r>
              <a:rPr lang="el-GR" sz="1200" b="1" smtClean="0"/>
              <a:t>Κριτσωτοπούλας</a:t>
            </a:r>
          </a:p>
          <a:p>
            <a:pPr marL="0" indent="0">
              <a:buNone/>
            </a:pPr>
            <a:endParaRPr lang="el-GR" sz="1200" b="1" smtClean="0"/>
          </a:p>
          <a:p>
            <a:pPr marL="0" indent="0">
              <a:buNone/>
            </a:pPr>
            <a:r>
              <a:rPr lang="el-GR" sz="1200" smtClean="0"/>
              <a:t>Αφορδακού </a:t>
            </a:r>
            <a:r>
              <a:rPr lang="el-GR" sz="1200"/>
              <a:t>Μιχαέλα, Κουτουλάκη Δέσποινα, Μηνογιάννη Γεωργία- Μαρία, Μπουτούλια Στεφάν, Σταυρακάκης Κωνσταντίνος, Βάρδας Εμμανουήλ (του Ιωάννη), Βάρδας Εμμανουήλ (του Μαρίνου), Βάρδας Ιωάννης, Σταυρακάκης Μιχαήλ, Αφορδακός Μιχαήλ, Γιακουμή Λυδία, Γιαλύτης Αρίσταρχος, Δαβράδος Γεώργιος, Καφφετζάκης Δημήτριος, Μανισαλής Μάρκος, Σφυράκης Μιχαήλ , Μπρόκου Καλλιόπη, Μαράκης Εμμανουήλ, Μαράκη Ευαγγελία, Κοκκίνης Γεώργιος</a:t>
            </a:r>
          </a:p>
          <a:p>
            <a:pPr marL="0" indent="0">
              <a:buNone/>
            </a:pPr>
            <a:r>
              <a:rPr lang="el-GR" sz="1200" smtClean="0"/>
              <a:t>Επιβλέπουσα</a:t>
            </a:r>
            <a:r>
              <a:rPr lang="el-GR" sz="1200"/>
              <a:t>: Άννα Μάμου, </a:t>
            </a:r>
            <a:r>
              <a:rPr lang="el-GR" sz="1200" smtClean="0"/>
              <a:t>ΠΕ02</a:t>
            </a:r>
          </a:p>
          <a:p>
            <a:pPr marL="0" indent="0">
              <a:buNone/>
            </a:pPr>
            <a:r>
              <a:rPr lang="el-GR" sz="1200" smtClean="0"/>
              <a:t>ΓΥΜΝΑΣΙΟ </a:t>
            </a:r>
            <a:r>
              <a:rPr lang="el-GR" sz="1200"/>
              <a:t>ΚΡΙΤΣΑΣ</a:t>
            </a:r>
          </a:p>
          <a:p>
            <a:pPr marL="0" indent="0">
              <a:buNone/>
            </a:pPr>
            <a:endParaRPr lang="el-GR" sz="1200"/>
          </a:p>
          <a:p>
            <a:pPr marL="0" indent="0" algn="just">
              <a:buNone/>
            </a:pPr>
            <a:r>
              <a:rPr lang="el-GR" sz="1200" smtClean="0"/>
              <a:t>Στα </a:t>
            </a:r>
            <a:r>
              <a:rPr lang="el-GR" sz="1200"/>
              <a:t>ιστορικά γεγονότα που διαδραματίστηκαν στην Κρήτη την περίοδο της τουρκοκρατίας και της επανάστασης και συγκεκριμένα το διάστημα 1817 με 1823 φέρεται να έπαιξε σπουδαίο ρόλο η κόρη του πρωτόπαππα της Κριτσάς Ροδάνθη ή αλλιώς Κριτσωτοπούλα. Η ζωή και το έργο της έγινε τραγούδι από τον κρητικό λαϊκό δραματουργό Μιχάλη Διαλλινά ή Διαλλινομιχάλη και τραγουδιέται ακόμη από ηλικιωμένες γυναίκες της Κριτσάς. Με αυτή την εργασία επιδιώκουμε να φωτίσουμε τη μορφή της Κριτσωτοπούλας από λογοτεχνική και ιστορική άποψη. Με στόχο την ανάπτυξη του κριτικού στοχασμού θα επιδιώξουμε να απαντήσουμε στο ερώτημα αν ήταν ιστορικό πρόσωπο ή μόνο λογοτεχνικός χαρακτήρας και τι είναι αυτό που της επέτρεψε να διασωθεί στη συνείδηση των ανθρώπων ως υπαρκτό πρόσωπο. Τέλος, θα προσπαθήσουμε να συνδέσουμε τη μορφή αυτή με ιστορικές προσωπικότητες από τη σύγχρονη ιστορία. </a:t>
            </a:r>
          </a:p>
          <a:p>
            <a:pPr marL="0" indent="0">
              <a:buNone/>
            </a:pPr>
            <a:endParaRPr lang="el-GR" sz="120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154</a:t>
            </a:fld>
            <a:endParaRPr lang="el-GR"/>
          </a:p>
        </p:txBody>
      </p:sp>
    </p:spTree>
    <p:extLst>
      <p:ext uri="{BB962C8B-B14F-4D97-AF65-F5344CB8AC3E}">
        <p14:creationId xmlns:p14="http://schemas.microsoft.com/office/powerpoint/2010/main" val="2587992670"/>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836712"/>
            <a:ext cx="8229600" cy="5289451"/>
          </a:xfrm>
        </p:spPr>
        <p:txBody>
          <a:bodyPr>
            <a:normAutofit/>
          </a:bodyPr>
          <a:lstStyle/>
          <a:p>
            <a:pPr marL="0" indent="0">
              <a:buNone/>
            </a:pPr>
            <a:r>
              <a:rPr lang="el-GR" sz="1200" b="1"/>
              <a:t>Κύθηρα : Έλα να σου δείξω τον τόπο μου</a:t>
            </a:r>
          </a:p>
          <a:p>
            <a:pPr marL="0" indent="0">
              <a:buNone/>
            </a:pPr>
            <a:endParaRPr lang="el-GR" sz="1200"/>
          </a:p>
          <a:p>
            <a:pPr marL="0" indent="0" algn="just">
              <a:buNone/>
            </a:pPr>
            <a:r>
              <a:rPr lang="el-GR" sz="1200"/>
              <a:t>Αζίζι Σαντιάγκο, Αλιράϊ Άλμα, Ασλλανάϊ Νοραλντ, Βέρντοβα Βιονίσι, Καλλίγερος Αντώνιος, Καλλιγέρου Αγγελική, Καλοκαιρινού Μαρία Ιωάννα, Καπάϊ Αρεντίνα, Κασιμάτη Άννα, Κασιμάτης Θεόδωρος, Κατσανεβάκη Βαρβάρα, Κότσι Κριστίαν, Κωνσταντίνου Άννα, Λογοθέτης Αλέξανδρος, Μεγαλοκονόμος Θεόδωρος, Μεγαλοκονόμου Δέσποινα, Μεμουσάϊ Φαμπίον, Μεντή Σπυριδούλα, Παπανδροπούλου Αγγελική Διονυσία, Πετροχείλου Μαρία, Σεριφάϊ Αντριάνα, Σταυράκης Γεώργιος, Ψάλτη Αναστασία</a:t>
            </a:r>
          </a:p>
          <a:p>
            <a:pPr marL="0" indent="0" algn="just">
              <a:buNone/>
            </a:pPr>
            <a:r>
              <a:rPr lang="el-GR" sz="1200" smtClean="0"/>
              <a:t>Καλλιντέρη </a:t>
            </a:r>
            <a:r>
              <a:rPr lang="el-GR" sz="1200"/>
              <a:t>Μαρίνα ΠΕ04.01, Κάνταρος Ηλίας ΠΕ03, Λουράντος Γεώργιος ΠΕ01, Νταφογιάννη Αθηνά ΠΕ03, Παπασωτηρίου Αιμιλία ΠΕ02, Σκουλαρίκη Ελένη ΠΕ02, Χρυσοβέργη Ευδοκία ΠΕ08</a:t>
            </a:r>
          </a:p>
          <a:p>
            <a:pPr marL="0" indent="0" algn="just">
              <a:buNone/>
            </a:pPr>
            <a:r>
              <a:rPr lang="el-GR" sz="1200" smtClean="0"/>
              <a:t>Γυμνάσιο </a:t>
            </a:r>
            <a:r>
              <a:rPr lang="el-GR" sz="1200"/>
              <a:t>Κυθήρων</a:t>
            </a:r>
          </a:p>
          <a:p>
            <a:pPr marL="0" indent="0">
              <a:buNone/>
            </a:pPr>
            <a:endParaRPr lang="el-GR" sz="1200"/>
          </a:p>
          <a:p>
            <a:pPr marL="0" indent="0" algn="just">
              <a:buNone/>
            </a:pPr>
            <a:r>
              <a:rPr lang="el-GR" sz="1200" smtClean="0"/>
              <a:t>Η </a:t>
            </a:r>
            <a:r>
              <a:rPr lang="el-GR" sz="1200"/>
              <a:t>παρουσίασή μας θα ξεκινήσει με μια σύντομη αναδρομή στην ιστορία του νησιού. Θα επιχειρήσουμε να αναδείξουμε κάποια από τα σημαντικότερα γεγονότα που συντελέστηκαν στα Κύθηρα, ξεκινώντας από τα αρχαία χρόνια και φτάνοντας μέχρι την ένωση των Επτανήσων με την Ελλάδα.</a:t>
            </a:r>
          </a:p>
          <a:p>
            <a:pPr marL="0" indent="0" algn="just">
              <a:buNone/>
            </a:pPr>
            <a:r>
              <a:rPr lang="el-GR" sz="1200"/>
              <a:t>Ακόμα, η πλούσια λαογραφική παράδοση του νησιού και η τοπική ιστορία των νεότερων χρόνων  θα παρουσιαστεί μέσα από την αναφορά και την προβολή εποπτικού υλικού για παραδοσιακά τραγούδια, χορούς, φαγητά, τοπικά παραδοσιακά προϊόντα και ενδυμασίες του τόπου μας. Επιπλέον, θα σας παρουσιάσουμε την πλούσια αρχιτεκτονική του νησιού, όπως αποτυπώνεται σε σημαντικά μνημεία, και πιο συγκεκριμένα στα κάστρα που δεσπόζουν στο νησί αλλά και στους ναούς κυθηραϊκού τύπου-ρυθμού, δείγματα του οποίου υπάρχουν μόνο στο νησί των Κυθήρων.</a:t>
            </a:r>
          </a:p>
          <a:p>
            <a:pPr marL="0" indent="0" algn="just">
              <a:buNone/>
            </a:pPr>
            <a:r>
              <a:rPr lang="el-GR" sz="1200"/>
              <a:t>Θα προσεγγίσουμε τέλος την ιστορία των Κυθήρων κατά τη σύγχρονη εποχή λαμβάνοντας συνεντεύξεις από δύο σημαντικά εω ζωή πρόσωπα του νησιού, οι οποίοι με τις προσωπικές ιστορίες, τις αφηγήσεις και το έργο τους έχουν αναδείξει την πολιτιστική κληρονομιά του νησίου και έχουν συμβάλει στην ανάπτυξή του.</a:t>
            </a:r>
          </a:p>
          <a:p>
            <a:pPr marL="0" indent="0" algn="just">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155</a:t>
            </a:fld>
            <a:endParaRPr lang="el-GR"/>
          </a:p>
        </p:txBody>
      </p:sp>
    </p:spTree>
    <p:extLst>
      <p:ext uri="{BB962C8B-B14F-4D97-AF65-F5344CB8AC3E}">
        <p14:creationId xmlns:p14="http://schemas.microsoft.com/office/powerpoint/2010/main" val="2484159974"/>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620688"/>
            <a:ext cx="8229600" cy="5505475"/>
          </a:xfrm>
        </p:spPr>
        <p:txBody>
          <a:bodyPr>
            <a:normAutofit/>
          </a:bodyPr>
          <a:lstStyle/>
          <a:p>
            <a:pPr marL="0" indent="0">
              <a:buNone/>
            </a:pPr>
            <a:r>
              <a:rPr lang="el-GR" sz="1200" b="1"/>
              <a:t>Λαμπεία… με τις πολλές σου βρύσες</a:t>
            </a:r>
            <a:r>
              <a:rPr lang="el-GR" sz="1200" b="1" smtClean="0"/>
              <a:t>.</a:t>
            </a:r>
          </a:p>
          <a:p>
            <a:pPr marL="0" indent="0">
              <a:buNone/>
            </a:pPr>
            <a:endParaRPr lang="el-GR" sz="1200" b="1"/>
          </a:p>
          <a:p>
            <a:pPr marL="0" indent="0">
              <a:buNone/>
            </a:pPr>
            <a:endParaRPr lang="el-GR" sz="1200" b="1"/>
          </a:p>
          <a:p>
            <a:pPr marL="0" indent="0">
              <a:buNone/>
            </a:pPr>
            <a:r>
              <a:rPr lang="el-GR" sz="1200"/>
              <a:t>Αβράμη Διονυσία-Ανδριάνα, Αβράμης Ιωάννης, Μπάσχα Ντανιέλ, Σκουρλέτης Διονύσιος, Σκουρλέτης Σωτήριος, Σπυρόπουλος Αθανάσιος</a:t>
            </a:r>
          </a:p>
          <a:p>
            <a:pPr marL="0" indent="0">
              <a:buNone/>
            </a:pPr>
            <a:r>
              <a:rPr lang="el-GR" sz="1200" smtClean="0"/>
              <a:t>ΕπιβλέποντεςΧριστίνα </a:t>
            </a:r>
            <a:r>
              <a:rPr lang="el-GR" sz="1200"/>
              <a:t>Γκουρνέλου ΠΕ02, Νικόλαος Σουρής ΠΕ03, Ελισάβετ Καραγιάννη ΠΕ80</a:t>
            </a:r>
          </a:p>
          <a:p>
            <a:pPr marL="0" indent="0">
              <a:buNone/>
            </a:pPr>
            <a:r>
              <a:rPr lang="el-GR" sz="1200"/>
              <a:t>Γυμνάσιο Λ.Τ Λαμπείας </a:t>
            </a:r>
          </a:p>
          <a:p>
            <a:pPr marL="0" indent="0">
              <a:buNone/>
            </a:pPr>
            <a:endParaRPr lang="el-GR" sz="1200" smtClean="0"/>
          </a:p>
          <a:p>
            <a:pPr marL="0" indent="0">
              <a:buNone/>
            </a:pPr>
            <a:endParaRPr lang="el-GR" sz="1200"/>
          </a:p>
          <a:p>
            <a:pPr marL="0" indent="0" algn="just">
              <a:buNone/>
            </a:pPr>
            <a:r>
              <a:rPr lang="el-GR" sz="1200" smtClean="0"/>
              <a:t>Η </a:t>
            </a:r>
            <a:r>
              <a:rPr lang="el-GR" sz="1200"/>
              <a:t>Λαμπεία με τα πολλά, κρύα νερά είναι ένα χωριό του Ωλονού με σπάνια φυσική ομορφιά. Τα κρυστάλλινα νερά των πηγών που αναβλύζουν από παντού κάνουν το τοπίο μαγικό. Πάνω από εκατό βρύσες έχουν χαρτογραφηθεί. Οι μαθητές της Β΄ Γυμνασίου θα επιχειρήσουν στην παρούσα διαθεματική  εργασία να μετρήσουν τις διαστάσεις από τις βρύσες  του χωριού και να καταλήξουν στη διατύπωση συμπερασματικών κρίσεων. </a:t>
            </a:r>
          </a:p>
          <a:p>
            <a:pPr marL="0" indent="0" algn="just">
              <a:buNone/>
            </a:pPr>
            <a:r>
              <a:rPr lang="el-GR" sz="1200"/>
              <a:t> Ο Γαβροβίκος, ο  Πόντος, ο Μοριός, το Διαβολογέφυρο, η βρύση του Μουριάρη και άλλες πολλές  έχουν τη δική τους, ξεχωριστή ιστορία. Οι δοξασίες και οι μνήμες ξαναζωντανεύουν μέσα από τις αφηγήσεις  των κατοίκων της Λαμπείας. </a:t>
            </a:r>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156</a:t>
            </a:fld>
            <a:endParaRPr lang="el-GR"/>
          </a:p>
        </p:txBody>
      </p:sp>
    </p:spTree>
    <p:extLst>
      <p:ext uri="{BB962C8B-B14F-4D97-AF65-F5344CB8AC3E}">
        <p14:creationId xmlns:p14="http://schemas.microsoft.com/office/powerpoint/2010/main" val="405721609"/>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404664"/>
            <a:ext cx="8229600" cy="5721499"/>
          </a:xfrm>
        </p:spPr>
        <p:txBody>
          <a:bodyPr>
            <a:normAutofit/>
          </a:bodyPr>
          <a:lstStyle/>
          <a:p>
            <a:pPr marL="0" indent="0">
              <a:buNone/>
            </a:pPr>
            <a:r>
              <a:rPr lang="el-GR" sz="1200" b="1"/>
              <a:t>’ΤΑ ΠΕΤΡΙΝΑ ΣΠΙΤΙΑ ΤΗΣ ΛΑΜΠΕΙΑΣ ΣΤΗΝ ΚΑΘΗΜΕΡΙΝΗ ΠΡΑΚΤΙΚΗ ΔΙΑΧΡΟΝΙΚΑ’’</a:t>
            </a:r>
          </a:p>
          <a:p>
            <a:pPr marL="0" indent="0">
              <a:buNone/>
            </a:pPr>
            <a:endParaRPr lang="el-GR" sz="1200" smtClean="0"/>
          </a:p>
          <a:p>
            <a:pPr marL="0" indent="0">
              <a:buNone/>
            </a:pPr>
            <a:endParaRPr lang="el-GR" sz="1200"/>
          </a:p>
          <a:p>
            <a:pPr marL="0" indent="0">
              <a:buNone/>
            </a:pPr>
            <a:r>
              <a:rPr lang="el-GR" sz="1200" smtClean="0"/>
              <a:t>Αβράμη </a:t>
            </a:r>
            <a:r>
              <a:rPr lang="el-GR" sz="1200"/>
              <a:t>Ελένη,Γαρδίκη Μαρίνα,Καπώνη Ειρήνη ,Πανούτσος Μεγακλής.</a:t>
            </a:r>
          </a:p>
          <a:p>
            <a:pPr marL="0" indent="0">
              <a:buNone/>
            </a:pPr>
            <a:r>
              <a:rPr lang="el-GR" sz="1200"/>
              <a:t>ΕΠΙΒΛΕΠΟΥΣΑ : Λαμπέτη </a:t>
            </a:r>
            <a:r>
              <a:rPr lang="el-GR" sz="1200" smtClean="0"/>
              <a:t>Βασιλική,φιλόλογος.ΠΕ02</a:t>
            </a:r>
          </a:p>
          <a:p>
            <a:pPr marL="0" indent="0">
              <a:buNone/>
            </a:pPr>
            <a:r>
              <a:rPr lang="el-GR" sz="1200" smtClean="0"/>
              <a:t>ΓΥΜΝΑΣΙΟ-Λ.Τ.ΛΑΜΠΕΙΑΣ</a:t>
            </a:r>
            <a:endParaRPr lang="el-GR" sz="1200"/>
          </a:p>
          <a:p>
            <a:pPr marL="0" indent="0">
              <a:buNone/>
            </a:pPr>
            <a:endParaRPr lang="el-GR" sz="1200"/>
          </a:p>
          <a:p>
            <a:pPr marL="0" indent="0">
              <a:buNone/>
            </a:pPr>
            <a:endParaRPr lang="el-GR" sz="1200" smtClean="0"/>
          </a:p>
          <a:p>
            <a:pPr marL="0" indent="0" algn="just">
              <a:buNone/>
            </a:pPr>
            <a:endParaRPr lang="el-GR" sz="1200"/>
          </a:p>
          <a:p>
            <a:pPr marL="0" indent="0" algn="just">
              <a:buNone/>
            </a:pPr>
            <a:r>
              <a:rPr lang="el-GR" sz="1200"/>
              <a:t>  Η συκεκριμένη εργασία της ομάδας των μαθητών μας έχει ως θέμα της τη μακρά παρουσία των πέτρινων κτισμάτων στο ορεινό τοπίο της Λαμπείας . Η χρήση της πέτρας είναι χαρακτηριστικό όλων σχεδόν των ορεινών περιοχών,που συνδέονται με τους φημισμένους τεχνίτες της πέτρας και βέβαια την άφθονη ύπαρξη φυσικής πέτρας στο ορεινό τοπίο τους.</a:t>
            </a:r>
          </a:p>
          <a:p>
            <a:pPr marL="0" indent="0" algn="just">
              <a:buNone/>
            </a:pPr>
            <a:r>
              <a:rPr lang="el-GR" sz="1200"/>
              <a:t>   Η Λαμπεία παρουσιάζει αυτήν τη δυναμική με πολλά πέτρινα σπίτια και με δημόσια κτήρια.Στη μελέτη αυτών των κτισμάτων η ομάδα επικεντρώθηκε στα στοιχεία της αρχιτεκτονικής που αφορούν στην επιλογή της θέσης του σπιτιού,στη μέθοδο του κτισίματος,στο ύφος της κατασκευής ,στους χώρους της δόμησης,στη λειτουργικότητα των κτηρίων στην καθημερινότητα και στην κοινωνική /οικονομική ζωή.</a:t>
            </a:r>
          </a:p>
          <a:p>
            <a:pPr marL="0" indent="0" algn="just">
              <a:buNone/>
            </a:pPr>
            <a:r>
              <a:rPr lang="el-GR" sz="1200"/>
              <a:t>   Επίσης  η ομάδα μελέτησε τα πλεονεκτήματα που διαθέτουν τα πέτρινα κτίσματα συγκριτικά με τις κατασκευές του τσιμέντου. Συγκεκριμένα η πέτρινη τοιχοποιία λειτουργεί θερμομονωτικά και με ικανή ηχομόνωση.Τα πέτρινα σπίτια επίσης έχουν καλαισθησία και  τροφοδοτούν την  αρμονική σύνδεση των κατοίκων με το φυσικό περιβάλλον. Παράλληλα είναι κτίσματα με έντονη στατικότητα λόγω του υλικού της πέτρας και του πετρώδους εδάφους. Επιπλέον μεγάλο ενδιαφέρον έχει η χρήση των σπιτιών στην καθημερινότητα με τους διάφορους χώρους και τη δομή της κατοικίας.</a:t>
            </a:r>
          </a:p>
          <a:p>
            <a:pPr marL="0" indent="0" algn="just">
              <a:buNone/>
            </a:pPr>
            <a:r>
              <a:rPr lang="el-GR" sz="1200"/>
              <a:t>    Γενικά το ταξίδι στην ιστορία των πέτρινων σπιτιών της Λαμπείας ήταν χρήσιμο ,πολύτιμο ,διδακτικό και όμορφο.</a:t>
            </a:r>
          </a:p>
          <a:p>
            <a:pPr marL="0" indent="0" algn="just">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157</a:t>
            </a:fld>
            <a:endParaRPr lang="el-GR"/>
          </a:p>
        </p:txBody>
      </p:sp>
    </p:spTree>
    <p:extLst>
      <p:ext uri="{BB962C8B-B14F-4D97-AF65-F5344CB8AC3E}">
        <p14:creationId xmlns:p14="http://schemas.microsoft.com/office/powerpoint/2010/main" val="2962736981"/>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476672"/>
            <a:ext cx="8229600" cy="5649491"/>
          </a:xfrm>
        </p:spPr>
        <p:txBody>
          <a:bodyPr>
            <a:normAutofit lnSpcReduction="10000"/>
          </a:bodyPr>
          <a:lstStyle/>
          <a:p>
            <a:pPr marL="0" indent="0">
              <a:buNone/>
            </a:pPr>
            <a:r>
              <a:rPr lang="el-GR" sz="1200" b="1"/>
              <a:t>Να σας μιλήσω για τον τόπο μου...την Καρδίτσα</a:t>
            </a:r>
          </a:p>
          <a:p>
            <a:pPr marL="0" indent="0">
              <a:buNone/>
            </a:pPr>
            <a:endParaRPr lang="el-GR" sz="1200"/>
          </a:p>
          <a:p>
            <a:pPr marL="0" indent="0" algn="just">
              <a:buNone/>
            </a:pPr>
            <a:r>
              <a:rPr lang="el-GR" sz="1200"/>
              <a:t>Αποστόλου Αναστασία, Βεϊσλλάρι Βανέσα, Βεϊσλλάρι Μαρκέλα, Βέττα Χριστίνα-Ευθυμία, Βέττα Ευθυμία, Βράκα Μαρία-Νικολέτα, Γιαβρούτα Κωνσταντίνα, Γιαβρούτα Σοφία, Γιαβρούτα Σταυρούλα, Δαλιάνη Βασιλική Δήμου Αικατερίνη, Δήμος Στέφανος, Ζάρρας Δημήτριος, Θεοδοσίου Νίκη-Ηλιάνα, Καραγεώργος Γεράσιμος, Καραγεώργος Δημήτριος, Καραγεώργου Αμαλία, Καρκανιά Ηλιάνα-Μαρία, Κίσσα Αλεξάνδρα-Σταυρούλα, Κίσσα Ευαγγελία, Κολοβού Ευαγγελία, Κουτσουρα Αντιγόνη, Κύρκος Οδυσσέας, Κύρκου Μαρία - Μελίνα, Κωστάκη Ευαγγελία, Λέτσα Παρασκευή, Λέτσας Γεώργιος, Μακρή Βασιλική, Μαλαϊ Ροζαλίντα, Μπενίση Αγορή, Μορφάκης Σπυρίδων, Μόσχου Ελένη, Μπακογιάννη Παρασκευή-Δέσποινα, Μαξουτάη Ιωάννα, Μπούρα Αγορή, Μπούρα Γεωργία-Μαρία, Νικοπούλου Χριστίνα, Ντόβα Παρασκευή-Πολυξένη, Ντόβας Βασίλειος, Ντούλα Αγάπη, Ντούλα Άννα, Παπαδοπούλου Φανή,  Παπάρας Αναστάσιος, Παπάρας Κωνσταντίνος, Παρασκευούδη Ευδοξία, Πάτση Αρτεμις, Πιπινής Χρήστος, Ριζογιάννης Στυλιανός, Σαλαϊ Φαμπιάν, Σερέτη Ιωάννα - Θεοδώρα, Σεχαϊ Άρσελ, Σκαλιάπας Χρήστος, Σκεντεραϊ Ρονάλντο, Σουτογλου Στυλιανός-Ταξιάρχης, Τσιαχρήστας Γεώργιος, Τσίπι Αλεξάνδρα, Τσίπι Ματέος, Φλωροδημήτρη Ευαγγελία, Χασιώτης Ιωάννης, Ψαλλίδας Γεώργιος, Ψαλλίδας Κωνσταντίνος</a:t>
            </a:r>
          </a:p>
          <a:p>
            <a:pPr marL="0" indent="0" algn="just">
              <a:buNone/>
            </a:pPr>
            <a:r>
              <a:rPr lang="el-GR" sz="1200" smtClean="0"/>
              <a:t>Επιβλέπουσα </a:t>
            </a:r>
            <a:r>
              <a:rPr lang="el-GR" sz="1200"/>
              <a:t>καθηγήτρια: Σχοινά Στυλιανή, ΠΕ86</a:t>
            </a:r>
          </a:p>
          <a:p>
            <a:pPr marL="0" indent="0" algn="just">
              <a:buNone/>
            </a:pPr>
            <a:r>
              <a:rPr lang="el-GR" sz="1200" smtClean="0"/>
              <a:t>Σύμπραξη </a:t>
            </a:r>
            <a:r>
              <a:rPr lang="el-GR" sz="1200"/>
              <a:t>Γυμνασίου και Λυκείου Λεονταρίου Καρδίτσας</a:t>
            </a:r>
          </a:p>
          <a:p>
            <a:pPr marL="0" indent="0" algn="just">
              <a:buNone/>
            </a:pPr>
            <a:endParaRPr lang="el-GR" sz="1200"/>
          </a:p>
          <a:p>
            <a:pPr marL="0" indent="0" algn="just">
              <a:buNone/>
            </a:pPr>
            <a:r>
              <a:rPr lang="el-GR" sz="1200"/>
              <a:t>Η παρούσα εργασία προέκυψε από την ανάγκη των μαθητών να αναδείξουν τις ομορφιές, τα ήθη, τα έθιμα και διάφορα πολιτισμικά στοιχεία των χωριών από τα οποία προέρχονται αλλά και ολόκληρου του Νομού Καρδίτσας.</a:t>
            </a:r>
          </a:p>
          <a:p>
            <a:pPr marL="0" indent="0" algn="just">
              <a:buNone/>
            </a:pPr>
            <a:r>
              <a:rPr lang="el-GR" sz="1200"/>
              <a:t>Η Νομός βρίσκεται στο κέντρο, την καρδιά της Ελλάδας, απ’ όπου μπορεί να προέρχεται και το όνομά του. Χαρακτηρίζεται από την αντίθεση της άγριας ομορφιάς των οροσειρών της Πίνδου και των Αγράφων και την ηρεμία του ατελείωτου θεσσαλικού κάμπου. Εξαιτίας της αντίθεσης αυτής παρουσιάζει ιδιαίτερο πολιτιστικό ενδιαφέρον. Μερικά από τα παραδοσιακά στοιχεία των χωριών του Νομού παρουσιάζονται στην εργασία αυτή. Χαρακτηριστικά παραδείγματα είναι ο χορός “Τάι Τάι” που είναι ξεχωριστός στην Ελλάδα και προέρχεται από ορεινό χωριό του Νομού Καρδίτσας και το τραγούδι “Καρδίτσα” που ακούστηκε τη δεκαετία του ΄40.</a:t>
            </a:r>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158</a:t>
            </a:fld>
            <a:endParaRPr lang="el-GR"/>
          </a:p>
        </p:txBody>
      </p:sp>
    </p:spTree>
    <p:extLst>
      <p:ext uri="{BB962C8B-B14F-4D97-AF65-F5344CB8AC3E}">
        <p14:creationId xmlns:p14="http://schemas.microsoft.com/office/powerpoint/2010/main" val="3698294954"/>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908720"/>
            <a:ext cx="8229600" cy="5217443"/>
          </a:xfrm>
        </p:spPr>
        <p:txBody>
          <a:bodyPr>
            <a:normAutofit lnSpcReduction="10000"/>
          </a:bodyPr>
          <a:lstStyle/>
          <a:p>
            <a:pPr marL="0" indent="0">
              <a:buNone/>
            </a:pPr>
            <a:r>
              <a:rPr lang="el-GR" sz="1200" b="1"/>
              <a:t>« Ο τόπος μας μέσα από τη Λογοτεχνία</a:t>
            </a:r>
            <a:r>
              <a:rPr lang="el-GR" sz="1200" b="1" smtClean="0"/>
              <a:t>»</a:t>
            </a:r>
          </a:p>
          <a:p>
            <a:pPr marL="0" indent="0">
              <a:buNone/>
            </a:pPr>
            <a:endParaRPr lang="el-GR" sz="1200" b="1"/>
          </a:p>
          <a:p>
            <a:pPr marL="0" indent="0">
              <a:buNone/>
            </a:pPr>
            <a:r>
              <a:rPr lang="el-GR" sz="1200"/>
              <a:t> Μαθητές     Γυμνασίου Λευκίμμης                       </a:t>
            </a:r>
          </a:p>
          <a:p>
            <a:pPr marL="0" indent="0" algn="just">
              <a:buNone/>
            </a:pPr>
            <a:r>
              <a:rPr lang="el-GR" sz="1200"/>
              <a:t>Βάρελη Αγγελική, Βάρελη Βασιλική, Δελαβία Βασιλική, Ιωαννίδη Νικολέτα, Κουλούρης Αλεξανδρος, Κουναδίνη Μαρίνα, Μίαρη Άννα Μαρία, Μικρούλη Σοφία, Μοιρισκλάβου Άννα Μαρία,Μουρμούρη Μαργαρίτα, Μπακάλλι Κρίσα, Μπασιάς Χαράλαμπος, Ντάσι Σπυριδούλα, Σαμοίλη Μαρία, Χρυσικοπούλου Σμαράγδα</a:t>
            </a:r>
          </a:p>
          <a:p>
            <a:pPr marL="0" indent="0" algn="just">
              <a:buNone/>
            </a:pPr>
            <a:endParaRPr lang="el-GR" sz="1200"/>
          </a:p>
          <a:p>
            <a:pPr marL="0" indent="0" algn="just">
              <a:buNone/>
            </a:pPr>
            <a:r>
              <a:rPr lang="el-GR" sz="1200"/>
              <a:t>Μαθητές     Γυμνασίου με Λυκειακές Τάξεις Αργυράδων         </a:t>
            </a:r>
          </a:p>
          <a:p>
            <a:pPr marL="0" indent="0" algn="just">
              <a:buNone/>
            </a:pPr>
            <a:r>
              <a:rPr lang="el-GR" sz="1200"/>
              <a:t>Αργυροκαστρίτης Λευτέρης, Βλαχοπούλου Αθανασία, Βλάχος Μάριος, Γραβάνης Ηλίας, Καββαδία Μαργαρίτα, Καπετανίδης Αναστάσιος, Κούτση Αντονέλα, Λέσση Μαγδαληνή – Νοέλι, Μαρκάτη Αντιγόνη, Μπαλή Μαρία, Ρέτση Κωνσταντίνα, Σαγιά Έλενα, Τσαρτσανάι Ορέστης, , Πετρίτι Κρίσπα, Σουλάι Ερίντα</a:t>
            </a:r>
          </a:p>
          <a:p>
            <a:pPr marL="0" indent="0" algn="just">
              <a:buNone/>
            </a:pPr>
            <a:r>
              <a:rPr lang="el-GR" sz="1200"/>
              <a:t> </a:t>
            </a:r>
          </a:p>
          <a:p>
            <a:pPr marL="0" indent="0" algn="just">
              <a:buNone/>
            </a:pPr>
            <a:r>
              <a:rPr lang="el-GR" sz="1200"/>
              <a:t>Επιβλέπoντες εκπαιδευτικοί: Ελισάβετ Σαμοίλη,ΠΕ02, Μαρία Γιανναδάκη, ΠΕ02, Βάρελη Σοφία ΠΕ02, Μάμαλος Νίκος ΠΕ02</a:t>
            </a:r>
          </a:p>
          <a:p>
            <a:pPr marL="0" indent="0" algn="just">
              <a:buNone/>
            </a:pPr>
            <a:r>
              <a:rPr lang="el-GR" sz="1200"/>
              <a:t>Συνεργαζόμενα Σχολεία: ΓΥΜΝΑΣΙΟ ΛΕΥΚΙΜΜΗΣ, ΓΥΜΝΑΣΙΟ με Λ.Τ ΑΡΓΥΡΑΔΩΝ</a:t>
            </a:r>
          </a:p>
          <a:p>
            <a:pPr marL="0" indent="0" algn="just">
              <a:buNone/>
            </a:pPr>
            <a:endParaRPr lang="el-GR" sz="1200"/>
          </a:p>
          <a:p>
            <a:pPr marL="0" indent="0" algn="just">
              <a:buNone/>
            </a:pPr>
            <a:endParaRPr lang="el-GR" sz="1200" smtClean="0"/>
          </a:p>
          <a:p>
            <a:pPr marL="0" indent="0" algn="just">
              <a:buNone/>
            </a:pPr>
            <a:r>
              <a:rPr lang="el-GR" sz="1200" smtClean="0"/>
              <a:t>Η </a:t>
            </a:r>
            <a:r>
              <a:rPr lang="el-GR" sz="1200"/>
              <a:t>εργασία μας με τίτλο « Ο τόπος μας μέσα από τη Λογοτεχνία» που εκπονείται με τη συνεργασία δύο σχολείων ( Γυμνάσιο Λευκίμμης και Γυμνάσιο με Λ.Τ Αργυράδων) δεν είναι παρά ένα ταξίδι μέσα από τον χρόνο και τον πολιτισμό του νησιού, που φιλοδοξεί στο να εστιάσει στη μοναδικότητα και την πλούσια πολυπολιτισμικότητα  της Κέρκυρας, ενός νησιού γνωστού ήδη από την Αρχαιότητα (η Σχερία της Ομηρικής εποχής), όπως αυτή  αντικατροπτίζεται στην αρχιτεκτονική της, στις πλούσιες μπάντες της, στο ιδιότυπο λεξιλόγιό της, στα ήθη και έθιμα αλλά και στην τοπική της ακόμα κουζίνα, ως αποτέλεσμα πολιτικών και πολιτιστικών επιρροών από όσους κατά καιρούς τη διοίκησαν: Ανδηγαυοί, Βενετοί ( 1386-1797), Γάλλοι, Άγγλοι. </a:t>
            </a:r>
          </a:p>
          <a:p>
            <a:pPr marL="0" indent="0" algn="just">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159</a:t>
            </a:fld>
            <a:endParaRPr lang="el-GR"/>
          </a:p>
        </p:txBody>
      </p:sp>
    </p:spTree>
    <p:extLst>
      <p:ext uri="{BB962C8B-B14F-4D97-AF65-F5344CB8AC3E}">
        <p14:creationId xmlns:p14="http://schemas.microsoft.com/office/powerpoint/2010/main" val="1044389974"/>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692696"/>
            <a:ext cx="8229600" cy="5433467"/>
          </a:xfrm>
        </p:spPr>
        <p:txBody>
          <a:bodyPr>
            <a:normAutofit fontScale="85000" lnSpcReduction="10000"/>
          </a:bodyPr>
          <a:lstStyle/>
          <a:p>
            <a:pPr marL="0" indent="0">
              <a:buNone/>
            </a:pPr>
            <a:r>
              <a:rPr lang="el-GR" sz="1200" b="1"/>
              <a:t>« Ο τόπος μας μέσα από τη Φωτογραφία</a:t>
            </a:r>
            <a:r>
              <a:rPr lang="el-GR" sz="1200" b="1" smtClean="0"/>
              <a:t>»</a:t>
            </a:r>
          </a:p>
          <a:p>
            <a:pPr marL="0" indent="0">
              <a:buNone/>
            </a:pPr>
            <a:endParaRPr lang="el-GR" sz="1200" b="1"/>
          </a:p>
          <a:p>
            <a:pPr marL="0" indent="0" algn="just">
              <a:buNone/>
            </a:pPr>
            <a:r>
              <a:rPr lang="el-GR" sz="1200"/>
              <a:t>Μαθητές     Γυμνασίου με Λυκειακές Τάξεις Αργυράδων                </a:t>
            </a:r>
          </a:p>
          <a:p>
            <a:pPr marL="0" indent="0" algn="just">
              <a:buNone/>
            </a:pPr>
            <a:r>
              <a:rPr lang="el-GR" sz="1200"/>
              <a:t>Αγάθος Σπυρίδων, Αργυροκαστρίτης Λευτέρης, Αρμένης Σπυρίδων, Αρτινόπουλος Χριστόδουλος, Βάγιας Αλέξάνδρος, Καββαδία Μαργαρίτα, Λαβράνος Προκόπης,  Μαρκάτη Αντιγόνη, Μηνά Ανδρονίκη, Μούκας Σπυρίδων, Μπογδάνος Χρήστος, Παπαβλασόπουλος Φώτης, Σαγιά Έλενα, Τόρρε Ματίλντα, Φωτεινός Σωκράτης.</a:t>
            </a:r>
          </a:p>
          <a:p>
            <a:pPr marL="0" indent="0" algn="just">
              <a:buNone/>
            </a:pPr>
            <a:r>
              <a:rPr lang="el-GR" sz="1200"/>
              <a:t>Μαθητές     Γυμνασίου Λευκίμμης</a:t>
            </a:r>
          </a:p>
          <a:p>
            <a:pPr marL="0" indent="0" algn="just">
              <a:buNone/>
            </a:pPr>
            <a:r>
              <a:rPr lang="el-GR" sz="1200"/>
              <a:t>Βάρελη Ιωάννα, Βάρελη Σπυριδούλα, Βερονίκη Μαντώ, Βλάσση Μαρία, Βλάσσης Φώτης, Γαρδικιώτη Νικολέτα, Κοντομάρη Χριστίνα, Λαοπόδης Αλέξιος, Μακρή Αναστασία, Μίαρης Σπύρος, Μικρούλης Θεόδωρος, Νάρης Γιώργος, Σαλίβερος Βασίλης, Χρυσικοπούλου Άννα, Χρυσικοπούλου Βασιλική </a:t>
            </a:r>
          </a:p>
          <a:p>
            <a:pPr marL="0" indent="0" algn="just">
              <a:buNone/>
            </a:pPr>
            <a:r>
              <a:rPr lang="el-GR" sz="1200"/>
              <a:t> </a:t>
            </a:r>
          </a:p>
          <a:p>
            <a:pPr marL="0" indent="0" algn="just">
              <a:buNone/>
            </a:pPr>
            <a:r>
              <a:rPr lang="el-GR" sz="1200"/>
              <a:t>Επιβλέπoντες εκπαιδευτικοί: Βάρελη Σοφία ΠΕ02, Μαυροματίδου Αναστασία ΠΕ07, Σαμαρά Βασιλική ΠΕ04.05 </a:t>
            </a:r>
          </a:p>
          <a:p>
            <a:pPr marL="0" indent="0" algn="just">
              <a:buNone/>
            </a:pPr>
            <a:r>
              <a:rPr lang="el-GR" sz="1200"/>
              <a:t>Συνεργαζόμενα Σχολεία: ΓΥΜΝΑΣΙΟ με Λ.Τ ΑΡΓΥΡΑΔΩΝ, ΓΥΜΝΑΣΙΟ ΛΕΥΚΙΜΜΗΣ,</a:t>
            </a:r>
          </a:p>
          <a:p>
            <a:pPr marL="0" indent="0" algn="just">
              <a:buNone/>
            </a:pPr>
            <a:endParaRPr lang="el-GR" sz="1200" smtClean="0"/>
          </a:p>
          <a:p>
            <a:pPr marL="0" indent="0" algn="just">
              <a:buNone/>
            </a:pPr>
            <a:r>
              <a:rPr lang="el-GR" sz="1200" smtClean="0"/>
              <a:t>Η </a:t>
            </a:r>
            <a:r>
              <a:rPr lang="el-GR" sz="1200"/>
              <a:t>εργασία μας, με τίτλο "Ο τόπος μας μέσα από τη φωτογραφία," είναι μια αναδρομή στην πλούσια ιστορία και κληρονομιά της Κέρκυρας και ιδιαίτερα του νότιου τμήματος της. Σε συνεργασία τα δύο σχολεία Γυμνάσιο με Λ.Τ. Αργυράδων και Γυμνάσιο Λευκίμμης (που βρίσκονται στον ίδιο δήμο) δημιουργήσαμε ένα ψηφιακό λεύκωμα που αναδεικνύει τους ιδιαίτερους πολιτιστικούς και φυσικούς θησαυρούς της περιοχής μας.</a:t>
            </a:r>
          </a:p>
          <a:p>
            <a:pPr marL="0" indent="0" algn="just">
              <a:buNone/>
            </a:pPr>
            <a:r>
              <a:rPr lang="el-GR" sz="1200"/>
              <a:t>Καθώς περιηγούμαστε στην αρχιτεκτονική, εστιάζουμε στην επτανησιακή αισθητική, αναδεικνύοντας την εξέλιξη της περιοχής μας μέσα από ιστορικά κτήρια και σύγχρονες κατασκευές. Με φωτογραφίες, αποτυπώνουμε τη σχέση μας με το παρελθόν και το παρόν, αναδεικνύοντας τον αγροτικό και ταυτόχρονα τουριστικό χαρακτήρα της Κέρκυρας.</a:t>
            </a:r>
          </a:p>
          <a:p>
            <a:pPr marL="0" indent="0" algn="just">
              <a:buNone/>
            </a:pPr>
            <a:r>
              <a:rPr lang="el-GR" sz="1200"/>
              <a:t>Μεταφερόμαστε σε δύο περιοχές Natura, δίπλα στα σχολεία μας, αναδεικνύοντας την οικολογική πολυπλοκότητα του τόπου μας, όπως τους υγροβιότοπους, παρέχοντας οπτική εμβάθυνση στη φυσική ομορφιά και τη βιοποικιλότητα της περιοχής. Ιδιαίτερη ομορφιά και σημασία προσδίδουν οι ελαιώνες με τα υπεραιωνόβια δέντρα.</a:t>
            </a:r>
          </a:p>
          <a:p>
            <a:pPr marL="0" indent="0" algn="just">
              <a:buNone/>
            </a:pPr>
            <a:r>
              <a:rPr lang="el-GR" sz="1200"/>
              <a:t>Στην ανάλυση των ήθων και των εθίμων, αναδεικνύουμε τον πολιτισμό και την παράδοση που διαπνέουν τη ζωή μας. Μέσα από το ψηφιακό υλικό, εξετάζουμε τις επιρροές από ξένους κατακτητές, αναδεικνύοντας τον πολιτιστικό μας πλούτο που διαμορφώθηκε μέσα από τις αλληλεπιδράσεις με διάφορες κουλτούρες.</a:t>
            </a:r>
          </a:p>
          <a:p>
            <a:pPr marL="0" indent="0" algn="just">
              <a:buNone/>
            </a:pPr>
            <a:r>
              <a:rPr lang="el-GR" sz="1200"/>
              <a:t>Από την εργασία μας δεν θα μπορούσαν να λείπουν οι κάτοικοι του νησιού, με τα πορτρέτα τους να αποτυπώνουν τις προσωπικές τους ιστορίες και την πολυμορφία των ανθρώπων που καθιστούν τον τόπο μας ξεχωριστό. Στην πορεία υλοποίησης της εργασίας μας ό,τι άλλο φανεί άξιο ανάδειξης μέσα από το φακό των μαθητών μας θα το συμπεριλάβουμε.</a:t>
            </a:r>
          </a:p>
          <a:p>
            <a:pPr marL="0" indent="0" algn="just">
              <a:buNone/>
            </a:pPr>
            <a:r>
              <a:rPr lang="el-GR" sz="1200"/>
              <a:t>Κατά τη διάρκεια αυτού του ταξιδιού μέσα από τις φωτογραφίες, προσκαλούμε τους συνέδρους να ανακαλύψουν τη φυσική ομορφιά, την αρχιτεκτονική, την πολυπολιτισμικότητα, τα ήθη και έθιμα και την ιστορία του τόπου μας.</a:t>
            </a:r>
          </a:p>
          <a:p>
            <a:pPr marL="0" indent="0" algn="just">
              <a:buNone/>
            </a:pPr>
            <a:r>
              <a:rPr lang="el-GR" sz="1200"/>
              <a:t>.</a:t>
            </a:r>
          </a:p>
          <a:p>
            <a:pPr marL="0" indent="0">
              <a:buNone/>
            </a:pPr>
            <a:endParaRPr lang="el-GR" sz="1200"/>
          </a:p>
          <a:p>
            <a:pPr marL="0" indent="0">
              <a:buNone/>
            </a:pPr>
            <a:endParaRPr lang="el-GR" sz="120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160</a:t>
            </a:fld>
            <a:endParaRPr lang="el-GR"/>
          </a:p>
        </p:txBody>
      </p:sp>
    </p:spTree>
    <p:extLst>
      <p:ext uri="{BB962C8B-B14F-4D97-AF65-F5344CB8AC3E}">
        <p14:creationId xmlns:p14="http://schemas.microsoft.com/office/powerpoint/2010/main" val="2637669175"/>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692696"/>
            <a:ext cx="8229600" cy="5433467"/>
          </a:xfrm>
        </p:spPr>
        <p:txBody>
          <a:bodyPr>
            <a:normAutofit lnSpcReduction="10000"/>
          </a:bodyPr>
          <a:lstStyle/>
          <a:p>
            <a:pPr marL="0" indent="0">
              <a:buNone/>
            </a:pPr>
            <a:r>
              <a:rPr lang="el-GR" sz="1200" b="1"/>
              <a:t>« Ο τόπος μας μέσα από ένα θεατροχορευτικό δρώμενο </a:t>
            </a:r>
            <a:r>
              <a:rPr lang="el-GR" sz="1200" b="1" smtClean="0"/>
              <a:t>»</a:t>
            </a:r>
          </a:p>
          <a:p>
            <a:pPr marL="0" indent="0">
              <a:buNone/>
            </a:pPr>
            <a:endParaRPr lang="el-GR" sz="1200" b="1"/>
          </a:p>
          <a:p>
            <a:pPr marL="0" indent="0">
              <a:buNone/>
            </a:pPr>
            <a:r>
              <a:rPr lang="el-GR" sz="1200"/>
              <a:t>Κάντας Άγγελος, Βλάσσης Βασίλειος, Γαρδικιώτη Νικολέτα, Γαστεράτος Κωνσταντίνος, Θύμιου Λαμπρινή, Κάντα Ταξιαρχούλα, Κάντας Κωνσταντίνος, Κατωμέρη Αντωνία, Κουλούρη Αυθίνου Αλεξάνδρα, Κουλούρη Σοφία, Λαοπόδη Μαρία, Μίαρης Νικόλαος, Μικρούλης Θεόδωρος, Μοιρισκλάβου Άννα Μαρία, Μυρίλλας Μιχαήλ, Νάρης Γεώργιος, Νικόπουλος Σπυρίδωνας,  Ντάσι Σπυριδούλα,  Σαμοίλη Ευαγγελία</a:t>
            </a:r>
          </a:p>
          <a:p>
            <a:pPr marL="0" indent="0">
              <a:buNone/>
            </a:pPr>
            <a:r>
              <a:rPr lang="el-GR" sz="1200"/>
              <a:t>Επιβλέπουσες: Βεργετίδου Αικατερίνη ΠΕ02 Ε.Α.Ε, Τζουβάρα Αθηνά ΠΕ03 Ε.Α.Ε</a:t>
            </a:r>
          </a:p>
          <a:p>
            <a:pPr marL="0" indent="0">
              <a:buNone/>
            </a:pPr>
            <a:r>
              <a:rPr lang="el-GR" sz="1200" smtClean="0"/>
              <a:t>ΓΥΜΝΑΣΙΟ </a:t>
            </a:r>
            <a:r>
              <a:rPr lang="el-GR" sz="1200"/>
              <a:t>ΛΕΥΚΙΜΜΗΣ</a:t>
            </a:r>
          </a:p>
          <a:p>
            <a:pPr marL="0" indent="0">
              <a:buNone/>
            </a:pPr>
            <a:endParaRPr lang="el-GR" sz="1200" smtClean="0"/>
          </a:p>
          <a:p>
            <a:pPr marL="0" indent="0" algn="just">
              <a:buNone/>
            </a:pPr>
            <a:r>
              <a:rPr lang="el-GR" sz="1200" smtClean="0"/>
              <a:t>Η </a:t>
            </a:r>
            <a:r>
              <a:rPr lang="el-GR" sz="1200"/>
              <a:t>εργασία με τίτλο "Ο τόπος μας μέσα από ένα θεατροχορευτικό δρώμενο" εστιάζει  στην προβολή του πολιτιστικού και κοινωνικού χαρακτήρα της τοπικής κοινωνίας της Λευκίμμης, αλλά και της ευρύτερης Κέρκυρας.  </a:t>
            </a:r>
          </a:p>
          <a:p>
            <a:pPr marL="0" indent="0" algn="just">
              <a:buNone/>
            </a:pPr>
            <a:r>
              <a:rPr lang="el-GR" sz="1200"/>
              <a:t>Ειδικότερα, τα παιδιά με τον δικό τους παιγνιδιάρικο τρόπο, θα αναδείξουν τον πλούτο της τοπικής μας κοινωνίας, της Λευκίμμης, εστιάζοντας όμως και στην ευρύτερη  πολιτισμική και μουσική παράδοση του νησιού της Κέρκυρας, αλλά και στους ιδιαίτερους  χορούς της, σε συνδυασμό με την ανάδειξη της ιστορικότητας του τόπου, στα ήθη και τα έθιμα, στην τοπική κουζίνα, στα αξιοθέατα, στις καθημερινές συνήθειες των κατοίκων αλλά και στις επικρατέστερες επαγγελματικές τους δραστηριότητες.</a:t>
            </a:r>
          </a:p>
          <a:p>
            <a:pPr marL="0" indent="0" algn="just">
              <a:buNone/>
            </a:pPr>
            <a:r>
              <a:rPr lang="el-GR" sz="1200"/>
              <a:t>Επομένως, βασικός στόχος της εργασίας μας είναι η προβολή όλων των απαραίτητων πληροφοριών που θα βοηθήσουν στο να προβληθεί όχι μόνο η ιστορία και η πλούσια πολιτισμική κληρονομιά του τόπου μας, που από το παρελθόν μέχρι σήμερα   συντηρείται στο ακέραιο, αλλά και οι καθημερινές απλές συνήθειες του τόπου με τα ιδιαίτερα χαρακτηριστικά του, απόλυτα εναρμονισμένες με το ιδιαίτερο φυσικόν περιβάλλον.</a:t>
            </a:r>
          </a:p>
          <a:p>
            <a:pPr marL="0" indent="0" algn="just">
              <a:buNone/>
            </a:pPr>
            <a:r>
              <a:rPr lang="el-GR" sz="1200"/>
              <a:t>Μέσα από αυτήν την παρουσίαση, τα  παιδιά  και ως οι δημιουργοί και ως εκτελεστές θα προσπαθήσουν να προσελκύσουν το  ενδιαφέρον του ζωντανού κοινού, με ποικίλους τρόπους, αξιοποιώντας  με τον καλύτερο τρόπο τη δύναμη μιας  ευφάνταστης θεατρικής  δημιουργίας, που θα μεταφέρει ζωντανά τα βασικά στοιχεία του παραδεισένιου τόπου μας.</a:t>
            </a:r>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161</a:t>
            </a:fld>
            <a:endParaRPr lang="el-GR"/>
          </a:p>
        </p:txBody>
      </p:sp>
    </p:spTree>
    <p:extLst>
      <p:ext uri="{BB962C8B-B14F-4D97-AF65-F5344CB8AC3E}">
        <p14:creationId xmlns:p14="http://schemas.microsoft.com/office/powerpoint/2010/main" val="2607711904"/>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908720"/>
            <a:ext cx="8229600" cy="5217443"/>
          </a:xfrm>
        </p:spPr>
        <p:txBody>
          <a:bodyPr>
            <a:normAutofit fontScale="92500"/>
          </a:bodyPr>
          <a:lstStyle/>
          <a:p>
            <a:pPr marL="0" indent="0">
              <a:buNone/>
            </a:pPr>
            <a:r>
              <a:rPr lang="el-GR" sz="1200" b="1"/>
              <a:t>Το έθιμο των «Λαζαρίνων» στα χωριά του Τσιαρτσιαμπά Κοζάνης</a:t>
            </a:r>
          </a:p>
          <a:p>
            <a:pPr marL="0" indent="0">
              <a:buNone/>
            </a:pPr>
            <a:r>
              <a:rPr lang="el-GR" sz="1200"/>
              <a:t>Καβούκα Βάγια-Παρασκευή, Κανάβα Κυριακή, Καραγιάννη Αναστασία, Καραμπέρη Δήμητρα, Κερασιώτη Ελένη, Κερασιώτη Ελπινίκη, Κουτρότσιου Κωνσταντίνα, Κωνσταντινίδου Αγγελική, Λιόγα Άννα, Μάτα Αναστασία, Νένου Μαρία, Παπαδοπούλου Ελένη, Πουτιού Βασιλική, Φλώρου Ευαγγελία</a:t>
            </a:r>
          </a:p>
          <a:p>
            <a:pPr marL="0" indent="0">
              <a:buNone/>
            </a:pPr>
            <a:r>
              <a:rPr lang="el-GR" sz="1200"/>
              <a:t>Επιβλέποντες: Ευθυμίου Λάμπρος ΠΕ09, Κηπάρογλου Ευαγγελία ΠΕ03, Κοντούλα Μαρία ΠΕ04.05, Μόσχου Βασιλική ΠΕ02</a:t>
            </a:r>
          </a:p>
          <a:p>
            <a:pPr marL="0" indent="0">
              <a:buNone/>
            </a:pPr>
            <a:r>
              <a:rPr lang="el-GR" sz="1200"/>
              <a:t>Γυμνάσιο Λευκοπηγής Κοζάνης</a:t>
            </a:r>
          </a:p>
          <a:p>
            <a:pPr marL="0" indent="0">
              <a:buNone/>
            </a:pPr>
            <a:endParaRPr lang="el-GR" sz="1200"/>
          </a:p>
          <a:p>
            <a:pPr marL="0" indent="0" algn="just">
              <a:buNone/>
            </a:pPr>
            <a:r>
              <a:rPr lang="el-GR" sz="1200" smtClean="0"/>
              <a:t>Οι </a:t>
            </a:r>
            <a:r>
              <a:rPr lang="el-GR" sz="1200"/>
              <a:t>«Λαζαρίνες» αποτελούν ένα από τα παλιότερα έθιμα που αναβιώνουν με διάφορες παραλλαγές στα χωριά της ευρύτερης περιοχής του Τσιαρτσιαμπά Κοζάνης όπως η Αγία Παρασκευή και η Λευκοπηγή. Στο συγκεκριμένο έθιμο παίρνουν μέρος μόνο γυναίκες, γιορτάζοντας με ποικίλες εκδηλώσεις τον Λάζαρο, τον φίλο του Χριστού, που είναι ίσως η πιο συμπαθητική μορφή στον ελληνικό χριστιανικό λαό. Το έθιμο διατηρείται με όλη την τελετουργική του μεγαλοπρέπεια. Είναι καθαρά αρχαιοελληνικό κι έχει σχέση με την αναγέννηση της φύσης και την ανανέωση της ζωής. Στους χριστιανικούς χρόνους συνδέθηκε με την Ανάσταση του Λαζάρου, προάγγελο της Ανάστασης του Κυρίου. Το έθιμο ξεκινάει το Σάββατο του φτωχολάζαρου, δηλαδή το προηγούμενο Σάββατο της γιορτής, όταν οι Λαζαρίνες αποφασίζουν πού θα κάνουν το κονάκι και αρχίζουν πρόβες στα λαζαριάτικα τραγούδια. Την Παρασκευή πριν του Λαζάρου μαγειρεύουν νηστίσιμα φαγητά και κατόπιν τα συγκεντρώνουν όλα με τάξη προσεκτικά στην Κοινότητα του χωριού. Ανήμερα του Λαζάρου, οι Λαζαρίνες, ντυμένες με παραδοσιακές πολύχρωμες φορεσιές με ποικίλους συμβολισμούς, γυρνάνε στα σπίτια του χωριού, λέγοντας το ανάλογο τραγούδι για το κάθε σπίτι που επισκέπτονται, παινεύοντας τους νοικοκυραίους, τις νοικοκυρές και τα παιδιά τους, ξεκινώντας πάντα από το σπίτι του παπά και του προέδρου. Αμέσως μετά συγκεντρώνονται στην Κοινότητα του χωριού, όπου τραγουδούν. Εκεί έρχονται πολλοί επισκέπτες από την περιοχή και παρακολουθούν το έθιμο. Κατόπιν οι Λαζαρίνες μαζεύονται γύρω από μία πυροστιά στην οποία από κάτω υπάρχει ένα αβγό και μία τσουκνίδα και δίνουν τον όρκο της Λαζαρίνας. Ακολουθεί η μετακίνησή τους στην πλατεία όπου χορεύουν και τραγουδούν μόνο με το στόμα, χωρίς συνοδεία μουσικής. Μετά τους χορούς μαζεύονται μέσα στην κοινότητα, κάθονται, τρώνε, πίνουν, γλεντούν και στο τέλος τραγουδούν τα τραγούδια του τραπεζιού. Το γλέντι διαρκεί ως αργά το απόγευμα. Τέλος το έθιμο τελειώνει την Κυριακή των Βαΐων όπου ,μετά τον εκκλησιασμό, οι Λαζαρίνες χορεύουν στο προαύλιο της εκκλησίας.</a:t>
            </a:r>
          </a:p>
          <a:p>
            <a:pPr marL="0" indent="0">
              <a:buNone/>
            </a:pPr>
            <a:endParaRPr lang="el-GR" sz="120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162</a:t>
            </a:fld>
            <a:endParaRPr lang="el-GR"/>
          </a:p>
        </p:txBody>
      </p:sp>
    </p:spTree>
    <p:extLst>
      <p:ext uri="{BB962C8B-B14F-4D97-AF65-F5344CB8AC3E}">
        <p14:creationId xmlns:p14="http://schemas.microsoft.com/office/powerpoint/2010/main" val="51618057"/>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908720"/>
            <a:ext cx="8229600" cy="5217443"/>
          </a:xfrm>
        </p:spPr>
        <p:txBody>
          <a:bodyPr>
            <a:normAutofit lnSpcReduction="10000"/>
          </a:bodyPr>
          <a:lstStyle/>
          <a:p>
            <a:pPr marL="0" indent="0">
              <a:buNone/>
            </a:pPr>
            <a:r>
              <a:rPr lang="el-GR" sz="1200" b="1"/>
              <a:t>Ψηλαφίζω, Ψηφιοποιώ: Θρησκευτικά Μνημεία του Τόπου μου</a:t>
            </a:r>
          </a:p>
          <a:p>
            <a:pPr marL="0" indent="0">
              <a:buNone/>
            </a:pPr>
            <a:r>
              <a:rPr lang="el-GR" sz="1200"/>
              <a:t>                        </a:t>
            </a:r>
          </a:p>
          <a:p>
            <a:pPr marL="0" indent="0" algn="just">
              <a:buNone/>
            </a:pPr>
            <a:r>
              <a:rPr lang="el-GR" sz="1200"/>
              <a:t>Αβντίου Αντζελίνα, Αλεξοπούλου Πάτρα- Πετρούλα, Αναστασίνης Σπυρίδων, Γεωργαλής Φίλιππος, Γρηγοροπούλου Ιωάννα, Διαμαντοπούλου Διονυσία, Διαμαντοπούλου Φανή, Διονυσοπούλου Νικολία, Δίπλα Μαρίνα- Ζωή, Καββαδά Ιωάννα, Κασσιανός Ιωάννης, Κοτίνη Ελευθερία, Κράγκαρη Μαρία- Ευαγγελία, Κράγκαρης Παναγιώτης- Ελευθέριος, Λευκαδίτης Χρύσανθος, Μακρυγιώργος Χρήστος, Μαρινοπούλου Ειρήνη, Μελά Ευφροσύνη, Παλαιστής Αθανάσιος, Παναγιώταρος Μιχαήλ- Παναγιώτης, Παύλου Έκτορας, Σιμεόνοβα Ναντέζντα, Στεργιόπουλος Άγγελος, Στεργιόπουλος Χρήστος, Ταρνάρα Σοφία, Φίλια Χρυσούλα, Φλιάτουρα Παναγιώτα</a:t>
            </a:r>
          </a:p>
          <a:p>
            <a:pPr marL="0" indent="0" algn="just">
              <a:buNone/>
            </a:pPr>
            <a:r>
              <a:rPr lang="el-GR" sz="1200"/>
              <a:t>Επιβλέπουσες εκπαιδευτικοί: Αναγνωστοπούλου Αναστασία ΠΕ07, Μήλεση Πηνελόπη ΠΕ03, Αρβανιτάκη Ευθυμία ΠΕ04.01</a:t>
            </a:r>
          </a:p>
          <a:p>
            <a:pPr marL="0" indent="0" algn="just">
              <a:buNone/>
            </a:pPr>
            <a:r>
              <a:rPr lang="el-GR" sz="1200" smtClean="0"/>
              <a:t>Ημερήσιο </a:t>
            </a:r>
            <a:r>
              <a:rPr lang="el-GR" sz="1200"/>
              <a:t>Γυμνάσιο Λεχαινών Ηλείας</a:t>
            </a:r>
          </a:p>
          <a:p>
            <a:pPr marL="0" indent="0" algn="just">
              <a:buNone/>
            </a:pPr>
            <a:endParaRPr lang="el-GR" sz="1200"/>
          </a:p>
          <a:p>
            <a:pPr marL="0" indent="0" algn="just">
              <a:buNone/>
            </a:pPr>
            <a:r>
              <a:rPr lang="el-GR" sz="1200" smtClean="0"/>
              <a:t>Πόσο </a:t>
            </a:r>
            <a:r>
              <a:rPr lang="el-GR" sz="1200"/>
              <a:t>γνωρίζουμε τον τόπο μας, ποια μνημεία διαμορφώνουν την τοπική ιστορία και πολιτιστική κληρονομιά μας; Με το πρόγραμμα επιδιώχθηκε οι μαθητές-τριες να έρθουν σε επαφή με την τοπική ιστορία μέσα από τα θρησκευτικά μνημεία της περιοχής τους, να κατανοήσουν την αλληλεξάρτηση και αλληλεπίδραση του φυσικού περιβάλλοντος με τα μνημεία, την αξία τους, τη συμβολή και το ρόλο τους στην παγκόσμια πολιτιστική κληρονομιά και εν τέλει να αντιληφθούν τις αλλαγές που επέρχονται με το πέρασμα του χρόνου, μέσω της έρευνας και της παρατήρησης.</a:t>
            </a:r>
          </a:p>
          <a:p>
            <a:pPr marL="0" indent="0" algn="just">
              <a:buNone/>
            </a:pPr>
            <a:r>
              <a:rPr lang="el-GR" sz="1200"/>
              <a:t>	Επιδιώχθηκε επίσης η καλλιέργεια της κριτικής ικανότητας των μαθητών-τριών μέσω της συμμετοχής τους σε βιωματικές και ομαδοσυνεργατικές δραστηριότητες. Η περιβαλλοντική ομάδα κλήθηκε να αναζητήσει πληροφορίες που αναφέρονται στην ιστορία, τις αρχές, και τον πολιτισμό που αναπτύχθηκε στον τόπο τους, καθώς και να μελετήσει γραπτές πηγές και βιβλία, πραγματοποιώντας επισκέψεις στην τοπική βιβλιοθήκη αλλά και σε μεγαλύτερες βιβλιοθήκες, με στόχο την εξάσκηση στην μελέτη των πηγών και την εξοικείωσή τους με τις ΤΠΕ για την ψηφιοποίηση υλικού και τη δημιουργία παρουσιάσεων. Αποτέλεσμα ήταν η ψηφιοποίηση γραπτών πηγών και η δημιουργία παρουσιάσεων και ψηφιακού υλικού παρουσίασης των θρησκευτικών μνημείων.</a:t>
            </a:r>
          </a:p>
          <a:p>
            <a:pPr marL="0" indent="0">
              <a:buNone/>
            </a:pPr>
            <a:endParaRPr lang="el-GR" sz="120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163</a:t>
            </a:fld>
            <a:endParaRPr lang="el-GR"/>
          </a:p>
        </p:txBody>
      </p:sp>
    </p:spTree>
    <p:extLst>
      <p:ext uri="{BB962C8B-B14F-4D97-AF65-F5344CB8AC3E}">
        <p14:creationId xmlns:p14="http://schemas.microsoft.com/office/powerpoint/2010/main" val="1249464932"/>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908720"/>
            <a:ext cx="8229600" cy="5217443"/>
          </a:xfrm>
        </p:spPr>
        <p:txBody>
          <a:bodyPr>
            <a:normAutofit/>
          </a:bodyPr>
          <a:lstStyle/>
          <a:p>
            <a:pPr marL="0" indent="0">
              <a:buNone/>
            </a:pPr>
            <a:r>
              <a:rPr lang="el-GR" sz="1200" b="1"/>
              <a:t>Κάθε κάστρο… μια ιστορία</a:t>
            </a:r>
          </a:p>
          <a:p>
            <a:pPr marL="0" indent="0">
              <a:buNone/>
            </a:pPr>
            <a:r>
              <a:rPr lang="el-GR" sz="1200"/>
              <a:t>                        </a:t>
            </a:r>
          </a:p>
          <a:p>
            <a:pPr marL="0" indent="0">
              <a:buNone/>
            </a:pPr>
            <a:r>
              <a:rPr lang="el-GR" sz="1200"/>
              <a:t>Μαθητές και μαθήτριες από τα τμήματα Γ1, Γ2, Γ3 </a:t>
            </a:r>
          </a:p>
          <a:p>
            <a:pPr marL="0" indent="0">
              <a:buNone/>
            </a:pPr>
            <a:r>
              <a:rPr lang="el-GR" sz="1200"/>
              <a:t>κατά το σχολικό έτος 2023- 2024</a:t>
            </a:r>
          </a:p>
          <a:p>
            <a:pPr marL="0" indent="0">
              <a:buNone/>
            </a:pPr>
            <a:r>
              <a:rPr lang="el-GR" sz="1200" smtClean="0"/>
              <a:t>Επιβλέποντες:</a:t>
            </a:r>
            <a:r>
              <a:rPr lang="el-GR" sz="1200"/>
              <a:t>Δεστούνη Αικατερίνη (ΠΕ02), Ρεμούντη Ευρώπη (ΠΕ03</a:t>
            </a:r>
            <a:r>
              <a:rPr lang="el-GR" sz="1200" smtClean="0"/>
              <a:t>),</a:t>
            </a:r>
            <a:r>
              <a:rPr lang="el-GR" sz="1200"/>
              <a:t> Μουρελάτος Κοσμάς (ΠΕ11), Δρακονταειδή </a:t>
            </a:r>
            <a:r>
              <a:rPr lang="el-GR" sz="1200" smtClean="0"/>
              <a:t>Αικ </a:t>
            </a:r>
            <a:r>
              <a:rPr lang="el-GR" sz="1200"/>
              <a:t>( ΠΕ02)</a:t>
            </a:r>
          </a:p>
          <a:p>
            <a:pPr marL="0" indent="0">
              <a:buNone/>
            </a:pPr>
            <a:r>
              <a:rPr lang="el-GR" sz="1200" smtClean="0"/>
              <a:t>Γυμνάσιο </a:t>
            </a:r>
            <a:r>
              <a:rPr lang="el-GR" sz="1200"/>
              <a:t>Ληξουρίου- Πετρίτσειο</a:t>
            </a:r>
          </a:p>
          <a:p>
            <a:pPr marL="0" indent="0">
              <a:buNone/>
            </a:pPr>
            <a:endParaRPr lang="el-GR" sz="1200" smtClean="0"/>
          </a:p>
          <a:p>
            <a:pPr marL="0" indent="0">
              <a:buNone/>
            </a:pPr>
            <a:endParaRPr lang="el-GR" sz="1200"/>
          </a:p>
          <a:p>
            <a:pPr marL="0" indent="0" algn="just">
              <a:buNone/>
            </a:pPr>
            <a:r>
              <a:rPr lang="el-GR" sz="1200" smtClean="0"/>
              <a:t>Η </a:t>
            </a:r>
            <a:r>
              <a:rPr lang="el-GR" sz="1200"/>
              <a:t>Κεφαλονιά, ένα από τα πανέμορφα νησιά του Ιονίου, είναι πλούσια σε ιστορία και πολιτισμό. Ανάμεσα στις πολλές παραδοσιακές και ιστορικές κατασκευές που διακοσμούν το νησί, τα κάστρα αποτελούν σημαντικό μέρος του πολιτιστικού του πλούτου. Κάθε κάστρο στην Κεφαλονιά λειτουργεί σαν ένα χρονικό κεφάλαιο, φέρνοντας στην επιφάνεια τις επιρροές και τις αναταράξεις που έχουν διαμορφώσει την πορεία του νησιού κατά τη διάρκεια των αιώνων.</a:t>
            </a:r>
          </a:p>
          <a:p>
            <a:pPr marL="0" indent="0" algn="just">
              <a:buNone/>
            </a:pPr>
            <a:r>
              <a:rPr lang="el-GR" sz="1200"/>
              <a:t>Σε αυτήν την εργασία, θα εξερευνήσουμε τη σημασία και την ιστορία των κάστρων της  Κεφαλονιάς, αναδεικνύοντας το ρόλο τους στην προστασία του πληθυσμού, την πολιτιστική κληρονομιά και την αισθητική της περιοχής. Κάθε κάστρο είναι ένας αφηγητής του παρελθόντος, με κάθε πύργο και τοίχο να φέρνουν στη μνήμη τις εποχές που διαμορφώθηκαν με μεγαλοπρέπεια και μυστηριώδες τοπίο, δημιουργώντας έτσι ένα πολύπλευρο πολιτιστικό και τουριστικό περιβάλλον.</a:t>
            </a:r>
          </a:p>
          <a:p>
            <a:pPr marL="0" indent="0" algn="just">
              <a:buNone/>
            </a:pPr>
            <a:endParaRPr lang="el-GR" sz="1200"/>
          </a:p>
          <a:p>
            <a:pPr marL="0" indent="0" algn="just">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164</a:t>
            </a:fld>
            <a:endParaRPr lang="el-GR"/>
          </a:p>
        </p:txBody>
      </p:sp>
    </p:spTree>
    <p:extLst>
      <p:ext uri="{BB962C8B-B14F-4D97-AF65-F5344CB8AC3E}">
        <p14:creationId xmlns:p14="http://schemas.microsoft.com/office/powerpoint/2010/main" val="3963896983"/>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620688"/>
            <a:ext cx="8229600" cy="5505475"/>
          </a:xfrm>
        </p:spPr>
        <p:txBody>
          <a:bodyPr>
            <a:normAutofit/>
          </a:bodyPr>
          <a:lstStyle/>
          <a:p>
            <a:pPr marL="0" indent="0">
              <a:buNone/>
            </a:pPr>
            <a:r>
              <a:rPr lang="el-GR" sz="1200" b="1"/>
              <a:t>Στου χορού τ’ </a:t>
            </a:r>
            <a:r>
              <a:rPr lang="el-GR" sz="1200" b="1" smtClean="0"/>
              <a:t>αντάμωμα</a:t>
            </a:r>
          </a:p>
          <a:p>
            <a:pPr marL="0" indent="0">
              <a:buNone/>
            </a:pPr>
            <a:endParaRPr lang="el-GR" sz="1200" b="1"/>
          </a:p>
          <a:p>
            <a:pPr marL="0" indent="0">
              <a:buNone/>
            </a:pPr>
            <a:r>
              <a:rPr lang="el-GR" sz="1200"/>
              <a:t> </a:t>
            </a:r>
            <a:r>
              <a:rPr lang="el-GR" sz="1200" smtClean="0"/>
              <a:t>Μαθητές </a:t>
            </a:r>
            <a:r>
              <a:rPr lang="el-GR" sz="1200"/>
              <a:t>και μαθήτριες από τα τμήματα Γ1, Γ2, Γ3 </a:t>
            </a:r>
            <a:r>
              <a:rPr lang="el-GR" sz="1200" smtClean="0"/>
              <a:t>κατά </a:t>
            </a:r>
            <a:r>
              <a:rPr lang="el-GR" sz="1200"/>
              <a:t>το σχολικό έτος 2023- 2024</a:t>
            </a:r>
          </a:p>
          <a:p>
            <a:pPr marL="0" indent="0">
              <a:buNone/>
            </a:pPr>
            <a:r>
              <a:rPr lang="el-GR" sz="1200" smtClean="0"/>
              <a:t>Επιβλέποντες:</a:t>
            </a:r>
            <a:r>
              <a:rPr lang="el-GR" sz="1200"/>
              <a:t>Δεστούνη Αικατερίνη (ΠΕ02), Ρεμούντη Ευρώπη (ΠΕ03), Μουρελάτος Κοσμάς (ΠΕ11)</a:t>
            </a:r>
          </a:p>
          <a:p>
            <a:pPr marL="0" indent="0">
              <a:buNone/>
            </a:pPr>
            <a:r>
              <a:rPr lang="el-GR" sz="1200" smtClean="0"/>
              <a:t>Γυμνάσιο </a:t>
            </a:r>
            <a:r>
              <a:rPr lang="el-GR" sz="1200"/>
              <a:t>Ληξουρίου- Πετρίτσειο</a:t>
            </a:r>
          </a:p>
          <a:p>
            <a:pPr marL="0" indent="0">
              <a:buNone/>
            </a:pPr>
            <a:endParaRPr lang="el-GR" sz="1200" smtClean="0"/>
          </a:p>
          <a:p>
            <a:pPr marL="0" indent="0">
              <a:buNone/>
            </a:pPr>
            <a:endParaRPr lang="el-GR" sz="1200"/>
          </a:p>
          <a:p>
            <a:pPr marL="0" indent="0" algn="just">
              <a:buNone/>
            </a:pPr>
            <a:r>
              <a:rPr lang="el-GR" sz="1200" smtClean="0"/>
              <a:t>Αυτό </a:t>
            </a:r>
            <a:r>
              <a:rPr lang="el-GR" sz="1200"/>
              <a:t>είναι το νησί μας, μες στην καρδιά του Ιονίου Πελάγους, η Κεφαλονιά μας, η τόσο χιλιοχαριτωμένη και χιλιοτραγουδισμένη. Το νησί των μύθων, των θρύλων και των θαλασσομάχων. Η Κεφαλονιά της εργατιάς και του κόπου, το νησί του αγίου Γερασίμου, το νησί των μπροστάρηδων, των αγωνιστών και των τραγουδιστών.</a:t>
            </a:r>
          </a:p>
          <a:p>
            <a:pPr marL="0" indent="0" algn="just">
              <a:buNone/>
            </a:pPr>
            <a:r>
              <a:rPr lang="el-GR" sz="1200"/>
              <a:t>Γέφυρα του παρελθόντος με το παρόν αποτελούν τα χορευτικά άσματα, τα χοροτράγουδα του νησιού μας. Πρόκειται για δημιουργίες του λαού που διακρίνονται για τη ρυθμική τους ποικιλία και μουσική τους απλότητα και δείχνουν τη ζωντάνια που έχει ο Κεφαλονίτης της υπαίθρου. Στους χορούς και στα μουσικά λαϊκά ακούσματα της Κεφαλληνιακής υπαίθρου έχουν μείνει από το παρελθόν στο σήμερα οι λαϊκοί χοροί του νησιού  ο Μπάλλος, ο Διβαράτικος, τα Συρτά- καλαματιανά, το Κουτσό, το Σαρταουρέ, η Ρόιδω, οι Γύρες, ο Μέρμηγκας, ο Μανέτας, το Μπαρμπουνάκι, οι Βλαχοπούλες.</a:t>
            </a:r>
          </a:p>
          <a:p>
            <a:pPr marL="0" indent="0" algn="just">
              <a:buNone/>
            </a:pPr>
            <a:r>
              <a:rPr lang="el-GR" sz="1200"/>
              <a:t>Όλη η Ελλάδα συνδέει τα Επτάνησα με τις καντάδες. Σκοπός της εργασίας μας είναι να σας δείξουμε ότι παράλληλα με τις καντάδες έχουμε δημοτικά άσματα που αποτελούν εικόνες του λαϊκού βίου και της καθημερινότητας πλαισιωμένα πάντα από χορό. Θα σας παρουσιάσουμε δύο εξ αυτών: το Μέρμηγκα και τον Μπάλλο. Ο Μέρμηγκας είναι η κεφαλονίτικη παραλλαγή σε δίσημο ρυθμό του «Επιληνίου» χορού των Αρχαίων Ελλήνων. Ο Μπάλλος είναι ο πιο γνωστός  χορός της Κεφαλονιάς. Είναι καθαρά ερωτικός χορός, για αυτό υπάρχει μεγάλη ποικιλία στις ρίμνες του, που όλες τους μιλούν για τον έρωτα και τα πάθη.</a:t>
            </a:r>
          </a:p>
          <a:p>
            <a:pPr marL="0" indent="0" algn="just">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165</a:t>
            </a:fld>
            <a:endParaRPr lang="el-GR"/>
          </a:p>
        </p:txBody>
      </p:sp>
    </p:spTree>
    <p:extLst>
      <p:ext uri="{BB962C8B-B14F-4D97-AF65-F5344CB8AC3E}">
        <p14:creationId xmlns:p14="http://schemas.microsoft.com/office/powerpoint/2010/main" val="4132152530"/>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1052736"/>
            <a:ext cx="8229600" cy="5073427"/>
          </a:xfrm>
        </p:spPr>
        <p:txBody>
          <a:bodyPr>
            <a:normAutofit fontScale="92500" lnSpcReduction="10000"/>
          </a:bodyPr>
          <a:lstStyle/>
          <a:p>
            <a:pPr marL="0" indent="0">
              <a:buNone/>
            </a:pPr>
            <a:r>
              <a:rPr lang="el-GR" sz="1200" b="1"/>
              <a:t>Γεωργάκης Ολύμπιος: Ο Σταυραετός του Ολύμπου</a:t>
            </a:r>
          </a:p>
          <a:p>
            <a:pPr marL="0" indent="0">
              <a:buNone/>
            </a:pPr>
            <a:r>
              <a:rPr lang="el-GR" sz="1200"/>
              <a:t>                        </a:t>
            </a:r>
          </a:p>
          <a:p>
            <a:pPr marL="0" indent="0" algn="just">
              <a:buNone/>
            </a:pPr>
            <a:r>
              <a:rPr lang="el-GR" sz="1200"/>
              <a:t>Γαζέτη Ελένη, Γκατζούνη Θεοδώρα- Μαρία, Γκαβοτάσιος Πέτρος, Γκαβοτάσιου Ευτυχία, Γκατζούνη Μαρία, Γκατζούνης Αντώνιος, Γκρίζου Αντωνία, Καρανίκας Νικόλαος, Καψάλη Ελένη-Ιφιγένεια, Καψάλης Δημήτριος, Καψάλης Ιωάννης, Κουτσομέρκος Ελευθέριος-Αριστοτέλης, Κουτσομέρκου Ευαγγελία- Μαρία, Λέγγη Ευανθία, Λέγγης Αναστάσιος, Λέτσι Ντανιέλα, Λέτσι Σουέλα, Μαγιώνα Μαρία-Ραφαηλία, Μαγιώνα Σταματία, Μαγιώνας Χρήστος-Παναγιώτης, Μεταξιώτη Μαρία, Μπαζούκη Αγγελική, Μπόλη Άννα, Μπόλη Μαργαρίτα, Ντάμπος Δημήτριος, Ντάμπου Δέσποινα, Ντάμπου Καλλιόπη, Πεζής Νικόλαος, Πεζής Μάριος, Πρένγκα Εμάνουελ, Σαλαβάτης Ιωάννης, Σκάλλα Αμπάζ, Στερνάκα Βασιλική, Σούρδη Ασπασία, Σούρδη Ειρήνη, Σούρδης Δημήτριος, Φακαλή Ελένη, Φακαλής Χαράλαμπος, Φαρμακιώτης Απόστολος, Χατζηαδάμου Ασπασία</a:t>
            </a:r>
          </a:p>
          <a:p>
            <a:pPr marL="0" indent="0" algn="just">
              <a:buNone/>
            </a:pPr>
            <a:r>
              <a:rPr lang="el-GR" sz="1200"/>
              <a:t>Επιβλέπουσες: Πλιούτσια Ασπασία – ΠΕ02, Γαρυφαλλοπούλου Ελένη – ΠΕ02, </a:t>
            </a:r>
          </a:p>
          <a:p>
            <a:pPr marL="0" indent="0" algn="just">
              <a:buNone/>
            </a:pPr>
            <a:r>
              <a:rPr lang="el-GR" sz="1200"/>
              <a:t>Λανάρα Δήμητρα – ΠΕ02, Χατζή Ζωή – ΠΕ02</a:t>
            </a:r>
          </a:p>
          <a:p>
            <a:pPr marL="0" indent="0" algn="just">
              <a:buNone/>
            </a:pPr>
            <a:r>
              <a:rPr lang="el-GR" sz="1200" smtClean="0"/>
              <a:t> </a:t>
            </a:r>
            <a:r>
              <a:rPr lang="el-GR" sz="1200"/>
              <a:t>Γυμνάσιο – Λ. Τ. Λιβαδίου Λάρισας</a:t>
            </a:r>
          </a:p>
          <a:p>
            <a:pPr marL="0" indent="0" algn="just">
              <a:buNone/>
            </a:pPr>
            <a:endParaRPr lang="el-GR" sz="1200"/>
          </a:p>
          <a:p>
            <a:pPr marL="0" indent="0" algn="just">
              <a:buNone/>
            </a:pPr>
            <a:r>
              <a:rPr lang="el-GR" sz="1200" smtClean="0"/>
              <a:t>Η </a:t>
            </a:r>
            <a:r>
              <a:rPr lang="el-GR" sz="1200"/>
              <a:t>παρούσα εργασία εξετάζει το βίο και τη δράση μιας εξέχουσας προσωπικότητας του θεσσαλικού τόπου και συγκεκριμένα της περιοχής του Λιβαδίου Ελασσόνας. Γεννήθηκε στο Λιβάδι το Μάιο του 1772. Γονείς του ήταν ο Νικόλαος και η Νικολέτα, η οποία πέθανε πρόωρα και την ανατροφή του ανέλαβε η γιαγιά του Αγνή. Πρόκειται για τον Γεωργάκη Ολύμπιο, τον επονομαζόμενο και «Σταυραετό» του Ολύμπου, ο οποίος έζησε το 18ο αιώνα και έδρασε στη διάρκεια της Ελληνικής Επανάστασης (1821). Ήταν αρματολός και συνεργάστηκε με τις μεγαλύτερες φυσιογνωμίες του Αγώνα, όπως ο Αλέξανδρος Υψηλάντης και ο Ιωάννης Καποδίστριας. Από νωρίς μυήθηκε στις τάξεις της Φιλικής Εταιρείας και επάξια θεωρείται ιδρυτικό της μέλος. Έδρασε στις περιοχές της Μολδοβλαχίας από όπου ξεκίνησε ο Αγώνας για την Απελευθέρωση και λειτούργησε ως η σκάλα προς τον … ουρανό της ελευθερίας! Αρνούμενος να συνθηκολογήσει με τους Τούρκους ανατινάχτηκε μαζί με τους συντρόφους του στο Κωδωνοστάσιο  της Ιεράς Μονής Σέκκου κοιτώντας αγέρωχα το θάνατο στα μάτια. Ήταν ο πρώτος Απόστολος της Ρωμιοσύνης, αφού με τόλμη και σθένος έγραψε την τελευταία σελίδα της πρώτης προσπάθειας λύτρωσης στις Παραδουνάβιες Ηγεμονίες. Ωστόσο, θεωρείται ως ο «αδικημένος» ήρωας  της ιστορίας, διότι τα σχολικά εγχειρίδια δεν αφιερώνουν παρά ελάχιστες γραμμές για την προσφορά του στο κίνημα του αλυτρωτισμού. </a:t>
            </a:r>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166</a:t>
            </a:fld>
            <a:endParaRPr lang="el-GR"/>
          </a:p>
        </p:txBody>
      </p:sp>
    </p:spTree>
    <p:extLst>
      <p:ext uri="{BB962C8B-B14F-4D97-AF65-F5344CB8AC3E}">
        <p14:creationId xmlns:p14="http://schemas.microsoft.com/office/powerpoint/2010/main" val="3426601419"/>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620688"/>
            <a:ext cx="8229600" cy="5505475"/>
          </a:xfrm>
        </p:spPr>
        <p:txBody>
          <a:bodyPr>
            <a:normAutofit fontScale="92500"/>
          </a:bodyPr>
          <a:lstStyle/>
          <a:p>
            <a:pPr marL="0" indent="0">
              <a:buNone/>
            </a:pPr>
            <a:r>
              <a:rPr lang="el-GR" sz="1200" b="1"/>
              <a:t>Γνωρίζω τα βυζαντινά μνημεία του τόπου μου</a:t>
            </a:r>
          </a:p>
          <a:p>
            <a:pPr marL="0" indent="0">
              <a:buNone/>
            </a:pPr>
            <a:r>
              <a:rPr lang="el-GR" sz="1200"/>
              <a:t>                        </a:t>
            </a:r>
          </a:p>
          <a:p>
            <a:pPr marL="0" indent="0">
              <a:buNone/>
            </a:pPr>
            <a:r>
              <a:rPr lang="el-GR" sz="1200"/>
              <a:t>Βασιλείου Φίλιππος, Γεωργίου Θεοδώρα, Γκόγκου Κυριακή, Δήμου Φίλιππος, Δρόσου Θεοδώρα, Ζερμιώτης Μιχαήλ, Καλδάνης Σωκράτης, Κατάτση Ελισάβετ, Κιτσαντά Βασιλική, Κιτσαντά Δέσποινα, Κίτση Αλεξάνδρα, Κίτση Άννα, Κοψάρης Γεώργιος, Κωνσταντής Σπυρίδων, Κωστούλη Παρασκευή, Κώτσης Κωνσταντίνος, Λαδιάς Βασίλειος, Λιόλιος Λάμπρος, Μαρτίδης Ζήκος, Μπαγεώργας Γεώργιος, Μπάλλου Δήμητρα</a:t>
            </a:r>
          </a:p>
          <a:p>
            <a:pPr marL="0" indent="0">
              <a:buNone/>
            </a:pPr>
            <a:r>
              <a:rPr lang="el-GR" sz="1200"/>
              <a:t>Επιβλέπουσες: Ηλία Αλεξάνδρα ΠΕ02, Μπαρμπάτη Αμαλία ΠΕ06, Παπαδοπούλου Ελλάς ΠΕ01</a:t>
            </a:r>
          </a:p>
          <a:p>
            <a:pPr marL="0" indent="0" algn="just">
              <a:buNone/>
            </a:pPr>
            <a:r>
              <a:rPr lang="el-GR" sz="1200" smtClean="0"/>
              <a:t>Γυμνάσιο </a:t>
            </a:r>
            <a:r>
              <a:rPr lang="el-GR" sz="1200"/>
              <a:t>Λούρου Πρέβεζας</a:t>
            </a:r>
          </a:p>
          <a:p>
            <a:pPr marL="0" indent="0" algn="just">
              <a:buNone/>
            </a:pPr>
            <a:endParaRPr lang="el-GR" sz="1200"/>
          </a:p>
          <a:p>
            <a:pPr marL="0" indent="0" algn="just">
              <a:buNone/>
            </a:pPr>
            <a:r>
              <a:rPr lang="el-GR" sz="1200" smtClean="0"/>
              <a:t>Η </a:t>
            </a:r>
            <a:r>
              <a:rPr lang="el-GR" sz="1200"/>
              <a:t>παρούσα εργασία αποσκοπεί, στα πλαίσια ενός αειφόρου σχολείου για τον πολιτισμό, να φέρει τους μαθητές-τριες σε επαφή με τα βυζαντινά μνημεία της ευρύτερης περιοχής στην οποία ζουν. Μέσα από βιβλιογραφική αλλά και επιτόπια έρευνα, διερευνώντας ηλεκτρονικές και άλλες πηγές επιδιώκεται να γνωρίσουν τα βυζαντινά μνημεία του νομού Πρέβεζας και να δημιουργήσουν εκπαιδευτικές δραστηριότητες, χρησιμοποιώντας διαδικτυακά εργαλεία και εφαρμογές, που θα αποτελέσουν χρήσιμο εκπαιδευτικό υλικό για άλλα σχολεία που επιθυμούν να γνωρίσουν τα βυζαντινά μνημεία της περιοχής μας.</a:t>
            </a:r>
          </a:p>
          <a:p>
            <a:pPr marL="0" indent="0" algn="just">
              <a:buNone/>
            </a:pPr>
            <a:r>
              <a:rPr lang="el-GR" sz="1200"/>
              <a:t>Η κατεξοχήν βυζαντινή περίοδος της Πρέβεζας τοποθετείται μετά τον 5ο αιώνα μ.Χ. ενώ τον 6ο αιώνα με αυτοκράτορα τον Ιουστινιανό η αρχαία Νικόπολη γνωρίζει μια μεγάλη περίοδο ακμής και αποτελεί χριστιανικό κέντρο της εποχής. Κατά την περίοδο αυτή χτίστηκαν οι μεγάλες Παλαιοχριστιανικές Βασιλικές της Νικόπολης, όλες ξυλόστεγες, με αψίδα, λειτουργικά προσκτίσματα και παστοφόρια. Οι σημαντικότερες από αυτές είναι η Βασιλική Α΄ του Δουμετίου και η Βασιλική Β’ του Αλκίσωνος. Αντικείμενο της μελέτης των μαθητών θα αποτελέσουν εκτός από τις βασιλικές και το Επισκοπικό Μέγαρο ή Βασιλόσπιτο εντός του αρχαιολογικού χώρου της Νικόπολης. Ωστόσο, η βυζαντινή παρουσία στην Πρέβεζα δεν σταματά μόνο στην Νικόπολη. Εξίσου σημαντικό βυζαντινό μνημείο αποτελεί και η Μονή Αγίου Δημητρίου στο χωριό Κυψέλη, κοντά στον ποταμό Αχέροντα, αλλά και τα κάστρα της Ρινιάσας στα Ριζά και των Ρωγών στη Νέα Κερασούντα κοντά στη Φιλιππιάδα. </a:t>
            </a:r>
          </a:p>
          <a:p>
            <a:pPr marL="0" indent="0" algn="just">
              <a:buNone/>
            </a:pPr>
            <a:r>
              <a:rPr lang="el-GR" sz="1200"/>
              <a:t>Οι μαθητές καλούνται μέσω της παρούσας εργασίας να γνωρίσουν, να αναδείξουν και να παρουσιάσουν μέσω εκπαιδευτικών δραστηριοτήτων τα παραπάνω βυζαντινά μνημεία με στόχο να αναδειχθεί και διατηρηθεί η πολιτιστική μας κληρονομιά αλλά και να καταδειχθεί η σημασία τους για την ιστορική εξέλιξη του τόπου μας.</a:t>
            </a:r>
          </a:p>
          <a:p>
            <a:pPr marL="0" indent="0">
              <a:buNone/>
            </a:pPr>
            <a:endParaRPr lang="el-GR" sz="120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167</a:t>
            </a:fld>
            <a:endParaRPr lang="el-GR"/>
          </a:p>
        </p:txBody>
      </p:sp>
    </p:spTree>
    <p:extLst>
      <p:ext uri="{BB962C8B-B14F-4D97-AF65-F5344CB8AC3E}">
        <p14:creationId xmlns:p14="http://schemas.microsoft.com/office/powerpoint/2010/main" val="4048993737"/>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836712"/>
            <a:ext cx="8229600" cy="5289451"/>
          </a:xfrm>
        </p:spPr>
        <p:txBody>
          <a:bodyPr>
            <a:normAutofit fontScale="92500" lnSpcReduction="20000"/>
          </a:bodyPr>
          <a:lstStyle/>
          <a:p>
            <a:pPr marL="0" indent="0">
              <a:buNone/>
            </a:pPr>
            <a:r>
              <a:rPr lang="el-GR" sz="1200" b="1"/>
              <a:t>Διαβαίνοντας στα χωριά του </a:t>
            </a:r>
            <a:r>
              <a:rPr lang="el-GR" sz="1200" b="1" smtClean="0"/>
              <a:t>Λούρου</a:t>
            </a:r>
          </a:p>
          <a:p>
            <a:pPr marL="0" indent="0">
              <a:buNone/>
            </a:pPr>
            <a:endParaRPr lang="el-GR" sz="1200" b="1"/>
          </a:p>
          <a:p>
            <a:pPr marL="0" indent="0">
              <a:buNone/>
            </a:pPr>
            <a:r>
              <a:rPr lang="el-GR" sz="1200"/>
              <a:t>Βουλιστιώτης Κων/νος, Γιώτη Θωμαΐς, Γιώτης Κων/νος, Γκοράτσα Αικατερίνη, Δασκάλου Ευαγγελία, Καλδάνης Θεόδωρος, Κατσαούνος Απόστολος, Κατσίκης Νικόλαος, Κολέτση Μαρία, Κουμπούλη Ισαβέλλα, Λάμπρου Νεφέλη, Λιόλιος Κων/νος, Λόσα Μίνα, Λώλη Ανδριάνα, Μπάκας Βασίλειος, Ντάκας Κων/νος, Νυφαντοπούλου Παναγιώτα, Παπαδόπουλος Θεόδωρος, Πέτρου Ευθύμιος, Ποστόλλι Ειρήνη, Σίσκα Παρασκευή, Σκαμπαρδώνης Δημήτριος, Σπυράκου Θεοδώρα, Τσάγγας Παναγιώτης, Τσουμάνης Νικόλαος, Τσούτση Μαρία-Ειρήνη,  Τσούτσης Ευάγγελος, Τσώλης Μιχαήλ-Άγγελος, Φλούδα Βασιλική, Φλούδας Γιάννης, Χήτας Χρήστος.</a:t>
            </a:r>
          </a:p>
          <a:p>
            <a:pPr marL="0" indent="0">
              <a:buNone/>
            </a:pPr>
            <a:r>
              <a:rPr lang="el-GR" sz="1200"/>
              <a:t>Επιβλέπουσες: Κωνσταντίνα  Παπιγκιώτη ΠΕ02, Μπαρμπάτη Αμαλία ΠΕ06, Σαλμά Αικατερίνη ΠΕ86</a:t>
            </a:r>
          </a:p>
          <a:p>
            <a:pPr marL="0" indent="0">
              <a:buNone/>
            </a:pPr>
            <a:r>
              <a:rPr lang="el-GR" sz="1200" smtClean="0"/>
              <a:t>Γυμνάσιο </a:t>
            </a:r>
            <a:r>
              <a:rPr lang="el-GR" sz="1200"/>
              <a:t>Λούρου</a:t>
            </a:r>
          </a:p>
          <a:p>
            <a:pPr marL="0" indent="0">
              <a:buNone/>
            </a:pPr>
            <a:endParaRPr lang="el-GR" sz="1200"/>
          </a:p>
          <a:p>
            <a:pPr marL="0" indent="0">
              <a:buNone/>
            </a:pPr>
            <a:endParaRPr lang="el-GR" sz="1200" smtClean="0"/>
          </a:p>
          <a:p>
            <a:pPr marL="0" indent="0" algn="just">
              <a:buNone/>
            </a:pPr>
            <a:r>
              <a:rPr lang="el-GR" sz="1200" smtClean="0"/>
              <a:t>Οι </a:t>
            </a:r>
            <a:r>
              <a:rPr lang="el-GR" sz="1200"/>
              <a:t>μαθητές της Γ΄ τάξης του Γυμνασίου Λούρου συμμετέχουν στο 2ο Πανελλήνιο Μαθητικό Συνέδριο που διοργανώνει το Πειραματικό Λύκειο Πανεπιστημίου Πατρών με μια εργασία με  τίτλο «Διαβαίνοντας τα χωριά του Λούρου».  Αναλυτικότερα, στα πλαίσια μιας διαθεματικής εργασίας που υλοποιείται στη διάρκεια της φετινής σχολικής χρονιάς 2023-2024 στο σχολείο μας, οι μαθητές χρησιμοποιώντας την εφαρμογή https://fliphtml5.com/, «εκδίδουν» ένα ψηφιακό βιβλίο, το οποίο είναι αφιερωμένο στον τόπο που ζουν, δηλαδή, τη Δημοτική Ενότητα Λούρου του Δήμου Πρέβεζας. Στις σελίδες του βιβλίου αυτού οι μαθητές  παρουσιάζουν τα χωριά τους με τις φυσικές  ομορφιές και τα αξιοθέατα τους,  τους Ιερούς Ναούς, τις δραστηριότητες,  τις ασχολίες των κατοίκων, τους χορούς και τα τραγούδια, την παραδοσιακή κουζίνα,  αλλά και διάφορες δημιουργίες τους, όπως βίντεο, αφίσες, σταυρόλεξο, κα.</a:t>
            </a:r>
          </a:p>
          <a:p>
            <a:pPr marL="0" indent="0" algn="just">
              <a:buNone/>
            </a:pPr>
            <a:r>
              <a:rPr lang="el-GR" sz="1200"/>
              <a:t>Οι στόχοι της παρούσας βιωματικής εργασίας είναι: α. η  γνωριμία των μαθητών-τριών του σχολείου μας με τις παραδόσεις, τα ήθη και έθιμα, τα αρχαιολογικά και ιστορικά μνημεία του τόπου τους, β. η προβολή του τόπου με τις φυσικές ομορφιές του και γ. η ανάδειξη του λαογραφικού υλικού και του πολιτισμού  της περιοχής. </a:t>
            </a:r>
          </a:p>
          <a:p>
            <a:pPr marL="0" indent="0" algn="just">
              <a:buNone/>
            </a:pPr>
            <a:r>
              <a:rPr lang="el-GR" sz="1200"/>
              <a:t>Η μεθοδολογία υλοποίησης της εργασίας περιλαμβάνει βιβλιογραφική έρευνα, επιτόπιες επισκέψεις σε μουσεία και ιστορικούς χώρους, ενημερωτικές συναντήσεις με υπεύθυνους  των πολιτιστικών συλλόγων και της δημοτικής αρχής, συνεργασία με τους κατοίκους της περιοχής, πραγματοποίηση συνεντεύξεων και τέλος , διάχυση των αποτελεσμάτων.</a:t>
            </a:r>
          </a:p>
          <a:p>
            <a:pPr marL="0" indent="0" algn="just">
              <a:buNone/>
            </a:pPr>
            <a:r>
              <a:rPr lang="el-GR" sz="1200"/>
              <a:t>Στην πράξη, τα παιδιά με την καθοδήγηση των  εκπαιδευτικών τους ενθαρρύνονται να λειτουργούν και κατά μόνας αλλά παράλληλα και σε ομάδες, με στόχο να  εμβαθύνουν  στην ιστορία και τον πολιτισμό του τόπου τους. </a:t>
            </a:r>
          </a:p>
          <a:p>
            <a:pPr marL="0" indent="0" algn="just">
              <a:buNone/>
            </a:pPr>
            <a:r>
              <a:rPr lang="el-GR" sz="1200"/>
              <a:t>Σας ευχόμαστε καλή ανάγνωση! </a:t>
            </a:r>
          </a:p>
          <a:p>
            <a:pPr marL="0" indent="0">
              <a:buNone/>
            </a:pPr>
            <a:endParaRPr lang="el-GR" sz="120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168</a:t>
            </a:fld>
            <a:endParaRPr lang="el-GR"/>
          </a:p>
        </p:txBody>
      </p:sp>
    </p:spTree>
    <p:extLst>
      <p:ext uri="{BB962C8B-B14F-4D97-AF65-F5344CB8AC3E}">
        <p14:creationId xmlns:p14="http://schemas.microsoft.com/office/powerpoint/2010/main" val="2342210627"/>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836712"/>
            <a:ext cx="8229600" cy="5289451"/>
          </a:xfrm>
        </p:spPr>
        <p:txBody>
          <a:bodyPr>
            <a:normAutofit/>
          </a:bodyPr>
          <a:lstStyle/>
          <a:p>
            <a:pPr marL="0" indent="0">
              <a:buNone/>
            </a:pPr>
            <a:r>
              <a:rPr lang="el-GR" sz="1200" b="1"/>
              <a:t>«Η ιστορία των πηγών ψηφίδα - ψηφίδα»</a:t>
            </a:r>
          </a:p>
          <a:p>
            <a:pPr marL="0" indent="0">
              <a:buNone/>
            </a:pPr>
            <a:endParaRPr lang="el-GR" sz="1200"/>
          </a:p>
          <a:p>
            <a:pPr marL="0" indent="0">
              <a:buNone/>
            </a:pPr>
            <a:r>
              <a:rPr lang="el-GR" sz="1200" smtClean="0"/>
              <a:t>Γιώργος </a:t>
            </a:r>
            <a:r>
              <a:rPr lang="el-GR" sz="1200"/>
              <a:t>Αθανασίου, Μαρία – Ελένη Αθανασίου, Μελίνα Αναστασίου (τάξη β΄ Γυμνασίου, τμήμα β2)</a:t>
            </a:r>
          </a:p>
          <a:p>
            <a:pPr marL="0" indent="0">
              <a:buNone/>
            </a:pPr>
            <a:r>
              <a:rPr lang="el-GR" sz="1200"/>
              <a:t>Επιβλέπουσες καθηγήτριες: Χαλιώτη Αναστασία (πε07), Παπουτσή Βασιλική (πε02)</a:t>
            </a:r>
          </a:p>
          <a:p>
            <a:pPr marL="0" indent="0">
              <a:buNone/>
            </a:pPr>
            <a:r>
              <a:rPr lang="el-GR" sz="1200" smtClean="0"/>
              <a:t>Γυμνάσιο </a:t>
            </a:r>
            <a:r>
              <a:rPr lang="el-GR" sz="1200"/>
              <a:t>Λουτρακίου Κορινθίας</a:t>
            </a:r>
          </a:p>
          <a:p>
            <a:pPr marL="0" indent="0">
              <a:buNone/>
            </a:pPr>
            <a:endParaRPr lang="el-GR" sz="1200"/>
          </a:p>
          <a:p>
            <a:pPr marL="0" indent="0">
              <a:buNone/>
            </a:pPr>
            <a:endParaRPr lang="el-GR" sz="1200"/>
          </a:p>
          <a:p>
            <a:pPr marL="0" indent="0">
              <a:buNone/>
            </a:pPr>
            <a:endParaRPr lang="el-GR" sz="1200"/>
          </a:p>
          <a:p>
            <a:pPr marL="0" indent="0" algn="just">
              <a:buNone/>
            </a:pPr>
            <a:r>
              <a:rPr lang="el-GR" sz="1200"/>
              <a:t>Η εργασία μας είναι σε μορφή Power Point, παρουσιάζει τις μοναδικές ιαματικές φυσικές πηγές του Λουτρακίου, οι οποίες χρονολογούνται από τους αρχαίους χρόνους προ Χριστού, εξηγεί την εκμετάλλευσή τους από τον άνθρωπο στην πορεία της ιστορίας και αναλύει τα υπέροχα ψηφιδωτά που τις διακοσμούν εσωτερικά.</a:t>
            </a:r>
          </a:p>
          <a:p>
            <a:pPr marL="0" indent="0" algn="just">
              <a:buNone/>
            </a:pPr>
            <a:r>
              <a:rPr lang="el-GR" sz="1200"/>
              <a:t>Ταυτόχρονα κάνει αναφορές στην πόλη του Λουτρακίου, όπου διαμένουμε και εδρεύει και το γυμνάσιό μας και καλεί τους συμμαθητές μας και τους κηδεμόνες τους να μας επισκεφτούν.</a:t>
            </a:r>
          </a:p>
          <a:p>
            <a:pPr marL="0" indent="0" algn="just">
              <a:buNone/>
            </a:pPr>
            <a:r>
              <a:rPr lang="el-GR" sz="1200"/>
              <a:t>Είμαστε περήφανοι που συμμετέχουμε στο μαθητικό συνέδριο του πανεπιστημίου Πατρών, δείχνοντας ένα αξιοθαύμαστο μνημείο του τόπου μας, λίγο άγνωστο στο ευρύ κοινό. Νιώθουμε τυχεροί που, μέσα από αυτήν την εργασία και παρουσίαση, μάθαμε κι εμείς οι ίδιοι για την ιστορία των ψηφιδωτών, τον καλλιτέχνη τους και την ιστορία των ιαματικών πηγών της περιοχής μας.</a:t>
            </a:r>
          </a:p>
          <a:p>
            <a:pPr marL="0" indent="0">
              <a:buNone/>
            </a:pPr>
            <a:endParaRPr lang="el-GR" sz="120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169</a:t>
            </a:fld>
            <a:endParaRPr lang="el-GR"/>
          </a:p>
        </p:txBody>
      </p:sp>
    </p:spTree>
    <p:extLst>
      <p:ext uri="{BB962C8B-B14F-4D97-AF65-F5344CB8AC3E}">
        <p14:creationId xmlns:p14="http://schemas.microsoft.com/office/powerpoint/2010/main" val="343920208"/>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1052736"/>
            <a:ext cx="8229600" cy="5073427"/>
          </a:xfrm>
        </p:spPr>
        <p:txBody>
          <a:bodyPr>
            <a:normAutofit lnSpcReduction="10000"/>
          </a:bodyPr>
          <a:lstStyle/>
          <a:p>
            <a:pPr marL="0" indent="0">
              <a:buNone/>
            </a:pPr>
            <a:r>
              <a:rPr lang="el-GR" sz="1200" b="1"/>
              <a:t>«Δίνοντας Φωνή στο Παρελθόν του Τόπου μου»</a:t>
            </a:r>
          </a:p>
          <a:p>
            <a:pPr marL="0" indent="0">
              <a:buNone/>
            </a:pPr>
            <a:r>
              <a:rPr lang="el-GR" sz="1200"/>
              <a:t>                        </a:t>
            </a:r>
          </a:p>
          <a:p>
            <a:pPr marL="0" indent="0">
              <a:buNone/>
            </a:pPr>
            <a:r>
              <a:rPr lang="el-GR" sz="1200"/>
              <a:t>Αναστασόπουλος Αναστάσιος, Κουσιαρή Αγγελική, Μαρινάκη Ελένη, </a:t>
            </a:r>
            <a:r>
              <a:rPr lang="el-GR" sz="1200" smtClean="0"/>
              <a:t>Στάθη-Κοϊμιτζή </a:t>
            </a:r>
            <a:r>
              <a:rPr lang="el-GR" sz="1200"/>
              <a:t>Ευστρατία, Φίλη Σοφία</a:t>
            </a:r>
          </a:p>
          <a:p>
            <a:pPr marL="0" indent="0">
              <a:buNone/>
            </a:pPr>
            <a:r>
              <a:rPr lang="el-GR" sz="1200"/>
              <a:t>Επιβλέποντες: Μυτάκη Δήμητρα ΠΕ02, Σιδερίδης Αλκιβιάδης ΠΕ0405</a:t>
            </a:r>
          </a:p>
          <a:p>
            <a:pPr marL="0" indent="0">
              <a:buNone/>
            </a:pPr>
            <a:r>
              <a:rPr lang="el-GR" sz="1200"/>
              <a:t>Σχολείο: Γυμνάσιο Λουτρακίου</a:t>
            </a:r>
          </a:p>
          <a:p>
            <a:pPr marL="0" indent="0">
              <a:buNone/>
            </a:pPr>
            <a:endParaRPr lang="el-GR" sz="1200"/>
          </a:p>
          <a:p>
            <a:pPr marL="0" indent="0" algn="just">
              <a:buNone/>
            </a:pPr>
            <a:r>
              <a:rPr lang="el-GR" sz="1200" smtClean="0"/>
              <a:t>Ελάτε να σας μιλήσουμε για τον τόπο μας, το Λουτράκι Κορινθίας! Και ποιος είναι ο καλύτερος τρόπος για να το κάνουμε αυτό από το να αφήσουμε τις φωτογραφίες τού χθες να μιλήσουν μέσα από τις δημιουργικές φωνές τού σήμερα! Άλλωστε, οι φωτογραφίες έχουν μνήμη και, εάν τις κοιτάξεις προσεκτικά, θα τις ακούσεις να ψιθυρίζουν ιστορίες για τον τόπο και τους ανθρώπους του. Με την ιδέα αυτή στον νου, αποφασίσαμε, ως μαθητές/τριες της Α΄ τάξης του Γυμνασίου Λουτρακίου, να συμμετάσχουμε για πρώτη χρονιά φέτος στο σχολικό αυτό δίκτυο.</a:t>
            </a:r>
          </a:p>
          <a:p>
            <a:pPr marL="0" indent="0" algn="just">
              <a:buNone/>
            </a:pPr>
            <a:r>
              <a:rPr lang="el-GR" sz="1200" smtClean="0"/>
              <a:t>Ξεκινήσαμε ανοίγοντας τα οικογενειακά μας άλμπουμ και αναζητώντας τέτοιες φωτογραφίες του παρελθόντος. Μια περαιτέρω έρευνα στο ηλεκτρονικό φωτογραφικό υλικό του Δήμου μας καθώς και στα μέσα κοινωνικής δικτύωσης εμπλούτισε τη συλλογή φωτογραφιών μας: απόψεις της πόλης μας, μνημεία, εκδηλώσεις και δρώμενα, ιστορικές αλλά και καθημερινές στιγμές. </a:t>
            </a:r>
          </a:p>
          <a:p>
            <a:pPr marL="0" indent="0" algn="just">
              <a:buNone/>
            </a:pPr>
            <a:r>
              <a:rPr lang="el-GR" sz="1200" smtClean="0"/>
              <a:t>Στη συνέχεια, θελήσαμε να τους δώσουμε νέα πνοή μέσω της φαντασίας, της ελευθερίας, της παιγνιώδους έκφρασης, της βιωματικότητας και της πρωτοτυπίας της Δημιουργικής Γραφής. Ποιήματα, ιστορίες, σελίδες ημερολογίου, άρθρα, μονόλογοι και διάλογοι ξεχύθηκαν μέσα από τις ασπρόμαυρες και έγχρωμες εικόνες του παρελθόντος.</a:t>
            </a:r>
          </a:p>
          <a:p>
            <a:pPr marL="0" indent="0" algn="just">
              <a:buNone/>
            </a:pPr>
            <a:r>
              <a:rPr lang="el-GR" sz="1200" smtClean="0"/>
              <a:t>Όλες αυτές οι φωτογραφίες αλλά και οι δικές μας φωνές αποτέλεσαν το υλικό για τη δημιουργία ενός βίντεο με τις μικρές ψηφιακές μας αφηγήσεις οι οποίες φέρνουν στο φως κρυμμένες, ανείπωτες ιστορίες, που ελπίζουμε πως θα γίνουν ίσως η αφορμή να βλέπετε όλοι εσείς, από εδώ και στο εξής, κάθε φωτογραφία με νέα ματιά και να μπορείτε να ακούτε τη δική της μοναδική ιστορία!</a:t>
            </a: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170</a:t>
            </a:fld>
            <a:endParaRPr lang="el-GR"/>
          </a:p>
        </p:txBody>
      </p:sp>
    </p:spTree>
    <p:extLst>
      <p:ext uri="{BB962C8B-B14F-4D97-AF65-F5344CB8AC3E}">
        <p14:creationId xmlns:p14="http://schemas.microsoft.com/office/powerpoint/2010/main" val="1635078922"/>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692696"/>
            <a:ext cx="8229600" cy="5433467"/>
          </a:xfrm>
        </p:spPr>
        <p:txBody>
          <a:bodyPr>
            <a:normAutofit/>
          </a:bodyPr>
          <a:lstStyle/>
          <a:p>
            <a:pPr marL="0" indent="0">
              <a:buNone/>
            </a:pPr>
            <a:r>
              <a:rPr lang="el-GR" sz="1200" b="1" smtClean="0"/>
              <a:t>Λουτρακοκοκκυγία</a:t>
            </a:r>
          </a:p>
          <a:p>
            <a:pPr marL="0" indent="0">
              <a:buNone/>
            </a:pPr>
            <a:endParaRPr lang="el-GR" sz="1200" b="1"/>
          </a:p>
          <a:p>
            <a:pPr marL="0" indent="0">
              <a:buNone/>
            </a:pPr>
            <a:r>
              <a:rPr lang="el-GR" sz="1200"/>
              <a:t>Βασιλείου Ιωάννα, Λιούμπα Αριάδνη, Ραγκαβάς Γιάννης, Φουρλά Μαρία, Χατζηχρήστος Γιάννης.</a:t>
            </a:r>
          </a:p>
          <a:p>
            <a:pPr marL="0" indent="0">
              <a:buNone/>
            </a:pPr>
            <a:r>
              <a:rPr lang="el-GR" sz="1200"/>
              <a:t>Αναστασία Καραδήμα, ΠΕ02.</a:t>
            </a:r>
          </a:p>
          <a:p>
            <a:pPr marL="0" indent="0">
              <a:buNone/>
            </a:pPr>
            <a:r>
              <a:rPr lang="el-GR" sz="1200"/>
              <a:t>Γυμνάσιο Λουτρακίου </a:t>
            </a:r>
            <a:endParaRPr lang="el-GR" sz="1200" smtClean="0"/>
          </a:p>
          <a:p>
            <a:pPr marL="0" indent="0">
              <a:buNone/>
            </a:pPr>
            <a:endParaRPr lang="el-GR" sz="1200"/>
          </a:p>
          <a:p>
            <a:pPr marL="0" indent="0" algn="just">
              <a:buNone/>
            </a:pPr>
            <a:endParaRPr lang="el-GR" sz="1200" smtClean="0"/>
          </a:p>
          <a:p>
            <a:pPr marL="0" indent="0" algn="just">
              <a:buNone/>
            </a:pPr>
            <a:r>
              <a:rPr lang="el-GR" sz="1200" smtClean="0"/>
              <a:t>Το </a:t>
            </a:r>
            <a:r>
              <a:rPr lang="el-GR" sz="1200"/>
              <a:t>Λουτράκι, η λουτρόπολη της Κορινθίας, το αγαπημένο τουριστικό θέρετρο Ελλήνων και ξένων, έρχεται με δύναμη από το παρελθόν αλλά σήμερα ζει έντονα στον παλμό του 21ο αιώνα. Όπως η πολιτεία των πουλιών του Αριστοφάνη, η Νεφελοκοκκυγία, ήταν εδραιωμένη στα σύννεφα, ανάμεσα στους θεούς και τους ανθρώπους, έτσι και το Λουτράκι, αυτή η πολύβουη σύγχρονη πολιτεία, βρίσκεται ανάμεσα...ανάμεσα στη θάλασσα και το βουνό, στο πολυτελές και το προσιτό, στο τότε και το τώρα, στο παραδοσιακό και το σύγχρονο. Και αυτό ακριβώς επιλέγουμε να παρουσιάσουμε με την ψηφιακή εργασία μας. Στο ολιγόλεπτο διαφημιστικό σποτάκι μας, δε θα σας δείξουμε απλώς την υπέροχη πόλη μας, θα φροντίσουμε να σας πάρουμε μαζί μας, να σας ταξιδέψουμε ανάμεσα στις εικόνες και μέσα από τον ήχο στην υπέροχη Λουτρακοκκυγία μας! Την πόλη των ονείρων μας...σας! </a:t>
            </a:r>
          </a:p>
          <a:p>
            <a:pPr marL="0" indent="0" algn="just">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171</a:t>
            </a:fld>
            <a:endParaRPr lang="el-GR"/>
          </a:p>
        </p:txBody>
      </p:sp>
    </p:spTree>
    <p:extLst>
      <p:ext uri="{BB962C8B-B14F-4D97-AF65-F5344CB8AC3E}">
        <p14:creationId xmlns:p14="http://schemas.microsoft.com/office/powerpoint/2010/main" val="2171048363"/>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908720"/>
            <a:ext cx="8229600" cy="5217443"/>
          </a:xfrm>
        </p:spPr>
        <p:txBody>
          <a:bodyPr>
            <a:normAutofit/>
          </a:bodyPr>
          <a:lstStyle/>
          <a:p>
            <a:pPr marL="0" indent="0">
              <a:buNone/>
            </a:pPr>
            <a:r>
              <a:rPr lang="el-GR" sz="1200" b="1"/>
              <a:t>Ματιές στον τόπο μας</a:t>
            </a:r>
          </a:p>
          <a:p>
            <a:pPr marL="0" indent="0">
              <a:buNone/>
            </a:pPr>
            <a:r>
              <a:rPr lang="el-GR" sz="1200"/>
              <a:t>Κατσάκου Μάριος, Μουσκάι Φάμπιαν, Μπάκας Διονύσιος-Μάριος, Ντρίτσου Ευγενία, Τσάνης Αθανάσιος</a:t>
            </a:r>
          </a:p>
          <a:p>
            <a:pPr marL="0" indent="0">
              <a:buNone/>
            </a:pPr>
            <a:r>
              <a:rPr lang="el-GR" sz="1200"/>
              <a:t>Αγαπίου Αθηνά </a:t>
            </a:r>
            <a:r>
              <a:rPr lang="el-GR" sz="1200" smtClean="0"/>
              <a:t>ΠΕ86 Μπάρκα </a:t>
            </a:r>
            <a:r>
              <a:rPr lang="el-GR" sz="1200"/>
              <a:t>Διαμάντω ΠΕ02</a:t>
            </a:r>
          </a:p>
          <a:p>
            <a:pPr marL="0" indent="0">
              <a:buNone/>
            </a:pPr>
            <a:r>
              <a:rPr lang="el-GR" sz="1200" smtClean="0"/>
              <a:t>Γυμνάσιο </a:t>
            </a:r>
            <a:r>
              <a:rPr lang="el-GR" sz="1200"/>
              <a:t>Μαργαριτίου Θεσπρωτίας</a:t>
            </a:r>
          </a:p>
          <a:p>
            <a:pPr marL="0" indent="0">
              <a:buNone/>
            </a:pPr>
            <a:endParaRPr lang="el-GR" sz="1200" smtClean="0"/>
          </a:p>
          <a:p>
            <a:pPr marL="0" indent="0">
              <a:buNone/>
            </a:pPr>
            <a:endParaRPr lang="el-GR" sz="1200"/>
          </a:p>
          <a:p>
            <a:pPr marL="0" indent="0" algn="just">
              <a:buNone/>
            </a:pPr>
            <a:r>
              <a:rPr lang="el-GR" sz="1200" smtClean="0"/>
              <a:t>Η  </a:t>
            </a:r>
            <a:r>
              <a:rPr lang="el-GR" sz="1200"/>
              <a:t>περιφέρεια Ηπείρου καλύπτει το βορειοδυτικό άκρο της Ελλάδας και αποτελείται από τέσσερις περιφερειακές ενότητες, την περιφερειακή ενότητα Ιωαννίνων, Άρτας, Πρέβεζας και Θεσπρωτίας. Η περιφερειακή ενότητα Θεσπρωτίας με πρωτεύουσα την Ηγουμενίτσα αποτελεί το βορειοδυτικό παράκτιο τμήμα της περιφέρειας Ηπείρου. Δίνονται  στοιχεία για τη θέση, τη  μορφολογία και το φυσικό ανάγλυφο με τους ορεινούς όγκους, τα ποτάμια /παραπόταμους, τις πεδιάδες και τις μικρές λίμνες της Θεσπρωτίας όπως και  στοιχεία για τους τρεις Δήμους της. Παρουσιάζεται η ιστορία του νομού μέσα στους αιώνες ξεκινώντας από την Παλαιολιθική και Νεολιθική Εποχή, την Εποχή του Χαλκού και διαβαίνοντας  την αρχαιότητα μέχρι την κατάκτηση της περιοχής από τους  Ρωμαίους. Ακολουθεί η Βυζαντινή περίοδος από τον 4ο αι. μ.Χ. έως το 1430 και την οθωμανική κατάκτηση η οποία τελείωσε το 1913  με τον Α΄ Βαλκανικό Πόλεμο.  Τέλος, παρουσιάζεται το Μαργαρίτι,  ο τόπος μας, με στοιχεία  για τη θέση του στον νομό Θεσπρωτίας, την προέλευση του ονόματος του τοπωνυμίου και την πλούσια ιστορία του στο πέρασμα των αιώνων. Το κάστρο του Μαργαριτίου που βρίσκεται σε χαμηλό λόφο στα νότια του σύγχρονου οικισμού, το Λαογραφικό Μουσείο Μαργαριτίου που στεγάζεται σε διατηρητέο κτήριο με αυλή στην περιοχή της αγοράς, το συγκρότημα των υδρόμυλων σε μικρή απόσταση από το Μαργαρίτι επί της Εθνικής Οδού Ηγουμενίτσας-Πρέβεζας, ο εντυπωσιακός υδροβιότοπος στην προστατευόμενη περιοχή του Έλους Καλοδικίου, το Δ(η)υμόκαστρο, γνωστό και ως Ερημόκαστρο, Ελινόκαστρο ή Ελιμόκαστρο, στην κορυφή λόφου νότια του όρμου Καραβοστάσι της Πέρδικας και το ρωμαϊκό νεκροταφείο στη Μαζαρακιά είναι ορισμένα από τα  όμορφα αξιοθέατα της περιοχής και αποτελούν πόλο έλξης για πολλούς  επισκέπτες.</a:t>
            </a:r>
          </a:p>
          <a:p>
            <a:pPr marL="0" indent="0">
              <a:buNone/>
            </a:pPr>
            <a:endParaRPr lang="el-GR" sz="1200"/>
          </a:p>
          <a:p>
            <a:pPr marL="0" indent="0">
              <a:buNone/>
            </a:pPr>
            <a:endParaRPr lang="el-GR" sz="1200"/>
          </a:p>
          <a:p>
            <a:pPr marL="0" indent="0">
              <a:buNone/>
            </a:pPr>
            <a:endParaRPr lang="el-GR" sz="120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172</a:t>
            </a:fld>
            <a:endParaRPr lang="el-GR"/>
          </a:p>
        </p:txBody>
      </p:sp>
    </p:spTree>
    <p:extLst>
      <p:ext uri="{BB962C8B-B14F-4D97-AF65-F5344CB8AC3E}">
        <p14:creationId xmlns:p14="http://schemas.microsoft.com/office/powerpoint/2010/main" val="3745912827"/>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764704"/>
            <a:ext cx="8229600" cy="5361459"/>
          </a:xfrm>
        </p:spPr>
        <p:txBody>
          <a:bodyPr>
            <a:normAutofit fontScale="92500" lnSpcReduction="10000"/>
          </a:bodyPr>
          <a:lstStyle/>
          <a:p>
            <a:pPr marL="0" indent="0">
              <a:buNone/>
            </a:pPr>
            <a:endParaRPr lang="el-GR" sz="1200" b="1"/>
          </a:p>
          <a:p>
            <a:pPr marL="0" indent="0">
              <a:buNone/>
            </a:pPr>
            <a:r>
              <a:rPr lang="el-GR" sz="1200" b="1"/>
              <a:t>Η χαρτογράφηση των μνημείων του τόπου μου!!!</a:t>
            </a:r>
          </a:p>
          <a:p>
            <a:pPr marL="0" indent="0">
              <a:buNone/>
            </a:pPr>
            <a:endParaRPr lang="el-GR" sz="1200"/>
          </a:p>
          <a:p>
            <a:pPr marL="0" indent="0">
              <a:buNone/>
            </a:pPr>
            <a:endParaRPr lang="el-GR" sz="1200"/>
          </a:p>
          <a:p>
            <a:pPr marL="0" indent="0">
              <a:buNone/>
            </a:pPr>
            <a:r>
              <a:rPr lang="el-GR" sz="1200"/>
              <a:t>Αποστολακοπούλου Ραφαηλία-Ειρήνη, Αποστολόγαμβρου Βάια, Βαλτέρι Ευαγγελία, Γκατζόγια Χρυσοβαλάντω, Ζήσης Αχιλλέας, Κεβάνι Εριόν, Λιούτας Στέφανος, Μαργαριτόπουλος Θοδωρής, Μπαλαμπάκης Χρήστος, Νταρανά Σπυριδούλα, Νταφόπουλος Ευάγγελος, Ντίσα Ριζά, Πάνου Βασιλική,,Τσαρδάκα Αγγελική Φωτογιάννη Ελπίδα</a:t>
            </a:r>
          </a:p>
          <a:p>
            <a:pPr marL="0" indent="0">
              <a:buNone/>
            </a:pPr>
            <a:r>
              <a:rPr lang="el-GR" sz="1200"/>
              <a:t>Επιβλέπουσες: Φουρκιώτη Όλγα ΠΕ02, Γιαννακοπούλου Ιωάννα ΠΕ02, Μάλλιου Βασιλική ΠΕ86</a:t>
            </a:r>
          </a:p>
          <a:p>
            <a:pPr marL="0" indent="0">
              <a:buNone/>
            </a:pPr>
            <a:r>
              <a:rPr lang="el-GR" sz="1200" smtClean="0"/>
              <a:t>Γυμνάσιο </a:t>
            </a:r>
            <a:r>
              <a:rPr lang="el-GR" sz="1200"/>
              <a:t>Μεγάλου Ευυδρίου </a:t>
            </a:r>
            <a:r>
              <a:rPr lang="el-GR" sz="1200" smtClean="0"/>
              <a:t>Φαρσάλων</a:t>
            </a:r>
          </a:p>
          <a:p>
            <a:pPr marL="0" indent="0">
              <a:buNone/>
            </a:pPr>
            <a:endParaRPr lang="el-GR" sz="1200"/>
          </a:p>
          <a:p>
            <a:pPr marL="0" indent="0" algn="just">
              <a:buNone/>
            </a:pPr>
            <a:r>
              <a:rPr lang="el-GR" sz="1200" smtClean="0"/>
              <a:t>Η </a:t>
            </a:r>
            <a:r>
              <a:rPr lang="el-GR" sz="1200"/>
              <a:t>συμμετοχή του σχολείου μας στο 2ο μαθητικό συνέδριο  του Πειραματικού Λυκείου του Πανεπιστημίου Πατρών με θέμα ΄΄Έλα να σου μιλήσω για τον τόπο μου΄΄ υποκίνησε τους μαθητές  να υιοθετήσουν και να συνομιλήσουν με μνημεία ιδιαίτερου πολιτιστικού ενδιαφέροντος του τόπου τους. Οι μαθητές ενδιαφέρθηκαν να καταγράψουν, να διερευνήσουν και να μελετήσουν τα μνημεία που υιοθέτησαν.</a:t>
            </a:r>
          </a:p>
          <a:p>
            <a:pPr marL="0" indent="0" algn="just">
              <a:buNone/>
            </a:pPr>
            <a:r>
              <a:rPr lang="el-GR" sz="1200"/>
              <a:t> Αρχικά οι μαθητές προβληματίστηκαν τι μπορεί να περιλαμβάνει ο όρος μνημείο και ποια οπτική αυτού του τόπου θα αναδείξουν μέσω αυτής της εργασίας. Τα μνημεία της αρχαιότητας, της βυζαντινής ή της οθωμανικής περιόδου ή μήπως της νεότερης εποχής; Τελικά η απόφαση λήφθηκε!!! Οι μαθητές και οι επιβλέπουσες καθηγήτριες αποφάσισαν να δημιουργήσουν  ένα διαδραστικό χάρτη της ευρύτερης περιοχής του δήμου  Φαρσάλων με τα βασικότερα σημεία πολιτιστικού ενδιαφέροντος, που θα μπορούσε να αποτελέσει εύχρηστο εργαλείο καθοδήγησης για κάθε  επισκέπτη της περιοχής. Ωστόσο μεγαλύτερη έμφαση δόθηκε στα σημεία ενδιαφέροντος που υιοθέτησαν οι μαθητές, οι οποίοι τα επέλεξαν με κριτήριο την εγγύτητα ως προς τον τόπο κατοικίας τους και τα προσωπικά τους βιώματα στα μνημεία που επέλεξαν. Τα παιδιά εστίασαν περισσότερο στο Κονάκι Κυζερίδη, τσιφλικόσπιτο που παραπέμπει στους αγώνες των κολίγων, τον θαυματουργό ναό της Παναγίας της Δεμερλιώτισσας, το Μουσείο Ελληνικής Παιδείας, καθώς και σε σημεία αναφοράς της πόλης των Φαρσάλων, όπως το εμβληματικό άγαλμα του Αχιλλέα στην πλατεία της άλλοτε αρχαίας Φθίας, τις πηγές του Απιδανού με  το άγαλμα της Θέτιδας, τα απομεινάρια της Ακρόπολης και του Θολωτού τάφου. Τέλος δεν θα μπορούσε να λείπει από την ξενάγηση των παιδιών η αναφορά στον παραδοσιακό χαλβά Φαρσάλων, που η φήμη του έχει απλωθεί εντός και εκτός Ελλάδας.</a:t>
            </a:r>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173</a:t>
            </a:fld>
            <a:endParaRPr lang="el-GR"/>
          </a:p>
        </p:txBody>
      </p:sp>
    </p:spTree>
    <p:extLst>
      <p:ext uri="{BB962C8B-B14F-4D97-AF65-F5344CB8AC3E}">
        <p14:creationId xmlns:p14="http://schemas.microsoft.com/office/powerpoint/2010/main" val="167166010"/>
      </p:ext>
    </p:extLst>
  </p:cSld>
  <p:clrMapOvr>
    <a:masterClrMapping/>
  </p:clrMapOvr>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476672"/>
            <a:ext cx="8229600" cy="5649491"/>
          </a:xfrm>
        </p:spPr>
        <p:txBody>
          <a:bodyPr>
            <a:normAutofit fontScale="92500" lnSpcReduction="20000"/>
          </a:bodyPr>
          <a:lstStyle/>
          <a:p>
            <a:pPr marL="0" indent="0">
              <a:buNone/>
            </a:pPr>
            <a:r>
              <a:rPr lang="el-GR" sz="1200" b="1"/>
              <a:t>Μνημεία της πόλης των Τρικάλων </a:t>
            </a:r>
          </a:p>
          <a:p>
            <a:pPr marL="0" indent="0">
              <a:buNone/>
            </a:pPr>
            <a:endParaRPr lang="el-GR" sz="1200"/>
          </a:p>
          <a:p>
            <a:pPr marL="0" indent="0">
              <a:buNone/>
            </a:pPr>
            <a:r>
              <a:rPr lang="el-GR" sz="1200"/>
              <a:t>Συμμετέχοντες μαθητές: Ανδρέου Ιωάννης, Αλεξανδρή Ειρήνη, Γερoκώστα Φωτεινή, Ιακωβάκη Άννα -Μαρία, Ιακωβάκη Ευαγγελία, Καλαντζή Κωνσταντίνα, Καπάνης Δημήτριος, Κλωτσοτήρας Θωμάς, Κωτούλας Θεόδωρος, Καρατάσιου Πολυξένη, Μακρή Βασιλεία, Μακρή Χριστίνα, Μπαρέκα Δήμητρα, Ντινόπουλος Κωνσταντίνος, Ντινοπούλου Μαρίνα, Ράκου Βασιλική, Ράκου Γεωργία, Ρέντας Γεώργιος, Σακελλαρίου Ραφαηλία, Ταμπάκου Ελεονώρα, Ταμπάκου Ελισάβετ, Τασιούλας Βάιος, Τζέλης Κωνσταντίνος, Τζέλη Κασσιανή, Τζέλη Μαρία, Τσιτσιρίγκος Δημήτριος, Φίλου Φωτεινή, Χαντζή Κωνσταντινιά, Χασιώτη	 Δέσποινα, Χατζή Βασιλική. </a:t>
            </a:r>
          </a:p>
          <a:p>
            <a:pPr marL="0" indent="0">
              <a:buNone/>
            </a:pPr>
            <a:r>
              <a:rPr lang="el-GR" sz="1200" smtClean="0"/>
              <a:t>Επιβλέπουσα</a:t>
            </a:r>
            <a:r>
              <a:rPr lang="el-GR" sz="1200"/>
              <a:t>: Πλεσιώτη Κωνσταντίνα, ΠΕ02-Φιλολογος</a:t>
            </a:r>
          </a:p>
          <a:p>
            <a:pPr marL="0" indent="0">
              <a:buNone/>
            </a:pPr>
            <a:r>
              <a:rPr lang="el-GR" sz="1200" smtClean="0"/>
              <a:t>Γυμνάσιο </a:t>
            </a:r>
            <a:r>
              <a:rPr lang="el-GR" sz="1200"/>
              <a:t>Μεγαλοχωρίου Τρικάλων </a:t>
            </a:r>
          </a:p>
          <a:p>
            <a:pPr marL="0" indent="0">
              <a:buNone/>
            </a:pPr>
            <a:endParaRPr lang="el-GR" sz="1200"/>
          </a:p>
          <a:p>
            <a:pPr marL="0" indent="0">
              <a:buNone/>
            </a:pPr>
            <a:endParaRPr lang="el-GR" sz="1200" smtClean="0"/>
          </a:p>
          <a:p>
            <a:pPr marL="0" indent="0" algn="just">
              <a:buNone/>
            </a:pPr>
            <a:r>
              <a:rPr lang="el-GR" sz="1200" smtClean="0"/>
              <a:t>Με </a:t>
            </a:r>
            <a:r>
              <a:rPr lang="el-GR" sz="1200"/>
              <a:t>την παρούσα εργασία επιχειρείται μια συνοπτική παρουσίαση των σημαντικότερων μνημείων των Τρικάλων. Η σημερινή πόλη είναι χτισμένη πάνω στην αρχαία Τρίκκη και μετρά σχεδόν τέσσερις χιλιετίες συνεχούς κατοίκησης. Μέσα στο σύγχρονο οικιστικό ιστό συναντά κανείς ενδιαφέροντα μνημεία διάφορων χρονικών περιόδων. </a:t>
            </a:r>
          </a:p>
          <a:p>
            <a:pPr marL="0" indent="0" algn="just">
              <a:buNone/>
            </a:pPr>
            <a:r>
              <a:rPr lang="el-GR" sz="1200"/>
              <a:t>Τα αρχαιότερα από αυτά εντοπίζονται βορειοανατολικά, στο χώρο του Ασκληπιείου, που, κατά τον Στράβωνα, ήταν το παλιότερο και σημαντικότερο της αρχαιότητας. Λίγο ψηλότερα σώζεται το μεσαιωνικό κάστρο ή Φρούριο και το οθωμανικό Ρολόι, το έμβλημα της πόλης. Κάτω απ’ το κάστρο εκτείνεται το Βαρούσι, παραδοσιακή συνοικία με ενδιαφέρουσες αρχιτεκτονικά κατοικίες του 19ου αιώνα και σημαντικούς χριστιανικούς ναούς. Φυσική συνέχεια του Βαρουσίου είναι τα Μανάβικα, η παλιά λαχαναγορά, όπου σήμερα στεγάζονται γραφικές ταβέρνες και μπαράκια, διατηρώντας την παραδοσιακή αρχιτεκτονική. </a:t>
            </a:r>
          </a:p>
          <a:p>
            <a:pPr marL="0" indent="0" algn="just">
              <a:buNone/>
            </a:pPr>
            <a:r>
              <a:rPr lang="el-GR" sz="1200"/>
              <a:t>Στην καρδιά της πόλης δεσπόζει η Κεντρική Γέφυρα, που ενώνει την παλιά (βόρεια) με τη νεότερη (νότια) πλευρά της. Πρόκειται για κόσμημα της αρχιτεκτονικής του 19ου αιώνα, σχεδιασμένη από Γάλλους μηχανικούς με πρότυπο τις γέφυρες του Σηκουάνα. </a:t>
            </a:r>
          </a:p>
          <a:p>
            <a:pPr marL="0" indent="0" algn="just">
              <a:buNone/>
            </a:pPr>
            <a:r>
              <a:rPr lang="el-GR" sz="1200"/>
              <a:t>Συνεχίζοντας νοτιοανατολικά συναντάμε το Κουρσούμ Τζαμί, ισλαμικό τέμενος του 16ου αιώνα, έργο του περίφημου αρχιτέκτονα Σινάν. Ο ίδιος έκτισε και το παρακείμενο Δίδυμο Οθωμανικό Λουτρό, που για πολλά χρόνια λειτούργησε ως φυλακή. Στον επάνω όροφο στεγάζεται σήμερα το Μουσείο Τσιτσάνη, με πλούσιο ενημερωτικό υλικό και προσωπικά αντικείμενα του σπουδαίου τρικαλινού μουσικού.  </a:t>
            </a:r>
          </a:p>
          <a:p>
            <a:pPr marL="0" indent="0" algn="just">
              <a:buNone/>
            </a:pPr>
            <a:r>
              <a:rPr lang="el-GR" sz="1200"/>
              <a:t>Στη νοτιοδυτική άκρη της πόλης βρίσκεται το κτήριο του Σιδηροδρομικού Σταθμού, κατασκευασμένο επί Τρικούπη (1886) από τη γαλλική εταιρεία που κατασκεύασε το πρώτο δίκτυο σιδηροδρόμων στην Ελλάδα. Εκεί εκτίθεται και ένα τρενάκι της εποχής, ο θρυλικός «Καρβουνιάρης». Λίγο πιο κάτω  απαντά ο επιβλητικός Μύλος του Ματσόπουλου, που την περίοδο των Χριστουγέννων μεταμορφώνεται σε Μύλο των Ξωτικών. Κτίστηκε το 1884 και υπήρξε ο πρώτος κυλινδρόμυλος στην Ελλάδα και ο μεγαλύτερος των Βαλκανίων. </a:t>
            </a:r>
          </a:p>
          <a:p>
            <a:pPr marL="0" indent="0">
              <a:buNone/>
            </a:pPr>
            <a:r>
              <a:rPr lang="el-GR" sz="1200"/>
              <a:t>Άλλα μνημεία άξια λόγου είναι η Εβραϊκή Συναγωγή, η Δωροθέα Σχολή, το Λαογραφικό Μουσείο, το Μουσείο της ΣΜΥ, το άγαλμα του Ασκληπιού και το μνημείο των πέντε ΕΠΟΝιτών. </a:t>
            </a:r>
          </a:p>
          <a:p>
            <a:pPr marL="0" indent="0">
              <a:buNone/>
            </a:pPr>
            <a:endParaRPr lang="el-GR" sz="120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174</a:t>
            </a:fld>
            <a:endParaRPr lang="el-GR"/>
          </a:p>
        </p:txBody>
      </p:sp>
    </p:spTree>
    <p:extLst>
      <p:ext uri="{BB962C8B-B14F-4D97-AF65-F5344CB8AC3E}">
        <p14:creationId xmlns:p14="http://schemas.microsoft.com/office/powerpoint/2010/main" val="2209385457"/>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764704"/>
            <a:ext cx="8229600" cy="5361459"/>
          </a:xfrm>
        </p:spPr>
        <p:txBody>
          <a:bodyPr>
            <a:normAutofit fontScale="92500"/>
          </a:bodyPr>
          <a:lstStyle/>
          <a:p>
            <a:pPr marL="0" indent="0">
              <a:buNone/>
            </a:pPr>
            <a:r>
              <a:rPr lang="el-GR" sz="1200" b="1"/>
              <a:t>Κιλκίς: Ο τόπος </a:t>
            </a:r>
            <a:r>
              <a:rPr lang="el-GR" sz="1200" b="1" smtClean="0"/>
              <a:t>μου</a:t>
            </a:r>
          </a:p>
          <a:p>
            <a:pPr marL="0" indent="0">
              <a:buNone/>
            </a:pPr>
            <a:endParaRPr lang="el-GR" sz="1200" b="1"/>
          </a:p>
          <a:p>
            <a:pPr marL="0" indent="0" algn="just">
              <a:buNone/>
            </a:pPr>
            <a:r>
              <a:rPr lang="el-GR" sz="1200"/>
              <a:t>Ανδρίκου Σουλτάνα, Αργυροπούλου Παρασκευή, Γκορόβετσι Άγγελος, Δεληγιαννίδης Νικόλαος, Καλεντέρη Φεβρωνία, Καλεντέρης Κωνσταντίνος, Καρακάση Σουλτάνα, Καρυπίδης Χαράλαμπος, Καρυπίδης Χρήστος, Κέρμου Αθηνά, Κέρμου Ειρήνη-Μαρία, Κέρμου Ιωάννα, Κούδα Ιωάννα, Λουκά Μαρία, Μακρίδης Γεώργιος, Μαργαρίτογλου Αντωνία, Μοσχίδου Φωτεινή, Μουρατίδου Αλεξάνδρα, Μπιτσάι Θανάσης, Μπουλγουρτζή Ελένη, Παναγιωτίδης Σταύρος, Παναγιωτίδης Φώτιος, Σαβέλωβ Κωνσταντίνος, Σωτηριάδου Θεοδώρα, Τσακνής Παναγιώτης, Τσογκαρλίδης Δημήτριος, Τσογκαρλίδου Γεωργία, Τσότσε Κωνσταντίνα, Τσότση Παναγιώτα</a:t>
            </a:r>
          </a:p>
          <a:p>
            <a:pPr marL="0" indent="0" algn="just">
              <a:buNone/>
            </a:pPr>
            <a:r>
              <a:rPr lang="el-GR" sz="1200"/>
              <a:t>Επιβλέπουσες:  Ευμορφία Κυριάκου ΠΕ02, Χριστίνα Λιάγγου ΠΕ04.04, Σοφία Φοίβα ΠΕ01,</a:t>
            </a:r>
          </a:p>
          <a:p>
            <a:pPr marL="0" indent="0" algn="just">
              <a:buNone/>
            </a:pPr>
            <a:r>
              <a:rPr lang="el-GR" sz="1200"/>
              <a:t>Γυμνάσιο Σ.Σ. Μουριών</a:t>
            </a:r>
          </a:p>
          <a:p>
            <a:pPr marL="0" indent="0" algn="just">
              <a:buNone/>
            </a:pPr>
            <a:endParaRPr lang="el-GR" sz="1200" smtClean="0"/>
          </a:p>
          <a:p>
            <a:pPr marL="0" indent="0" algn="just">
              <a:buNone/>
            </a:pPr>
            <a:r>
              <a:rPr lang="el-GR" sz="1200" smtClean="0"/>
              <a:t>Σκοπός </a:t>
            </a:r>
            <a:r>
              <a:rPr lang="el-GR" sz="1200"/>
              <a:t>της παρούσας εργασίας είναι η παρουσίαση από περιβαλλοντική, ιστορική και πολιτιστική σκοπιά διάφορων σημείων ενδιαφέροντος του νομού Κιλκίς. Συγκεκριμένα ιδιαίτερη σημασία θα δοθεί στην περιοχή που βρίσκεται το σχολείο μας και στην λίμνη Δοϊράνη, στο χωριό Σκρα με την αντίστοιχη λίμνη και τους καταρράκτες, στο σπήλαιο του Αγίου Γεωργίου καθώς και στον λόφο Ηρώου Μάχης Κιλκίς.</a:t>
            </a:r>
          </a:p>
          <a:p>
            <a:pPr marL="0" indent="0" algn="just">
              <a:buNone/>
            </a:pPr>
            <a:r>
              <a:rPr lang="el-GR" sz="1200"/>
              <a:t>Αφετηρία της εργασίας μας αποτελεί ο Σιδηροδρομικός Σταθμός Μουριών Κιλκίς όπου βρίσκεται το σχολείο μας καθώς και οι εκκλησίες της περιοχής οι οποίες παρουσιάζουν ενδιαφέρον. Το χωριό Σκρα έχει συνδεθεί με μία πολύ σημαντική στιγμή της σύγχρονης βαλκανικής ιστορίας, την επικράτηση του ελληνικού στρατού έναντι των στρατευμάτων της Βουλγαρίας τον Μάιο του 1918. Παράλληλα η λίμνη, γνωστή και ως η γαλάζια λίμνη της Ελλάδας, και οι καταρράκτες του χωριού παρουσιάζουν μεγάλο περιβαλλοντικό ενδιαφέρον. Αντίστοιχο ιστορικό και περιβαλλοντικό ενδιαφέρον παρουσιάζει και η διασυνοριακή λίμνη Δοϊράνη η οποία βρίσκεται λίγα μόλις χιλιόμετρα από το σχολείο μας. Πλούσια πηγή γεωλογικών και παλαιοντολογικών δεδομένων αποτελεί το σπήλαιο του Κιλκίς το οποίο βρίσκεται στον λόφο Αγίου Γεωργίου καθώς σε αυτό έχουν βρεθεί πολλά δείγματα απολιθωμάτων οστών ζώων σε πολύ καλή κατάσταση. Τέλος  ο Λόφος Ηρώου Μάχης Κιλκίς ή «Λόφος Θυσίας», εκτός από ένα πανέμορφο φυσικό τοπίο λίγο πριν την είσοδο της πόλης, αποτελεί αφιέρωμα μνήμης προς τους πεσόντες της ομώνυμης μάχης του 1913 και περιλαμβάνει  προτομές ηρώων της Μάχης Κιλκίς-Λαχανά και ένα μεγαλοπρεπές μνημείο στην κορυφή του λόφου. Σε μικρή απόσταση, στον ίδιο χώρο, βρίσκεται το Στρατιωτικό Μουσείο Βαλκανικών Πολέμων Κιλκίς.</a:t>
            </a:r>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175</a:t>
            </a:fld>
            <a:endParaRPr lang="el-GR"/>
          </a:p>
        </p:txBody>
      </p:sp>
    </p:spTree>
    <p:extLst>
      <p:ext uri="{BB962C8B-B14F-4D97-AF65-F5344CB8AC3E}">
        <p14:creationId xmlns:p14="http://schemas.microsoft.com/office/powerpoint/2010/main" val="1664098305"/>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692696"/>
            <a:ext cx="8229600" cy="5433467"/>
          </a:xfrm>
        </p:spPr>
        <p:txBody>
          <a:bodyPr>
            <a:normAutofit/>
          </a:bodyPr>
          <a:lstStyle/>
          <a:p>
            <a:pPr marL="0" indent="0">
              <a:buNone/>
            </a:pPr>
            <a:r>
              <a:rPr lang="el-GR" sz="1200" b="1"/>
              <a:t>Όψεις της Νέας Κίου Αργολίδας υπό το πρίσμα της </a:t>
            </a:r>
            <a:r>
              <a:rPr lang="el-GR" sz="1200" b="1" smtClean="0"/>
              <a:t>προσφυγιάς</a:t>
            </a:r>
          </a:p>
          <a:p>
            <a:pPr marL="0" indent="0">
              <a:buNone/>
            </a:pPr>
            <a:endParaRPr lang="el-GR" sz="1200" b="1"/>
          </a:p>
          <a:p>
            <a:pPr marL="0" indent="0">
              <a:buNone/>
            </a:pPr>
            <a:r>
              <a:rPr lang="el-GR" sz="1200"/>
              <a:t>Γκουμάκη Σοφία, Γρηγοριάδου Παρασκευή, Καπζάλας Αρχοντής, Κάπλαντζη Ειρήνη, Κόκκινου Μαρία- Ζωή, Ματθαιουδάκης Κωνσταντίνος</a:t>
            </a:r>
          </a:p>
          <a:p>
            <a:pPr marL="0" indent="0">
              <a:buNone/>
            </a:pPr>
            <a:r>
              <a:rPr lang="el-GR" sz="1200"/>
              <a:t>Βελλίνη Άννα ΠΕ01, Κατσίγιαννη Ευαγγελία </a:t>
            </a:r>
            <a:r>
              <a:rPr lang="el-GR" sz="1200" smtClean="0"/>
              <a:t>ΠΕ86, </a:t>
            </a:r>
            <a:r>
              <a:rPr lang="el-GR" sz="1200"/>
              <a:t>Κλειάσσιου Γαρυφαλλιά ΠΕ02</a:t>
            </a:r>
          </a:p>
          <a:p>
            <a:pPr marL="0" indent="0">
              <a:buNone/>
            </a:pPr>
            <a:r>
              <a:rPr lang="el-GR" sz="1200"/>
              <a:t>Γυμνάσιο Νέας Κίου «Υπατία Δελή»</a:t>
            </a:r>
          </a:p>
          <a:p>
            <a:pPr marL="0" indent="0">
              <a:buNone/>
            </a:pPr>
            <a:endParaRPr lang="el-GR" sz="1200" smtClean="0"/>
          </a:p>
          <a:p>
            <a:pPr marL="0" indent="0" algn="just">
              <a:buNone/>
            </a:pPr>
            <a:r>
              <a:rPr lang="el-GR" sz="1200" smtClean="0"/>
              <a:t>Η </a:t>
            </a:r>
            <a:r>
              <a:rPr lang="el-GR" sz="1200"/>
              <a:t>Νέα Κίος είναι μια όμορφη κωμόπολη της Αργολίδας και αποτελεί ιστορική συνέχεια της Κίου της Βιθυνίας. Οι ρίζες των κατοίκων της χάνονται στα βάθη των αιώνων και βρίσκονται ανάμεσα στη μυθολογία και την ιστορία. Οι Αργοναύτες θεωρούνται οι ιδρυτές της Κίου που σύμφωνα με τον Ηρόδοτο, τον Απολλόδωρο και τον Αριστοτέλη ήταν μια πόλη στην Προποντίδα με ακμή στα αρχαία χρόνια. Όταν οι Τούρκοι κατέλαβαν την περιοχή οι κάτοικοι έχασαν πολλά από τα προνόμιά τους. Αργότερα, η συνοίκηση Ελλήνων και Τούρκων ήταν ομαλή και στην πόλη επικρατούσε ένα κλίμα ευημερίας και αλληλεγγύης.  Σύμφωνα με μαρτυρίες  προσφύγων (συνεντεύξεις), η ζωή τους ήταν όμορφη και οι φιλίες με τους γείτονες Τούρκους ισχυρές. Η Μικρασιατική καταστροφή τους οδήγησε σε περιπέτειες και ο δρόμος της προσφυγιάς ήταν μακρύς. Ένα μεγάλο μέρος των Κιανών εγκαταστάθηκε σε ένα βαλτότοπο της Αργολίδας. Με εργατικότητα, ψυχική και σωματική δύναμη κατάφεραν να στήσουν τη νέα τους ζωή στη Νέα Κίο, όπου ο βάλτος «λουλούδιασε» και δημιούργησαν αυτή την όμορφη κωμόπολη της Αργολίδας. Ο τρόπος ζωής, τα ήθη και έθιμα οι επαγγελματικές δραστηριότητες, μεταφέρθηκαν στη «νέα πατρίδα» παρόλες τις δυσκολίες που αντιμετώπισαν τα πρώτα χρόνια της εγκατάστασης. Η συνύπαρξη με τους ντόπιους, αρχικά, λόγω του διαφορετικού πολιτισμικού και κοινωνικού επιπέδου, αντιμετώπισε προβλήματα. Αλλά, με το πέρασμα των χρόνων, ο μικρασιατικός πολιτισμός, η κουλτούρα και οι φιλελεύθερες ιδέες που χαρακτήριζαν τους πρόσφυγες, «άγγιξαν» τους ντόπιους και η συνύπαρξη πλέον είναι δεδομένη και αρμονική. Η πόλη μας  αποτελεί πόλο έλξης επισκεπτών, απέχει μόλις 6 χιλιόμετρα από την ιστορική πόλη του Ναυπλίου και κάθε καλοκαίρι τα δύο ποιοτικά φεστιβάλ που διοργανώνονται από τους πολιτιστικούς συλλόγους, ξαναφέρνουν μνήμες από τις αλησμόνητες πατρίδες. </a:t>
            </a:r>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176</a:t>
            </a:fld>
            <a:endParaRPr lang="el-GR"/>
          </a:p>
        </p:txBody>
      </p:sp>
    </p:spTree>
    <p:extLst>
      <p:ext uri="{BB962C8B-B14F-4D97-AF65-F5344CB8AC3E}">
        <p14:creationId xmlns:p14="http://schemas.microsoft.com/office/powerpoint/2010/main" val="2151008385"/>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908720"/>
            <a:ext cx="8229600" cy="5217443"/>
          </a:xfrm>
        </p:spPr>
        <p:txBody>
          <a:bodyPr>
            <a:normAutofit lnSpcReduction="10000"/>
          </a:bodyPr>
          <a:lstStyle/>
          <a:p>
            <a:pPr marL="0" indent="0">
              <a:buNone/>
            </a:pPr>
            <a:r>
              <a:rPr lang="el-GR" sz="1200" b="1"/>
              <a:t>Υπατία Δελή: μια εξέχουσα προσωπικότητα του τόπου </a:t>
            </a:r>
            <a:r>
              <a:rPr lang="el-GR" sz="1200" b="1" smtClean="0"/>
              <a:t>μας</a:t>
            </a:r>
          </a:p>
          <a:p>
            <a:pPr marL="0" indent="0">
              <a:buNone/>
            </a:pPr>
            <a:endParaRPr lang="el-GR" sz="1200" b="1"/>
          </a:p>
          <a:p>
            <a:pPr marL="0" indent="0">
              <a:buNone/>
            </a:pPr>
            <a:r>
              <a:rPr lang="el-GR" sz="1200"/>
              <a:t>Μαρινάκου Αγγελική, Ματθαιουδάκης Κωνσταντίνος, Παπανικολάου Σταύρος, Ραζή Μαρία, Σούγιολτζη Παρασκευή</a:t>
            </a:r>
          </a:p>
          <a:p>
            <a:pPr marL="0" indent="0">
              <a:buNone/>
            </a:pPr>
            <a:r>
              <a:rPr lang="el-GR" sz="1200"/>
              <a:t>Βελλίνη Άννα ΠΕ01, Κατσίγιαννη Ευαγγελία </a:t>
            </a:r>
            <a:r>
              <a:rPr lang="el-GR" sz="1200" smtClean="0"/>
              <a:t>ΠΕ86, </a:t>
            </a:r>
            <a:r>
              <a:rPr lang="el-GR" sz="1200"/>
              <a:t>Κλειάσσιου Γαρυφαλλιά ΠΕ02</a:t>
            </a:r>
          </a:p>
          <a:p>
            <a:pPr marL="0" indent="0">
              <a:buNone/>
            </a:pPr>
            <a:r>
              <a:rPr lang="el-GR" sz="1200"/>
              <a:t>Γυμνάσιο Νέας Κίου «Υπατία Δελή»</a:t>
            </a:r>
          </a:p>
          <a:p>
            <a:pPr marL="0" indent="0">
              <a:buNone/>
            </a:pPr>
            <a:endParaRPr lang="el-GR" sz="1200" smtClean="0"/>
          </a:p>
          <a:p>
            <a:pPr marL="0" indent="0" algn="just">
              <a:buNone/>
            </a:pPr>
            <a:r>
              <a:rPr lang="el-GR" sz="1200" smtClean="0"/>
              <a:t>Η </a:t>
            </a:r>
            <a:r>
              <a:rPr lang="el-GR" sz="1200"/>
              <a:t>ποιήτρια, Υπατία Δελή, μια εξέχουσα προσωπικότητα του τόπου μας, ήταν μικρασιατικής καταγωγής. Γεννήθηκε στο Βαφεοχώριο της Μικράς Ασίας και το 1927 με το σύζυγό της, τον δημοσιογράφο και πρώτο κοινοτάρχη της Νέας Κίου, Χρήστο Δελή, καθώς και την κόρη τους Εύα, εγκαταστάθηκαν στη Νέα Κίο. Η Υπατία Δελή, επηρεάστηκε άμεσα στο ποιητικό της έργο από διάφορα δυσάρεστα γεγονότα που βίωσε η ίδια, κυριότερα εκ των οποίων ήταν ο χαμός της κόρης της, η καταστροφή του εργοστασίου του συζύγου της (το πρώτο εργοστάσιο σηροτροφίας της περιοχής), η κατοχή. Ερεύνησε στα ποιήματά της την ανθρώπινη ύπαρξη, τη ζωή και το θάνατο. Έργα της δημοσιεύτηκαν στον τύπο της εποχής, σε περιοδικά καθώς και από την αδελφή της λογοτέχνιδα, Τατιάνα Σταύρου. Στην περίοδο της κατοχής, ενθάρρυνε τους Κιώτες να συνεχίσουν τον ρωμαλέο αγώνα τους έναντι Γερμανών. Ωστόσο, λόγω της μόρφωσής της χαίρετο της εκτιμήσεως των Γερμανών. Όσον αφορά την προσφορά της στην προσφυγική κοινότητα της Νέας Κίου, μερίμνησε τόσο για τα μορφωτικά όσο και για τα εφόδια υγείας. Ανήσυχη για την πνευματική καλλιέργεια των παιδιών, δώρισε όλα της τα βιβλία στο Δημοτικό Σχολείο. Παράλληλα αγωνίστηκε για την καταπολέμηση της ελονοσίας στην Αργολίδα και κυρίως στην προσφυγική Νέα Κίο. Η ίδια παρακάλεσε τους Άγγλους όταν έφτασαν στην Νέα Κίο να ασχοληθούν με το θέμα, πράγμα το οποίο και έκαναν. Έτσι, η περιοχή ψεκάστηκε και από τότε εξαλείφθηκε η νόσος στην Αργολίδα. Η ποιήτρια, κατόπιν τη λήξης του Β΄ Παγκοσμίου Πολέμου σε ανοιχτή της επιστολή εκφράζει τη μεγάλη της ανησυχία για την ανεξέλεγκτη τεχνολογική πρόοδο του ανθρώπινου είδους. Ύστερα από το θάνατο του συζύγου της Χρήστου, η Υπατία μετακόμισε στο σπίτι της αδελφής της στην Αθήνα. Απεβίωσε στην οικία της στη Νέα Κίο Αργολίδας, το 1972. Σημαντική προσωπικότητα της πόλης μας! Την τιμήσαμε με ονοματοδοσία του Γυμνασίου Νέας Κίου «Υπατία Δελή».</a:t>
            </a:r>
          </a:p>
          <a:p>
            <a:pPr marL="0" indent="0" algn="just">
              <a:buNone/>
            </a:pPr>
            <a:endParaRPr lang="el-GR" sz="120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177</a:t>
            </a:fld>
            <a:endParaRPr lang="el-GR"/>
          </a:p>
        </p:txBody>
      </p:sp>
    </p:spTree>
    <p:extLst>
      <p:ext uri="{BB962C8B-B14F-4D97-AF65-F5344CB8AC3E}">
        <p14:creationId xmlns:p14="http://schemas.microsoft.com/office/powerpoint/2010/main" val="4149924257"/>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332656"/>
            <a:ext cx="8229600" cy="5793507"/>
          </a:xfrm>
        </p:spPr>
        <p:txBody>
          <a:bodyPr>
            <a:normAutofit fontScale="47500" lnSpcReduction="20000"/>
          </a:bodyPr>
          <a:lstStyle/>
          <a:p>
            <a:pPr marL="0" indent="0">
              <a:buNone/>
            </a:pPr>
            <a:r>
              <a:rPr lang="el-GR" sz="1200" b="1"/>
              <a:t>“  Ταξίδι στον χρόνο και στις ρίζες μας “ (Τοπική ιστορία-ήθη και έθιμα της Χαλκιδικής</a:t>
            </a:r>
            <a:r>
              <a:rPr lang="el-GR" sz="1200" b="1" smtClean="0"/>
              <a:t>)</a:t>
            </a:r>
          </a:p>
          <a:p>
            <a:pPr marL="0" indent="0">
              <a:buNone/>
            </a:pPr>
            <a:endParaRPr lang="el-GR" sz="1200" b="1"/>
          </a:p>
          <a:p>
            <a:pPr marL="0" indent="0">
              <a:buNone/>
            </a:pPr>
            <a:endParaRPr lang="el-GR" sz="1200" b="1" smtClean="0"/>
          </a:p>
          <a:p>
            <a:pPr marL="0" indent="0">
              <a:buNone/>
            </a:pPr>
            <a:endParaRPr lang="el-GR" sz="1200" b="1" smtClean="0"/>
          </a:p>
          <a:p>
            <a:pPr marL="0" indent="0">
              <a:buNone/>
            </a:pPr>
            <a:r>
              <a:rPr lang="el-GR" sz="1200" smtClean="0"/>
              <a:t>Καραογλάνη </a:t>
            </a:r>
            <a:r>
              <a:rPr lang="el-GR" sz="1200"/>
              <a:t>Ελένη- Ευφραιμία (Β1), 2) Κλωνή Κων/να (Β1),          3)Κουλλόλι (KULLOLLI) Φλάβια(FLAVIA) (Γ1), 4) Κουρουτσαλάκη-Σκαρλή Σμαράγδα (Β2),5) Λάλα Βιονίσα (Β2), 6) Μαγγανάρη Νεφέλη (Β2), 7) Μόραλη Αφροδίτη (Γ1), 8) Μουρρίζι Αλεξάντρα (Β2),9) Ντέμα (DEMA) Ορέστι (ORESTI) (Γ3), 10) Τέμου Νικολίνα-Πετρίνα (Γ3), 11)Τζελέπη </a:t>
            </a:r>
            <a:r>
              <a:rPr lang="el-GR" sz="1200" smtClean="0"/>
              <a:t>Μαρία-Ελισ(Γ3</a:t>
            </a:r>
            <a:r>
              <a:rPr lang="el-GR" sz="1200"/>
              <a:t>), 12)Τόλιας Κων/νος (Β2)</a:t>
            </a:r>
          </a:p>
          <a:p>
            <a:pPr marL="0" indent="0">
              <a:buNone/>
            </a:pPr>
            <a:r>
              <a:rPr lang="el-GR" sz="1200"/>
              <a:t>Επιβλέπουσα: ΠΑΡΑΘΥΡΑ ΣΤΑΥΡΟΥΛΑ (ΠΕ02-ΦΙΛΟΛΟΓΟΣ)</a:t>
            </a:r>
          </a:p>
          <a:p>
            <a:pPr marL="0" indent="0">
              <a:buNone/>
            </a:pPr>
            <a:r>
              <a:rPr lang="el-GR" sz="1200" smtClean="0"/>
              <a:t>ΓΥΜΝΑΣΙΟ </a:t>
            </a:r>
            <a:r>
              <a:rPr lang="el-GR" sz="1200"/>
              <a:t>ΝΕΑΣ ΤΡΙΓΛΙΑΣ Ν.ΧΑΛΚΙΔΙΚΗΣ</a:t>
            </a:r>
          </a:p>
          <a:p>
            <a:pPr marL="0" indent="0">
              <a:buNone/>
            </a:pPr>
            <a:endParaRPr lang="el-GR" sz="1200"/>
          </a:p>
          <a:p>
            <a:pPr marL="0" indent="0">
              <a:buNone/>
            </a:pPr>
            <a:endParaRPr lang="el-GR" sz="1200" smtClean="0"/>
          </a:p>
          <a:p>
            <a:pPr marL="0" indent="0">
              <a:buNone/>
            </a:pPr>
            <a:r>
              <a:rPr lang="el-GR" sz="1200" smtClean="0"/>
              <a:t>Γεωγραφική </a:t>
            </a:r>
            <a:r>
              <a:rPr lang="el-GR" sz="1200"/>
              <a:t>θέση .</a:t>
            </a:r>
          </a:p>
          <a:p>
            <a:pPr marL="0" indent="0">
              <a:buNone/>
            </a:pPr>
            <a:r>
              <a:rPr lang="el-GR" sz="1200"/>
              <a:t>ΑΡΧΑΙΟΤΗΤΑ</a:t>
            </a:r>
          </a:p>
          <a:p>
            <a:pPr marL="0" indent="0">
              <a:buNone/>
            </a:pPr>
            <a:r>
              <a:rPr lang="el-GR" sz="1200"/>
              <a:t>Καταγωγή: Σίθωνες. Περιοχές-Ονομασίες .</a:t>
            </a:r>
          </a:p>
          <a:p>
            <a:pPr marL="0" indent="0">
              <a:buNone/>
            </a:pPr>
            <a:r>
              <a:rPr lang="el-GR" sz="1200"/>
              <a:t>(8ος αι.): Ίδρυση αποικιών: Ευβοείς, Κορίνθιοι, Αθηναίοι, Χαλκιδείς.</a:t>
            </a:r>
          </a:p>
          <a:p>
            <a:pPr marL="0" indent="0">
              <a:buNone/>
            </a:pPr>
            <a:r>
              <a:rPr lang="el-GR" sz="1200"/>
              <a:t> (7ος): Εγκατάσταση Βοττιαίων (ΒΔ  Χαλκιδικής , Βοττική), δημιουργία ομοσπονδιακής πολιτείας.</a:t>
            </a:r>
          </a:p>
          <a:p>
            <a:pPr marL="0" indent="0">
              <a:buNone/>
            </a:pPr>
            <a:r>
              <a:rPr lang="el-GR" sz="1200"/>
              <a:t> (5ος):Συντριβή στόλου Περσών (Μαρδόνιος),κατασκευή διώρυγας στον ΄Αθωνα (Ξέρξης),εξαναγκασμός κατοίκων για ενίσχυση του στρατού του.</a:t>
            </a:r>
          </a:p>
          <a:p>
            <a:pPr marL="0" indent="0">
              <a:buNone/>
            </a:pPr>
            <a:r>
              <a:rPr lang="el-GR" sz="1200"/>
              <a:t>Πόλεις : μέλη Α' Αθηνα'ι'κής Συμμαχίας, αποστασία, ανάμειξη στις συγκρούσεις Πελοποννησιακού πολέμου.( Η Χαλκιδική από τα κυριότερα θέρετρα μαχών).</a:t>
            </a:r>
          </a:p>
          <a:p>
            <a:pPr marL="0" indent="0">
              <a:buNone/>
            </a:pPr>
            <a:r>
              <a:rPr lang="el-GR" sz="1200"/>
              <a:t>Συνασπισμός Χαλκιδικών πόλεων από Όλυνθο:'' Κοινό Χαλκιδέων'' έναντι Αθηναίων. Κατάληψη πόλεων( Σπαρτιάτης στρατηγός Βρασίδας), διατήρηση θαλάσσιου ελέγχου  Αθήνας.</a:t>
            </a:r>
          </a:p>
          <a:p>
            <a:pPr marL="0" indent="0">
              <a:buNone/>
            </a:pPr>
            <a:r>
              <a:rPr lang="el-GR" sz="1200"/>
              <a:t>(4ος ) : Διάλυση '' Κοινού '',λόγω διαφωνιών, διατήρηση ηγεμονικής θέσης Ολύνθου μέχρι την καταστροφή της ( 348 , Φίλιππος Β' Μακεδονίας).</a:t>
            </a:r>
          </a:p>
          <a:p>
            <a:pPr marL="0" indent="0">
              <a:buNone/>
            </a:pPr>
            <a:r>
              <a:rPr lang="el-GR" sz="1200"/>
              <a:t>Τμήμα Μακεδονικού κράτους στους Ρωμαίους μέχρι  168 π.χ</a:t>
            </a:r>
          </a:p>
          <a:p>
            <a:pPr marL="0" indent="0">
              <a:buNone/>
            </a:pPr>
            <a:endParaRPr lang="el-GR" sz="1200"/>
          </a:p>
          <a:p>
            <a:pPr marL="0" indent="0">
              <a:buNone/>
            </a:pPr>
            <a:r>
              <a:rPr lang="el-GR" sz="1200"/>
              <a:t>ΒΥΖΑΝΤΙΝΗ ΠΕΡΙΟΔΟΣ</a:t>
            </a:r>
          </a:p>
          <a:p>
            <a:pPr marL="0" indent="0">
              <a:buNone/>
            </a:pPr>
            <a:r>
              <a:rPr lang="el-GR" sz="1200"/>
              <a:t>Χωρίς ιδιαίτερη ανάπτυξη. Αξία περιοχής λόγω  οργάνωσης μοναστικής πολιτείας  Άθωνα.</a:t>
            </a:r>
          </a:p>
          <a:p>
            <a:pPr marL="0" indent="0">
              <a:buNone/>
            </a:pPr>
            <a:r>
              <a:rPr lang="el-GR" sz="1200"/>
              <a:t>ΝΕΟΤΕΡΟΙ ΧΡΟΝΟΙ</a:t>
            </a:r>
          </a:p>
          <a:p>
            <a:pPr marL="0" indent="0">
              <a:buNone/>
            </a:pPr>
            <a:r>
              <a:rPr lang="el-GR" sz="1200"/>
              <a:t>ΤΟΥΡΚΟΚΡΑΤΙΑ : Γνωστή η Χαλκιδική :  για το Άγιο όρος, πνευματικό -θρησκευτικό κέντρο όλης της Βαλκανικής, για τα μεταλλεία αργύρου (Σιδηροκαύσια) και ευρύτερα τα Μαντεμοχώρια (12 ) με πρωτεύουσα τον Μαχαλά ή Λιαριγκόβη (σημερινή Αρναία).Επίδραση στη δημιουργία άλλης ομάδας ( Χασικοχώρια /Χάσια).</a:t>
            </a:r>
          </a:p>
          <a:p>
            <a:pPr marL="0" indent="0">
              <a:buNone/>
            </a:pPr>
            <a:r>
              <a:rPr lang="el-GR" sz="1200"/>
              <a:t>17 Μάη 1821 : Επανάσταση (Πολύγυρος, Καρυές Αγίου Όρους, Κασσάνδρα). Εξάπλωση στην Ιερισσό .Επικεφαλής : Εμμανουήλ Παπάς-συνεργασία μοναχών Αγ.Όρους.</a:t>
            </a:r>
          </a:p>
          <a:p>
            <a:pPr marL="0" indent="0">
              <a:buNone/>
            </a:pPr>
            <a:r>
              <a:rPr lang="el-GR" sz="1200"/>
              <a:t>Ηρωικές προσπάθειες Κύρκου Παπαγεωργάκη, Εμμανουήλ Παπά , καπετάν Κάψα , άλλων. Άγριες σφαγές αμάχων:Πολύγυρος, Γαλάτιστα, Βασιλικά, Ιερισσός(''Μαύρο Αλώνι''),</a:t>
            </a:r>
          </a:p>
          <a:p>
            <a:pPr marL="0" indent="0">
              <a:buNone/>
            </a:pPr>
            <a:r>
              <a:rPr lang="el-GR" sz="1200"/>
              <a:t>“Χαλασμός”Κασσάνδρας (Λουμπούτ Πασάς ). Διαφυγή πολλών (Σποράδες),θάνατος Παπά στο πλοίο για Ύδρα.</a:t>
            </a:r>
          </a:p>
          <a:p>
            <a:pPr marL="0" indent="0">
              <a:buNone/>
            </a:pPr>
            <a:r>
              <a:rPr lang="el-GR" sz="1200"/>
              <a:t>1854: Απελευθευρωτικό  κίνημα του Ναουσαίου Τσάμη Καρατάσου, συμμετοχή λαού </a:t>
            </a:r>
          </a:p>
          <a:p>
            <a:pPr marL="0" indent="0">
              <a:buNone/>
            </a:pPr>
            <a:r>
              <a:rPr lang="el-GR" sz="1200"/>
              <a:t>Χαλκιδικής, ηρωικές μάχες, υποχώρηση Καρατάσου -Επαναστατών στο Άγιο /Όρος - χωριά  Χερσονήσου.</a:t>
            </a:r>
          </a:p>
          <a:p>
            <a:pPr marL="0" indent="0">
              <a:buNone/>
            </a:pPr>
            <a:r>
              <a:rPr lang="el-GR" sz="1200"/>
              <a:t>1878: Συμμετοχή πολλών στην εξέγερση Μακεδονίας.</a:t>
            </a:r>
          </a:p>
          <a:p>
            <a:pPr marL="0" indent="0">
              <a:buNone/>
            </a:pPr>
            <a:r>
              <a:rPr lang="el-GR" sz="1200"/>
              <a:t>1912: Απελευθέρωση Χαλκιδικής, ανάπτυξη ,εγκατάσταση προσφύγων Μ.Ασίας μετά τη μικρασιατική καταστροφή(1922),ενίσχυση ανάπτυξης.</a:t>
            </a:r>
          </a:p>
          <a:p>
            <a:pPr marL="0" indent="0">
              <a:buNone/>
            </a:pPr>
            <a:r>
              <a:rPr lang="el-GR" sz="1200"/>
              <a:t>ΗΘΗ-ΕΘΙΜΑ</a:t>
            </a:r>
          </a:p>
          <a:p>
            <a:pPr marL="0" indent="0">
              <a:buNone/>
            </a:pPr>
            <a:r>
              <a:rPr lang="el-GR" sz="1200"/>
              <a:t>Κλήδονας( Σουφλάρ, ''Εντόπια'', Ν.Τρίγλιας)</a:t>
            </a:r>
          </a:p>
          <a:p>
            <a:pPr marL="0" indent="0">
              <a:buNone/>
            </a:pPr>
            <a:r>
              <a:rPr lang="el-GR" sz="1200"/>
              <a:t>Έθιμα γάμου( Ν.Πλάγια)</a:t>
            </a:r>
          </a:p>
          <a:p>
            <a:pPr marL="0" indent="0">
              <a:buNone/>
            </a:pPr>
            <a:r>
              <a:rPr lang="el-GR" sz="1200"/>
              <a:t>Γέννηση-Γάμος :συνήθειες (Φλο'ι'τά/ Φλογητά), Γευστικές παραδόσεις</a:t>
            </a:r>
          </a:p>
          <a:p>
            <a:pPr marL="0" indent="0">
              <a:buNone/>
            </a:pPr>
            <a:r>
              <a:rPr lang="el-GR" sz="1200"/>
              <a:t>Τα ''γρουνουτσάρ'χα'' ( Νικήτη)</a:t>
            </a:r>
          </a:p>
          <a:p>
            <a:pPr marL="0" indent="0">
              <a:buNone/>
            </a:pPr>
            <a:r>
              <a:rPr lang="el-GR" sz="1200"/>
              <a:t>Χριστουγεννιάτικες γαστρονομικές αναμνήσεις , ''Κουρμπάνι'' ( Πρόσφυγες) </a:t>
            </a:r>
          </a:p>
          <a:p>
            <a:pPr marL="0" indent="0">
              <a:buNone/>
            </a:pPr>
            <a:r>
              <a:rPr lang="el-GR" sz="1200"/>
              <a:t>''Μανιώ η Γαλατσάνα''-Έθιμο καμήλας (Γαλάτιστα)</a:t>
            </a:r>
          </a:p>
          <a:p>
            <a:pPr marL="0" indent="0">
              <a:buNone/>
            </a:pPr>
            <a:r>
              <a:rPr lang="el-GR" sz="1200"/>
              <a:t>''Φωταροί / Φουταροί '' (Παλαιόκαστρο)</a:t>
            </a:r>
          </a:p>
          <a:p>
            <a:pPr marL="0" indent="0">
              <a:buNone/>
            </a:pPr>
            <a:r>
              <a:rPr lang="el-GR" sz="1200"/>
              <a:t> ''Ο Φανός /  κάψιμο του Ιούδα'' ( Μεγάλη Παναγιά)</a:t>
            </a:r>
          </a:p>
          <a:p>
            <a:pPr marL="0" indent="0">
              <a:buNone/>
            </a:pPr>
            <a:r>
              <a:rPr lang="el-GR" sz="1200"/>
              <a:t>Τα  '' ΣΜΟΥΧΡΙΑ(Σούρουπο) του Καλοκαιριού-''Σόμπουρος'' (Πολύγυρος)</a:t>
            </a:r>
          </a:p>
          <a:p>
            <a:pPr marL="0" indent="0">
              <a:buNone/>
            </a:pPr>
            <a:r>
              <a:rPr lang="el-GR" sz="1200"/>
              <a:t>Παραδοσιακή Φορεσιά Ιερισσού</a:t>
            </a:r>
          </a:p>
          <a:p>
            <a:pPr marL="0" indent="0">
              <a:buNone/>
            </a:pPr>
            <a:endParaRPr lang="el-GR" sz="1200"/>
          </a:p>
          <a:p>
            <a:pPr marL="0" indent="0">
              <a:buNone/>
            </a:pPr>
            <a:endParaRPr lang="el-GR" sz="1200"/>
          </a:p>
          <a:p>
            <a:pPr marL="0" indent="0">
              <a:buNone/>
            </a:pPr>
            <a:endParaRPr lang="el-GR" sz="120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178</a:t>
            </a:fld>
            <a:endParaRPr lang="el-GR"/>
          </a:p>
        </p:txBody>
      </p:sp>
    </p:spTree>
    <p:extLst>
      <p:ext uri="{BB962C8B-B14F-4D97-AF65-F5344CB8AC3E}">
        <p14:creationId xmlns:p14="http://schemas.microsoft.com/office/powerpoint/2010/main" val="607897334"/>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404664"/>
            <a:ext cx="8229600" cy="6192688"/>
          </a:xfrm>
        </p:spPr>
        <p:txBody>
          <a:bodyPr>
            <a:normAutofit fontScale="40000" lnSpcReduction="20000"/>
          </a:bodyPr>
          <a:lstStyle/>
          <a:p>
            <a:pPr marL="0" indent="0">
              <a:buNone/>
            </a:pPr>
            <a:r>
              <a:rPr lang="el-GR" sz="1200" b="1" smtClean="0"/>
              <a:t>Κι όμως o χρόνος δαμάζεται'' ( Μνημεία Και Αρχαιολογικοί  Χώροι Χαλκιδικής</a:t>
            </a:r>
            <a:r>
              <a:rPr lang="el-GR" sz="1200" smtClean="0"/>
              <a:t>)</a:t>
            </a:r>
          </a:p>
          <a:p>
            <a:pPr marL="0" indent="0">
              <a:buNone/>
            </a:pPr>
            <a:r>
              <a:rPr lang="el-GR" sz="1200" smtClean="0"/>
              <a:t>                  </a:t>
            </a:r>
          </a:p>
          <a:p>
            <a:pPr marL="0" indent="0">
              <a:buNone/>
            </a:pPr>
            <a:r>
              <a:rPr lang="el-GR" sz="1200" smtClean="0"/>
              <a:t>1</a:t>
            </a:r>
            <a:r>
              <a:rPr lang="el-GR" sz="1200"/>
              <a:t>) Ευθυμιάδης Γεώργιος (Β1) 2) Μουράτι (MURATI) Γεωργία (GEORGIA) (Γ2)    3) Μουχτάρογλου Ελευθερία (Γ2) 4) Μυλωνά Ελένη-Τριανταφυλλιά (Β2) 5) Νέλα Ραφαήλ  ( Β3), 6) Ντρέου Ντανιέλα (Γ2), 7) Ντρέου Σογιένα (Γ2), 8) Σταμάτη Αγάπη (Γ3),  9) Τάλα Αλίσια (Γ3), 10) Τσάπουρνα Δήμητρα (Β2), 11) Τσέλιου Ελένη ( Γ3), 12)Τσιοπούλου Μαγδαληνή (Γ3), 13)Τσουγκουζίδου Άννα (Γ3), </a:t>
            </a:r>
          </a:p>
          <a:p>
            <a:pPr marL="0" indent="0">
              <a:buNone/>
            </a:pPr>
            <a:r>
              <a:rPr lang="el-GR" sz="1200"/>
              <a:t>Επιβλέπουσα: ΠΑΡΑΘΥΡΑ ΣΤΑΥΡΟΥΛΑ (ΠΕ02-ΦΙΛΟΛΟΓΟΣ)</a:t>
            </a:r>
          </a:p>
          <a:p>
            <a:pPr marL="0" indent="0">
              <a:buNone/>
            </a:pPr>
            <a:r>
              <a:rPr lang="el-GR" sz="1200"/>
              <a:t>Σχολείο: ΓΥΜΝΑΣΙΟ ΝΕΑΣ ΤΡΙΓΛΙΑΣ Ν.ΧΑΛΚΙΔΙΚΗΣ</a:t>
            </a:r>
          </a:p>
          <a:p>
            <a:pPr marL="0" indent="0">
              <a:buNone/>
            </a:pPr>
            <a:endParaRPr lang="el-GR" sz="1200"/>
          </a:p>
          <a:p>
            <a:pPr marL="0" indent="0">
              <a:buNone/>
            </a:pPr>
            <a:r>
              <a:rPr lang="el-GR" sz="1200"/>
              <a:t>ΠΕΡΙΛΗΨΗ</a:t>
            </a:r>
          </a:p>
          <a:p>
            <a:pPr marL="0" indent="0">
              <a:buNone/>
            </a:pPr>
            <a:r>
              <a:rPr lang="el-GR" sz="1200"/>
              <a:t>ΠΕΤΡΑΛΩΝΑ</a:t>
            </a:r>
          </a:p>
          <a:p>
            <a:pPr marL="0" indent="0">
              <a:buNone/>
            </a:pPr>
            <a:r>
              <a:rPr lang="el-GR" sz="1200"/>
              <a:t>Ανακάλυψη σπηλαίου: Πετράλωνα (Δυτική Χαλκιδική), πρόποδες όρους Κατσίκα (1959) .</a:t>
            </a:r>
          </a:p>
          <a:p>
            <a:pPr marL="0" indent="0">
              <a:buNone/>
            </a:pPr>
            <a:r>
              <a:rPr lang="el-GR" sz="1200"/>
              <a:t>Κρανίο πρώτου παλαιοανθρώπου (πρώτο- μοναδικό λείψανο),200.000 χρόνων.  </a:t>
            </a:r>
          </a:p>
          <a:p>
            <a:pPr marL="0" indent="0">
              <a:buNone/>
            </a:pPr>
            <a:r>
              <a:rPr lang="el-GR" sz="1200"/>
              <a:t>Μεταβατική μορφή  ( Homo Erectus / Homo Sapiens). Λεπτομερής μελέτη πανίδας ζώων-πλήθος απολιθωμένων οστών προ'ι'στορικής πανίδας. Λίθινα -οστέινα εργαλεία άτεχνα( κυνήγι, σφαγή θηραμάτων).</a:t>
            </a:r>
          </a:p>
          <a:p>
            <a:pPr marL="0" indent="0">
              <a:buNone/>
            </a:pPr>
            <a:r>
              <a:rPr lang="el-GR" sz="1200"/>
              <a:t>ΟΛΥΝΘΟΣ</a:t>
            </a:r>
          </a:p>
          <a:p>
            <a:pPr marL="0" indent="0">
              <a:buNone/>
            </a:pPr>
            <a:r>
              <a:rPr lang="el-GR" sz="1200"/>
              <a:t>Φυσικό ύψωμα 2 λόφων. Νότιος : Νεολιθικός οικισμός(3000), Αρχα'ι'κή πόλη, υποτυπώδης πολεοδομικός ιστός. Βόρειος : Καλύτερο αρχαιότερο δείγμα ιπποδάμειου</a:t>
            </a:r>
          </a:p>
          <a:p>
            <a:pPr marL="0" indent="0">
              <a:buNone/>
            </a:pPr>
            <a:r>
              <a:rPr lang="el-GR" sz="1200"/>
              <a:t>συστήματος. Νέα πόλη κλασικής περιόδου(432).</a:t>
            </a:r>
          </a:p>
          <a:p>
            <a:pPr marL="0" indent="0">
              <a:buNone/>
            </a:pPr>
            <a:r>
              <a:rPr lang="el-GR" sz="1200"/>
              <a:t>Ανασκαφή DAVID ROBINSON:</a:t>
            </a:r>
          </a:p>
          <a:p>
            <a:pPr marL="0" indent="0">
              <a:buNone/>
            </a:pPr>
            <a:r>
              <a:rPr lang="el-GR" sz="1200"/>
              <a:t> -Tμήμα τείχους  </a:t>
            </a:r>
          </a:p>
          <a:p>
            <a:pPr marL="0" indent="0">
              <a:buNone/>
            </a:pPr>
            <a:r>
              <a:rPr lang="el-GR" sz="1200"/>
              <a:t>- Σημαντικές οικίες: '' Επαυλις Αγαθής Τύχης'', 'Οικία  Ηθοποιού ''κ.α</a:t>
            </a:r>
          </a:p>
          <a:p>
            <a:pPr marL="0" indent="0">
              <a:buNone/>
            </a:pPr>
            <a:r>
              <a:rPr lang="el-GR" sz="1200"/>
              <a:t> - Οχυρός πύργος ( 14ος αι.): Μαριανά</a:t>
            </a:r>
          </a:p>
          <a:p>
            <a:pPr marL="0" indent="0">
              <a:buNone/>
            </a:pPr>
            <a:r>
              <a:rPr lang="el-GR" sz="1200"/>
              <a:t> - Μηκύβερνα : Αρχαία πόλη ,λιμάνι Ολύνθου            .                                       </a:t>
            </a:r>
          </a:p>
          <a:p>
            <a:pPr marL="0" indent="0">
              <a:buNone/>
            </a:pPr>
            <a:r>
              <a:rPr lang="el-GR" sz="1200"/>
              <a:t> Καταστροφή: Φίλιππος Β' Μακεδονίας </a:t>
            </a:r>
          </a:p>
          <a:p>
            <a:pPr marL="0" indent="0">
              <a:buNone/>
            </a:pPr>
            <a:r>
              <a:rPr lang="el-GR" sz="1200"/>
              <a:t>ΣΥΚΙΑ</a:t>
            </a:r>
          </a:p>
          <a:p>
            <a:pPr marL="0" indent="0">
              <a:buNone/>
            </a:pPr>
            <a:r>
              <a:rPr lang="el-GR" sz="1200"/>
              <a:t>- Προ'ι'στορικός οικισμός, κάστρο( 1100): Ύψωμα ''Κούκος''(Δυτικά)</a:t>
            </a:r>
          </a:p>
          <a:p>
            <a:pPr marL="0" indent="0">
              <a:buNone/>
            </a:pPr>
            <a:r>
              <a:rPr lang="el-GR" sz="1200"/>
              <a:t>- Προ'ι'στορικός τύμβος : Κριαρίτσι ( Νότια)                                                        </a:t>
            </a:r>
          </a:p>
          <a:p>
            <a:pPr marL="0" indent="0">
              <a:buNone/>
            </a:pPr>
            <a:r>
              <a:rPr lang="el-GR" sz="1200"/>
              <a:t>- Νεκροταφείο εποχής Χαλκού (3.100-700):Μοναδικό παράδειγμα κατασκευαστικής δομής-πρακτικής ταφής στη Μακεδονία (καύση νεκρών).</a:t>
            </a:r>
          </a:p>
          <a:p>
            <a:pPr marL="0" indent="0">
              <a:buNone/>
            </a:pPr>
            <a:r>
              <a:rPr lang="el-GR" sz="1200"/>
              <a:t>- Εκκλησία Αγίου Αθανασίου (1818).Σύνδεση:- Επανάσταση Χαλκιδικής 1821                (Συκιώτες-Καπετάν Κάψας),- Επανάσταση 1854 Μακεδονία (Έναρξη : Συκιά, οπλαρχηγός Τσάμης Καρατάσος).</a:t>
            </a:r>
          </a:p>
          <a:p>
            <a:pPr marL="0" indent="0">
              <a:buNone/>
            </a:pPr>
            <a:endParaRPr lang="el-GR" sz="1200"/>
          </a:p>
          <a:p>
            <a:pPr marL="0" indent="0">
              <a:buNone/>
            </a:pPr>
            <a:r>
              <a:rPr lang="el-GR" sz="1200"/>
              <a:t>ΑΡΧΑΙΑ ΜΕΝΔΗ</a:t>
            </a:r>
          </a:p>
          <a:p>
            <a:pPr marL="0" indent="0">
              <a:buNone/>
            </a:pPr>
            <a:r>
              <a:rPr lang="el-GR" sz="1200"/>
              <a:t>Μίνθη-Μένδη: Μεγάλη οικονομική ακμή (5ος-6ος αι.). Διεθνής κυκλοφορία ασημένιων νομισμάτων (Αίγυπτος,Τίγρη,Ιταλία). Μένδιος όνος: νόμισμα. Τοπογραφικά στοιχεία : Θουκυδίδης.</a:t>
            </a:r>
          </a:p>
          <a:p>
            <a:pPr marL="0" indent="0">
              <a:buNone/>
            </a:pPr>
            <a:r>
              <a:rPr lang="el-GR" sz="1200"/>
              <a:t>ΑΡΧΑΙΑ  ΑΚΑΝΘΟΣ- ΙΕΡΙΣΣΟΣ</a:t>
            </a:r>
          </a:p>
          <a:p>
            <a:pPr marL="0" indent="0">
              <a:buNone/>
            </a:pPr>
            <a:r>
              <a:rPr lang="el-GR" sz="1200"/>
              <a:t>Κορυφαία πόλη Μακεδονίας-λιμάνι Ανατολικής Χαλκιδικής. Αποικία Ανδρίων (Θουκυδίδης),</a:t>
            </a:r>
          </a:p>
          <a:p>
            <a:pPr marL="0" indent="0">
              <a:buNone/>
            </a:pPr>
            <a:r>
              <a:rPr lang="el-GR" sz="1200"/>
              <a:t>Ανδρίων- Χαλκιδέων (Πλούταρχος). Γνωστή για ευρεία κυκλοφορία νομισμάτων της. Κατασκευή διώρυγας ( ακτή Ακτής) : Ξέρξης (480) .Βοήθεια σε Πέρσες).Σώζεται η θεμελίωση ναού κλασικής εποχής.</a:t>
            </a:r>
          </a:p>
          <a:p>
            <a:pPr marL="0" indent="0">
              <a:buNone/>
            </a:pPr>
            <a:r>
              <a:rPr lang="el-GR" sz="1200"/>
              <a:t>Επανάσταση Χαλκιδικής 1821:Σφαγή 400 Ιερισσιωτών :''Μαύρο Αλώνι''. Αναπαράσταση σφαγής κάθε χρόνο : ''Καγκελευτός χορός ''.</a:t>
            </a:r>
          </a:p>
          <a:p>
            <a:pPr marL="0" indent="0">
              <a:buNone/>
            </a:pPr>
            <a:r>
              <a:rPr lang="el-GR" sz="1200"/>
              <a:t>ΠΟΤΙΔΑΙΑ</a:t>
            </a:r>
          </a:p>
          <a:p>
            <a:pPr marL="0" indent="0">
              <a:buNone/>
            </a:pPr>
            <a:r>
              <a:rPr lang="el-GR" sz="1200"/>
              <a:t>Αποικία Κορίνθου(7ος αι.). 1922: Νέα Ποτίδαια( Πρόσφυγες Ανατολικής Θράκης ). </a:t>
            </a:r>
          </a:p>
          <a:p>
            <a:pPr marL="0" indent="0">
              <a:buNone/>
            </a:pPr>
            <a:r>
              <a:rPr lang="el-GR" sz="1200"/>
              <a:t>      - Διώρυγα-Τείχη(Βυζαντινή εποχή)/Τμήμα Πύργου ( Θερμα'ι'κός κόλπος)</a:t>
            </a:r>
          </a:p>
          <a:p>
            <a:pPr marL="0" indent="0">
              <a:buNone/>
            </a:pPr>
            <a:r>
              <a:rPr lang="el-GR" sz="1200"/>
              <a:t>      - Ναός Ταξιαρχών: Καπού Μετόχι (1580).Καταστροφή :Ολοκαύτωμα Κασσάνδρας     1821.Ανοικοδόμηση: 1580</a:t>
            </a:r>
          </a:p>
          <a:p>
            <a:pPr marL="0" indent="0">
              <a:buNone/>
            </a:pPr>
            <a:r>
              <a:rPr lang="el-GR" sz="1200"/>
              <a:t>      - Ερείπια ανεμόμυλου, κτίσμα Μετοχιού.</a:t>
            </a:r>
          </a:p>
          <a:p>
            <a:pPr marL="0" indent="0">
              <a:buNone/>
            </a:pPr>
            <a:r>
              <a:rPr lang="el-GR" sz="1200"/>
              <a:t>ΑΓΙΟΣ ΠΑΥΛΟΣ- ΝΕΑ ΦΩΚΑΙΑ</a:t>
            </a:r>
          </a:p>
          <a:p>
            <a:pPr marL="0" indent="0">
              <a:buNone/>
            </a:pPr>
            <a:r>
              <a:rPr lang="el-GR" sz="1200"/>
              <a:t>-Βυζαντινός Πύργος Μετοχιακός(14ος αι.) </a:t>
            </a:r>
          </a:p>
          <a:p>
            <a:pPr marL="0" indent="0">
              <a:buNone/>
            </a:pPr>
            <a:r>
              <a:rPr lang="el-GR" sz="1200"/>
              <a:t>-Εκκλησία 12 Αποστόλων (1868), κολιγόσπιτα</a:t>
            </a:r>
          </a:p>
          <a:p>
            <a:pPr marL="0" indent="0">
              <a:buNone/>
            </a:pPr>
            <a:r>
              <a:rPr lang="el-GR" sz="1200"/>
              <a:t>-Σπηλιά : αγίασμα Αγίου Παύλου</a:t>
            </a:r>
          </a:p>
          <a:p>
            <a:pPr marL="0" indent="0">
              <a:buNone/>
            </a:pPr>
            <a:r>
              <a:rPr lang="el-GR" sz="1200"/>
              <a:t>-Βυζαντινός Πύργος (Σάνη)</a:t>
            </a:r>
          </a:p>
          <a:p>
            <a:pPr marL="0" indent="0">
              <a:buNone/>
            </a:pPr>
            <a:r>
              <a:rPr lang="el-GR" sz="1200"/>
              <a:t>-Σπίτια εποικισμού</a:t>
            </a:r>
          </a:p>
          <a:p>
            <a:pPr marL="0" indent="0">
              <a:buNone/>
            </a:pPr>
            <a:r>
              <a:rPr lang="el-GR" sz="1200"/>
              <a:t>-Μετοχικός Πύργος ( στρατηγείο Εμμανουήλ Παπά-Επανάσταση Χαλκιδικής 1821)</a:t>
            </a:r>
          </a:p>
          <a:p>
            <a:pPr marL="0" indent="0">
              <a:buNone/>
            </a:pPr>
            <a:r>
              <a:rPr lang="el-GR" sz="1200"/>
              <a:t>  1925: Μετονομασία: Ν.Φώκαια</a:t>
            </a:r>
          </a:p>
          <a:p>
            <a:pPr marL="0" indent="0">
              <a:buNone/>
            </a:pPr>
            <a:r>
              <a:rPr lang="el-GR" sz="1200"/>
              <a:t>Ν.ΤΡΙΓΛΙΑ</a:t>
            </a:r>
          </a:p>
          <a:p>
            <a:pPr marL="0" indent="0">
              <a:buNone/>
            </a:pPr>
            <a:r>
              <a:rPr lang="el-GR" sz="1200"/>
              <a:t>-Σουφλάρ-Κιουτσούκ Σουφλάρ: ''Εντόπια'' Ν.Τρίγλιας (Βόρεια)</a:t>
            </a:r>
          </a:p>
          <a:p>
            <a:pPr marL="0" indent="0">
              <a:buNone/>
            </a:pPr>
            <a:r>
              <a:rPr lang="el-GR" sz="1200"/>
              <a:t>    Μετόχι /Πύργος</a:t>
            </a:r>
          </a:p>
          <a:p>
            <a:pPr marL="0" indent="0">
              <a:buNone/>
            </a:pPr>
            <a:r>
              <a:rPr lang="el-GR" sz="1200"/>
              <a:t>    Ναός Αγίου Αθανασίου</a:t>
            </a:r>
          </a:p>
          <a:p>
            <a:pPr marL="0" indent="0">
              <a:buNone/>
            </a:pPr>
            <a:r>
              <a:rPr lang="el-GR" sz="1200"/>
              <a:t>    '' Μαγαζάρα''</a:t>
            </a:r>
          </a:p>
          <a:p>
            <a:pPr marL="0" indent="0">
              <a:buNone/>
            </a:pPr>
            <a:r>
              <a:rPr lang="el-GR" sz="1200"/>
              <a:t>    -Σπίτια εποικισμού</a:t>
            </a:r>
          </a:p>
          <a:p>
            <a:pPr marL="0" indent="0">
              <a:buNone/>
            </a:pPr>
            <a:r>
              <a:rPr lang="el-GR" sz="1200"/>
              <a:t>    -Λαογραφικό Μουσείο</a:t>
            </a:r>
          </a:p>
          <a:p>
            <a:pPr marL="0" indent="0">
              <a:buNone/>
            </a:pPr>
            <a:r>
              <a:rPr lang="el-GR" sz="1200"/>
              <a:t>    Επίσης κ.ά Αρχ.χώροι-μνημεία ( Επαναστάσεις Χαλκιδικής) </a:t>
            </a:r>
          </a:p>
          <a:p>
            <a:pPr marL="0" indent="0">
              <a:buNone/>
            </a:pPr>
            <a:r>
              <a:rPr lang="el-GR" sz="1200"/>
              <a:t>                                                   </a:t>
            </a:r>
          </a:p>
          <a:p>
            <a:pPr marL="0" indent="0">
              <a:buNone/>
            </a:pPr>
            <a:endParaRPr lang="el-GR" sz="1200"/>
          </a:p>
          <a:p>
            <a:pPr marL="0" indent="0">
              <a:buNone/>
            </a:pPr>
            <a:endParaRPr lang="el-GR" sz="1200"/>
          </a:p>
          <a:p>
            <a:pPr marL="0" indent="0">
              <a:buNone/>
            </a:pPr>
            <a:endParaRPr lang="el-GR" sz="120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179</a:t>
            </a:fld>
            <a:endParaRPr lang="el-GR"/>
          </a:p>
        </p:txBody>
      </p:sp>
    </p:spTree>
    <p:extLst>
      <p:ext uri="{BB962C8B-B14F-4D97-AF65-F5344CB8AC3E}">
        <p14:creationId xmlns:p14="http://schemas.microsoft.com/office/powerpoint/2010/main" val="32639900"/>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611560" y="332656"/>
            <a:ext cx="8229600" cy="5865515"/>
          </a:xfrm>
        </p:spPr>
        <p:txBody>
          <a:bodyPr>
            <a:normAutofit fontScale="47500" lnSpcReduction="20000"/>
          </a:bodyPr>
          <a:lstStyle/>
          <a:p>
            <a:pPr marL="0" indent="0">
              <a:buNone/>
            </a:pPr>
            <a:r>
              <a:rPr lang="el-GR" sz="1200" b="1"/>
              <a:t>'' Οραματιστές-Φάροι λαμπροί '' (Εξέχουσες Προσωπικότητες της Χαλκιδικής)</a:t>
            </a:r>
          </a:p>
          <a:p>
            <a:pPr marL="0" indent="0">
              <a:buNone/>
            </a:pPr>
            <a:r>
              <a:rPr lang="el-GR" sz="1200"/>
              <a:t>                                            </a:t>
            </a:r>
          </a:p>
          <a:p>
            <a:pPr marL="0" indent="0">
              <a:buNone/>
            </a:pPr>
            <a:r>
              <a:rPr lang="el-GR" sz="1200"/>
              <a:t>ΟΝΟΜΑΤΑ ΜΑΘΗΤΩΝ/ΤΡΙΩΝ : 1) Γλαράκη Μαρία του Στυλιανού (Γ1), 2) Κρανιώτη Αναστασία ( Γ1), 3) Κυπριώτης Δημήτριος (Β1), 4) Μαλακούδη Κων/να (Β2), 5) Μαλτεζάκης Πασχάλης (Γ1), 6) Μαργαρώνη Μαρία (Β2), 7) Μετούσι Μαριάνα (Β2), 8) Μπομπότας Απόστολος (Β2), 9) Παπαγόρα Ευτέρπη (Β2), 10) Πίρρα Ντενέντα (Γ2), 11) Τόλια Χαρίκλεια (Γ3), 12) Τσιτσίκα Ελένη (Γ3)</a:t>
            </a:r>
          </a:p>
          <a:p>
            <a:pPr marL="0" indent="0">
              <a:buNone/>
            </a:pPr>
            <a:r>
              <a:rPr lang="el-GR" sz="1200"/>
              <a:t>Επιβλέπουσα: Παραθυρά Σταυρούλα (ΠΕ02)</a:t>
            </a:r>
          </a:p>
          <a:p>
            <a:pPr marL="0" indent="0">
              <a:buNone/>
            </a:pPr>
            <a:r>
              <a:rPr lang="el-GR" sz="1200"/>
              <a:t>Σχολείο: Γυμνάσιο Νεας Τρίγλιας Ν. Χαλκιδικής</a:t>
            </a:r>
          </a:p>
          <a:p>
            <a:pPr marL="0" indent="0">
              <a:buNone/>
            </a:pPr>
            <a:endParaRPr lang="el-GR" sz="1200"/>
          </a:p>
          <a:p>
            <a:pPr marL="0" indent="0">
              <a:buNone/>
            </a:pPr>
            <a:r>
              <a:rPr lang="el-GR" sz="1200" smtClean="0"/>
              <a:t>Αριστόβουλος</a:t>
            </a:r>
            <a:endParaRPr lang="el-GR" sz="1200"/>
          </a:p>
          <a:p>
            <a:pPr marL="0" indent="0">
              <a:buNone/>
            </a:pPr>
            <a:r>
              <a:rPr lang="el-GR" sz="1200"/>
              <a:t>Στρατηγός/ ιστοριογράφος  Μ. Αλέξανδρου ,γνωστός ''ο εκ Κασσανδρείας  Ιστορικός''. Έργο ( Σώζονται ελάχιστα αποσπάσματα ) : Περίφημο, γεωγραφικές-εθνολογικές πληροφορίες, συμπλήρωμα ιστορίας Πτολεμαίου. Σπουδαία πηγή για συγγραφή του ''Αλεξάνδρου Ανάβασις'' ( Αρριανός).</a:t>
            </a:r>
          </a:p>
          <a:p>
            <a:pPr marL="0" indent="0">
              <a:buNone/>
            </a:pPr>
            <a:r>
              <a:rPr lang="el-GR" sz="1200"/>
              <a:t>                       Θρασύλλος</a:t>
            </a:r>
          </a:p>
          <a:p>
            <a:pPr marL="0" indent="0">
              <a:buNone/>
            </a:pPr>
            <a:r>
              <a:rPr lang="el-GR" sz="1200"/>
              <a:t>Από Αρχαία Μένδη . Σπουδαίος Ιστορικός/ Γεωγράφος . </a:t>
            </a:r>
          </a:p>
          <a:p>
            <a:pPr marL="0" indent="0">
              <a:buNone/>
            </a:pPr>
            <a:r>
              <a:rPr lang="el-GR" sz="1200"/>
              <a:t>                        Ποσείδιππος </a:t>
            </a:r>
          </a:p>
          <a:p>
            <a:pPr marL="0" indent="0">
              <a:buNone/>
            </a:pPr>
            <a:r>
              <a:rPr lang="el-GR" sz="1200"/>
              <a:t>Από τους πολυγραφότερους ποιητές αρχαιότητας( Κασσάνδρα). Μεγάλη αξία  από  1ο έργο (Αθηναϊκό Θέατρο). Νίκη σε ποιητικούς αγώνες 4 φορές. 30-40 κωμωδίες: Σώζονται μόνο αποσπάσματα. Αναγνώριση  έργου του από συμπολίτες: Ανέγερση ανδριάντα (εύρεση βάθρου/σχετική επιγραφή). Ανδριάντας: και Μουσείο Βατικανού.</a:t>
            </a:r>
          </a:p>
          <a:p>
            <a:pPr marL="0" indent="0">
              <a:buNone/>
            </a:pPr>
            <a:r>
              <a:rPr lang="el-GR" sz="1200"/>
              <a:t>                           Σκύλις-Ύδνα</a:t>
            </a:r>
          </a:p>
          <a:p>
            <a:pPr marL="0" indent="0">
              <a:buNone/>
            </a:pPr>
            <a:r>
              <a:rPr lang="el-GR" sz="1200"/>
              <a:t>Δεινός δύτης - κολυμβητής (Αρχαία Σκιώνη). Πολύ χρήσιμος στην πατρίδα (Περσικοί πόλεμοι):- Αιχμάλωτος περσικού στόλου (Ξέρξης),δραπέτευσε, κολύμπησε ασταμάτητα 80 στάδια μεταφέροντας σωστικές πληροφορίες  κινήσεων εχθρών (Αρτεμίσιο Εύβοιας)   </a:t>
            </a:r>
          </a:p>
          <a:p>
            <a:pPr marL="0" indent="0">
              <a:buNone/>
            </a:pPr>
            <a:r>
              <a:rPr lang="el-GR" sz="1200"/>
              <a:t> -Προσόρμιση περσικών πλοίων (τρικυμία): Σπιάδα. Με τη θυγατέρα του Ύδνα και κρυφές καταδύσεις αφαιρούσαν άγκυρες περσικών πλοίων: αυτά  συντρίβονταν στα βράχια. Ανέγερση χάλκινων ανδριάντων  (ως τιμή) στους Δελφούς (από Σκιώνη).</a:t>
            </a:r>
          </a:p>
          <a:p>
            <a:pPr marL="0" indent="0">
              <a:buNone/>
            </a:pPr>
            <a:r>
              <a:rPr lang="el-GR" sz="1200"/>
              <a:t>                            </a:t>
            </a:r>
          </a:p>
          <a:p>
            <a:pPr marL="0" indent="0">
              <a:buNone/>
            </a:pPr>
            <a:r>
              <a:rPr lang="el-GR" sz="1200"/>
              <a:t>                               Παιώνιος </a:t>
            </a:r>
          </a:p>
          <a:p>
            <a:pPr marL="0" indent="0">
              <a:buNone/>
            </a:pPr>
            <a:r>
              <a:rPr lang="el-GR" sz="1200"/>
              <a:t>Αρχαία Μένδη (5ος αι.). Μεταξύ  μεγαλύτερων γλυπτών  Αρχαίας Ελλάδας. Τη δόξα οφείλει στο γνωστό άγαλμα: "Η Νίκη του Παιωνίου'' (εύρεση 1875: Ολυμπία). Μπροστά στο ναό του Δία πάνω σε τριγωνική στήλη (ύψους 9μ.και 2,5 μ. το άγαλμα).  </a:t>
            </a:r>
          </a:p>
          <a:p>
            <a:pPr marL="0" indent="0">
              <a:buNone/>
            </a:pPr>
            <a:r>
              <a:rPr lang="el-GR" sz="1200"/>
              <a:t>                              Αριστοτέλης</a:t>
            </a:r>
          </a:p>
          <a:p>
            <a:pPr marL="0" indent="0">
              <a:buNone/>
            </a:pPr>
            <a:r>
              <a:rPr lang="el-GR" sz="1200"/>
              <a:t>Καταγωγή: Στάγειρα (384- 322) .'' Σταθμοί '' ζωής- δράσης (Λύκειο/ ''Περιπατητική'' Σχολή, πλούσιο έργο) -  Πραγματεύεται θέματα: Λογικής, Φύσης-Κόσμου, Μεταφυσικής, Ηθικής Φιλοσοφίας, Πολιτικής Φιλοσοφίας, Ρητορικής -Ποίησης.</a:t>
            </a:r>
          </a:p>
          <a:p>
            <a:pPr marL="0" indent="0">
              <a:buNone/>
            </a:pPr>
            <a:r>
              <a:rPr lang="el-GR" sz="1200"/>
              <a:t>-Νέα έκδοση έργων : Ανδρόνικος Ρόδιος </a:t>
            </a:r>
          </a:p>
          <a:p>
            <a:pPr marL="0" indent="0">
              <a:buNone/>
            </a:pPr>
            <a:r>
              <a:rPr lang="el-GR" sz="1200"/>
              <a:t>-Επίδραση (Αβερόη, Θωμά Ακινάτη, Κικέρωνα, Χέγκελ, Heidegger κ.ά)</a:t>
            </a:r>
          </a:p>
          <a:p>
            <a:pPr marL="0" indent="0">
              <a:buNone/>
            </a:pPr>
            <a:r>
              <a:rPr lang="el-GR" sz="1200"/>
              <a:t>- Απόψεις: (για ψυχή, αρετή ,ευδαιμονία, ηθική-ορθή πράξη-''μεσότης'',φιλία, πολιτεία).  </a:t>
            </a:r>
          </a:p>
          <a:p>
            <a:pPr marL="0" indent="0">
              <a:buNone/>
            </a:pPr>
            <a:r>
              <a:rPr lang="el-GR" sz="1200"/>
              <a:t>                                Χρυσόστομος, Μητροπολίτης Σμύρνης</a:t>
            </a:r>
          </a:p>
          <a:p>
            <a:pPr marL="0" indent="0">
              <a:buNone/>
            </a:pPr>
            <a:r>
              <a:rPr lang="el-GR" sz="1200"/>
              <a:t>                           ( Εθνομάρτυρας ''χαμένων Πατρίδων '') </a:t>
            </a:r>
          </a:p>
          <a:p>
            <a:pPr marL="0" indent="0">
              <a:buNone/>
            </a:pPr>
            <a:r>
              <a:rPr lang="el-GR" sz="1200"/>
              <a:t>  </a:t>
            </a:r>
          </a:p>
          <a:p>
            <a:pPr marL="0" indent="0">
              <a:buNone/>
            </a:pPr>
            <a:r>
              <a:rPr lang="el-GR" sz="1200"/>
              <a:t> 1867( Γέννηση: Τρίγλια Βιθυνίας)</a:t>
            </a:r>
          </a:p>
          <a:p>
            <a:pPr marL="0" indent="0">
              <a:buNone/>
            </a:pPr>
            <a:endParaRPr lang="el-GR" sz="1200"/>
          </a:p>
          <a:p>
            <a:pPr marL="0" indent="0">
              <a:buNone/>
            </a:pPr>
            <a:r>
              <a:rPr lang="el-GR" sz="1200"/>
              <a:t>  1867-1902: Έργο:  Απλούστευση, συγχρονισμός τυπικού εκκλησίας,</a:t>
            </a:r>
          </a:p>
          <a:p>
            <a:pPr marL="0" indent="0">
              <a:buNone/>
            </a:pPr>
            <a:r>
              <a:rPr lang="el-GR" sz="1200"/>
              <a:t>                                 βελτίωση ήθους-μόρφωσης-ζωής κλήρου,</a:t>
            </a:r>
          </a:p>
          <a:p>
            <a:pPr marL="0" indent="0">
              <a:buNone/>
            </a:pPr>
            <a:r>
              <a:rPr lang="el-GR" sz="1200"/>
              <a:t>                                 φιλανθρωπικά έργα ,ίδρυση σχολείων κ.ά</a:t>
            </a:r>
          </a:p>
          <a:p>
            <a:pPr marL="0" indent="0">
              <a:buNone/>
            </a:pPr>
            <a:r>
              <a:rPr lang="el-GR" sz="1200"/>
              <a:t>                                 Μητροπολίτης Δράμας</a:t>
            </a:r>
          </a:p>
          <a:p>
            <a:pPr marL="0" indent="0">
              <a:buNone/>
            </a:pPr>
            <a:r>
              <a:rPr lang="el-GR" sz="1200"/>
              <a:t> 1902-1909:   Οργάνωση αντίστασης κατά βουλγαρικού κομιτάτου, ίδρυση </a:t>
            </a:r>
          </a:p>
          <a:p>
            <a:pPr marL="0" indent="0">
              <a:buNone/>
            </a:pPr>
            <a:r>
              <a:rPr lang="el-GR" sz="1200"/>
              <a:t>                     Γυμναστηρίων κ.ά </a:t>
            </a:r>
          </a:p>
          <a:p>
            <a:pPr marL="0" indent="0">
              <a:buNone/>
            </a:pPr>
            <a:r>
              <a:rPr lang="el-GR" sz="1200"/>
              <a:t>               Αντίδραση Βουλγάρων, Τούρκων, απομάκρυνση(1909), επιστροφή Τρίγλια, </a:t>
            </a:r>
          </a:p>
          <a:p>
            <a:pPr marL="0" indent="0">
              <a:buNone/>
            </a:pPr>
            <a:r>
              <a:rPr lang="el-GR" sz="1200"/>
              <a:t>  1908: (Γενική αμνηστία), επιστροφή Δράμα ,απομάκρυνση,  Μητροπολίτης Σμύρνης.</a:t>
            </a:r>
          </a:p>
          <a:p>
            <a:pPr marL="0" indent="0">
              <a:buNone/>
            </a:pPr>
            <a:r>
              <a:rPr lang="el-GR" sz="1200"/>
              <a:t>  1910-1922:  Σημαντικότατο έργο,  διωγμοί Χριστιανών, </a:t>
            </a:r>
          </a:p>
          <a:p>
            <a:pPr marL="0" indent="0">
              <a:buNone/>
            </a:pPr>
            <a:r>
              <a:rPr lang="el-GR" sz="1200"/>
              <a:t>                       Καταστροφή Σμύρνης - θυσία Χρυσόστομου </a:t>
            </a:r>
          </a:p>
          <a:p>
            <a:pPr marL="0" indent="0">
              <a:buNone/>
            </a:pPr>
            <a:r>
              <a:rPr lang="el-GR" sz="1200"/>
              <a:t>                                  Παιονίδης                                                                                                Έργα  λαμπρά: Θεσ/νικη , Χαλκιδική, Μακεδονία (Αρχιτέκτονας από Φούρκα) </a:t>
            </a:r>
          </a:p>
          <a:p>
            <a:pPr marL="0" indent="0">
              <a:buNone/>
            </a:pPr>
            <a:r>
              <a:rPr lang="el-GR" sz="1200"/>
              <a:t> </a:t>
            </a:r>
          </a:p>
          <a:p>
            <a:pPr marL="0" indent="0">
              <a:buNone/>
            </a:pPr>
            <a:r>
              <a:rPr lang="el-GR" sz="1200"/>
              <a:t> </a:t>
            </a:r>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180</a:t>
            </a:fld>
            <a:endParaRPr lang="el-GR"/>
          </a:p>
        </p:txBody>
      </p:sp>
    </p:spTree>
    <p:extLst>
      <p:ext uri="{BB962C8B-B14F-4D97-AF65-F5344CB8AC3E}">
        <p14:creationId xmlns:p14="http://schemas.microsoft.com/office/powerpoint/2010/main" val="3100734587"/>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620688"/>
            <a:ext cx="8229600" cy="5505475"/>
          </a:xfrm>
        </p:spPr>
        <p:txBody>
          <a:bodyPr>
            <a:normAutofit fontScale="47500" lnSpcReduction="20000"/>
          </a:bodyPr>
          <a:lstStyle/>
          <a:p>
            <a:pPr marL="0" indent="0">
              <a:buNone/>
            </a:pPr>
            <a:r>
              <a:rPr lang="el-GR" sz="1200" b="1" smtClean="0"/>
              <a:t>' </a:t>
            </a:r>
            <a:r>
              <a:rPr lang="el-GR" sz="1200" b="1"/>
              <a:t>ΑΚΑΜΑΤΟΙ ΕΡΓΑΤΕΣ ,&lt;&lt; Η ψυχή και ο πλούτος της γης μας&gt;&gt;'' (ΟΙΚΟΝΟΜΙΚΗ ΖΩΗ ΚΑΙ ΔΡΑΣΤΗΡΙΟΤΗΤΕΣ ΤΗΣ ΧΑΛΚΙΔΙΚΗΣ)</a:t>
            </a:r>
          </a:p>
          <a:p>
            <a:pPr marL="0" indent="0">
              <a:buNone/>
            </a:pPr>
            <a:endParaRPr lang="el-GR" sz="1200"/>
          </a:p>
          <a:p>
            <a:pPr marL="0" indent="0">
              <a:buNone/>
            </a:pPr>
            <a:r>
              <a:rPr lang="el-GR" sz="1200"/>
              <a:t>ΟΝΟΜΑΤΑ ΜΑΘΗΤΩΝ/ΤΡΙΩΝ : 1) Αγεριάδου Μαρία-Ελισάβετ (Β1), 2) Αλλούσι  Ορίντα (Γ1),  3) Γιακουμάκης Βασίλειος (Γ1), 4) Γλαράκη Μαρία του Μενελάου (Γ1), 5)  Ελευθερίου Βασίλειος (Γ1), 6) Ελευθερίου Σταυρούλα (Β1), 7) Ζάρος Εμμανουήλ (Γ1), 8) Ηλιάδης Νικόλαος (Γ1), 9) Κακαρίκα Παναγιώτα (Γ1), 10) Καραντώνης Νικόλαος (Γ1), 11) Μούχλας Σταύρος (Β2), 12) Ραχμανίδης Δημήτριος (Β2).</a:t>
            </a:r>
          </a:p>
          <a:p>
            <a:pPr marL="0" indent="0">
              <a:buNone/>
            </a:pPr>
            <a:endParaRPr lang="el-GR" sz="1200"/>
          </a:p>
          <a:p>
            <a:pPr marL="0" indent="0">
              <a:buNone/>
            </a:pPr>
            <a:r>
              <a:rPr lang="el-GR" sz="1200"/>
              <a:t>Επιβλέπουσα: ΠΑΡΑΘΥΡΑ ΣΤΑΥΡΟΥΛΑ (ΠΕ02-ΦΙΛΟΛΟΓΟΣ)</a:t>
            </a:r>
          </a:p>
          <a:p>
            <a:pPr marL="0" indent="0">
              <a:buNone/>
            </a:pPr>
            <a:r>
              <a:rPr lang="el-GR" sz="1200"/>
              <a:t>Σχολείο: ΓΥΜΝΑΣΙΟ ΝΕΑΣ ΤΡΙΓΛΙΑΣ Ν.ΧΑΛΚΙΔΙΚΗΣ</a:t>
            </a:r>
          </a:p>
          <a:p>
            <a:pPr marL="0" indent="0">
              <a:buNone/>
            </a:pPr>
            <a:endParaRPr lang="el-GR" sz="1200"/>
          </a:p>
          <a:p>
            <a:pPr marL="0" indent="0">
              <a:buNone/>
            </a:pPr>
            <a:r>
              <a:rPr lang="el-GR" sz="1200"/>
              <a:t>ΠΕΡΙΛΗΨΗ </a:t>
            </a:r>
          </a:p>
          <a:p>
            <a:pPr marL="0" indent="0">
              <a:buNone/>
            </a:pPr>
            <a:r>
              <a:rPr lang="el-GR" sz="1200"/>
              <a:t>ΑΡΧΑΙΟΤΗΤΑ</a:t>
            </a:r>
          </a:p>
          <a:p>
            <a:pPr marL="0" indent="0">
              <a:buNone/>
            </a:pPr>
            <a:r>
              <a:rPr lang="el-GR" sz="1200"/>
              <a:t>Μένδη : (8ος, Ερετριείς). Ονομασία : Μίνθη (είδος άγριας μέντας περιοχής) / Μίνδη / Μένδη ή όνος / άλογο: Θρακική λέξη mendi (Τετράδραχμα Μένδης ).</a:t>
            </a:r>
          </a:p>
          <a:p>
            <a:pPr marL="0" indent="0">
              <a:buNone/>
            </a:pPr>
            <a:r>
              <a:rPr lang="el-GR" sz="1200"/>
              <a:t>Τετράδραχμα: (Αρχικά, παράσταση: μόνος ο όνος).Τέλη 5ου-4ου: Στον όνο ο Διόνυσος, θεός του κρασιού, ξαπλωμένος .Κρατάει  κάνθαρο με κρασί. Οπισθότυπο νομισμάτων: Κλήμα: τέσσερα τσαμπιά σταφύλια. Διαφήμιση ντόπιου όνου - κρασιού. </a:t>
            </a:r>
          </a:p>
          <a:p>
            <a:pPr marL="0" indent="0">
              <a:buNone/>
            </a:pPr>
            <a:r>
              <a:rPr lang="el-GR" sz="1200"/>
              <a:t>Μεγάλη ακμή(Αρχαϊκή-Κλασική εποχή). Αιτίες: εύφορο έδαφος, εμπόριο ξυλείας,  εξόρυξη χρυσού, αργύρου ,το κρασί της. Δημοφιλή εξαγώγιμα '' προϊόντα'' : Μενδαίος οίνος (1ος διάσημος-επώνυμος λευκός οίνος στον κόσμο), Μενδαίος όνος. Η Μένδη φημιζόταν για  όνους καλής ποιότητας. Τους εμπορεύονταν σε υψηλές τιμές. Σχέσεις εμπορικές : ελληνικές πόλεις Θράκης, Νότια Ιταλία, κ.ά.  Μένδιος/Μέντιος: (προσωνύμιο στο γαϊδουράκι): Κυρ Μέντιος (μπαλάντα Κ .Βάρναλη)   </a:t>
            </a:r>
          </a:p>
          <a:p>
            <a:pPr marL="0" indent="0">
              <a:buNone/>
            </a:pPr>
            <a:r>
              <a:rPr lang="el-GR" sz="1200"/>
              <a:t> </a:t>
            </a:r>
          </a:p>
          <a:p>
            <a:pPr marL="0" indent="0">
              <a:buNone/>
            </a:pPr>
            <a:r>
              <a:rPr lang="el-GR" sz="1200"/>
              <a:t>Αμπελώνες-Οινοποιεία</a:t>
            </a:r>
          </a:p>
          <a:p>
            <a:pPr marL="0" indent="0">
              <a:buNone/>
            </a:pPr>
            <a:r>
              <a:rPr lang="el-GR" sz="1200"/>
              <a:t>  </a:t>
            </a:r>
          </a:p>
          <a:p>
            <a:pPr marL="0" indent="0">
              <a:buNone/>
            </a:pPr>
            <a:r>
              <a:rPr lang="el-GR" sz="1200"/>
              <a:t>Περιοχές: Καλλικράτεια, Σιθωνία , Άγ. Όρος, Χολομώντας , Αρναία, Χρωμίτσα, Μαραθούσα, περιοχές Ν.Τρίγλιας κ.ά . Αμπελώνας : '' Πλαγιών Μελίτωνα'' (Σιθωνία) από τους καλύτερους στην Ευρώπη, μοντέλο βιολογικής αμπελουργίας. Εξαιρετικές κλιματολογικές συνθήκες: εκλεκτές ελληνικές ποικιλίες, λευκοί οίνοι υψηλής ποιότητας. Μεταξύ ερυθρών το ελληνικό ''Λημνιό '' ξεχωρίζει ( αναφορά :συγγράμματα Αριστοτέλη).  Αμπελώνας Μυλοποτάμου (Μετόχι μονής Μεγίστης Λαύρας): Ελληνικές,  ξένες ποικιλίες. Οινοποιείο-Εμφιαλωτήριο σύγχρονο (παραδοσιακή αρχιτεκτονική)/παραδοσιακή χιλιόχρονη Αγιορείτικη μέθοδος οινοποίησης. </a:t>
            </a:r>
          </a:p>
          <a:p>
            <a:pPr marL="0" indent="0">
              <a:buNone/>
            </a:pPr>
            <a:endParaRPr lang="el-GR" sz="1200"/>
          </a:p>
          <a:p>
            <a:pPr marL="0" indent="0">
              <a:buNone/>
            </a:pPr>
            <a:r>
              <a:rPr lang="el-GR" sz="1200"/>
              <a:t>Σιτηρά</a:t>
            </a:r>
          </a:p>
          <a:p>
            <a:pPr marL="0" indent="0">
              <a:buNone/>
            </a:pPr>
            <a:r>
              <a:rPr lang="el-GR" sz="1200"/>
              <a:t>(χέρια) :  Όργωμα( βόδια/άλογα)</a:t>
            </a:r>
          </a:p>
          <a:p>
            <a:pPr marL="0" indent="0">
              <a:buNone/>
            </a:pPr>
            <a:r>
              <a:rPr lang="el-GR" sz="1200"/>
              <a:t>       Σπορά (χούφτα-χούφτα σκόρπισμα σπόρου),σβάρνισμα(κάλυψη  σπόρου, ρίζωμα)</a:t>
            </a:r>
          </a:p>
          <a:p>
            <a:pPr marL="0" indent="0">
              <a:buNone/>
            </a:pPr>
            <a:r>
              <a:rPr lang="el-GR" sz="1200"/>
              <a:t>       Ξεβοτάνισμα ( ''καβαλαριά '') / ράντισμα   </a:t>
            </a:r>
          </a:p>
          <a:p>
            <a:pPr marL="0" indent="0">
              <a:buNone/>
            </a:pPr>
            <a:r>
              <a:rPr lang="el-GR" sz="1200"/>
              <a:t>       Θερισμός : Δρεπάνι  / "κόσα''.                                                                               </a:t>
            </a:r>
          </a:p>
          <a:p>
            <a:pPr marL="0" indent="0">
              <a:buNone/>
            </a:pPr>
            <a:r>
              <a:rPr lang="el-GR" sz="1200"/>
              <a:t>       Δεμάτια, μεταφορά δεματιών: αλώνια, θημωνιές                                                    </a:t>
            </a:r>
          </a:p>
          <a:p>
            <a:pPr marL="0" indent="0">
              <a:buNone/>
            </a:pPr>
            <a:r>
              <a:rPr lang="el-GR" sz="1200"/>
              <a:t>       Αλώνισμα,''Βόρισμα'' - ''λίχνισμα '', κοσκίνισμα σιταριού, μεταφορά σιταριού</a:t>
            </a:r>
          </a:p>
          <a:p>
            <a:pPr marL="0" indent="0">
              <a:buNone/>
            </a:pPr>
            <a:r>
              <a:rPr lang="el-GR" sz="1200"/>
              <a:t>       αποθήκες: χύμα / τσουβάλια), άχυρου (αχυρώνες)</a:t>
            </a:r>
          </a:p>
          <a:p>
            <a:pPr marL="0" indent="0">
              <a:buNone/>
            </a:pPr>
            <a:endParaRPr lang="el-GR" sz="1200"/>
          </a:p>
          <a:p>
            <a:pPr marL="0" indent="0">
              <a:buNone/>
            </a:pPr>
            <a:r>
              <a:rPr lang="el-GR" sz="1200"/>
              <a:t>(μηχανές): Πατόζες / Κομπίνες                                                               </a:t>
            </a:r>
          </a:p>
          <a:p>
            <a:pPr marL="0" indent="0">
              <a:buNone/>
            </a:pPr>
            <a:r>
              <a:rPr lang="el-GR" sz="1200"/>
              <a:t>Μύλοι ( Παραδοσιακοί/Σύγχρονοι: ''Κυλινδρόμυλοι Χαλκιδικής''(Ν.Τρίγλια-Ελαιοχώρια)    </a:t>
            </a:r>
          </a:p>
          <a:p>
            <a:pPr marL="0" indent="0">
              <a:buNone/>
            </a:pPr>
            <a:r>
              <a:rPr lang="el-GR" sz="1200"/>
              <a:t>Ελαιοκαλλιέργεια</a:t>
            </a:r>
          </a:p>
          <a:p>
            <a:pPr marL="0" indent="0">
              <a:buNone/>
            </a:pPr>
            <a:r>
              <a:rPr lang="el-GR" sz="1200"/>
              <a:t>Οργάνωση Ελαιώνων (''εξημέρωση'' άγριων ελαιόδεντρων). (1880), Ελαιώνας Πορταριάς: (Ζωγράφος), από τους μεγαλύτερους οικονομικούς-κοινωνικούς-πολιτικούς παράγοντες του Γένους, (1900): κατοχή Τουρκαλβανών αδελφών Κενάν/ Μουσταφά Χατζή- Οσμάν (Επέκταση-δημιουργία 1ου συστηματικού Ελαιώνα Μακεδονίας σε πεδινό έδαφος) . </a:t>
            </a:r>
          </a:p>
          <a:p>
            <a:pPr marL="0" indent="0">
              <a:buNone/>
            </a:pPr>
            <a:r>
              <a:rPr lang="el-GR" sz="1200"/>
              <a:t>Μάζεμα ελιάς. Σημαντική συμβολή στην οικονομική ανάπτυξη. Τοπωνύμια: Ελαιοχώρια,   Ελιά -Μικρή Ελιά (Νικήτη), Αρχαία Στάγειρα: ( Λιοτόπι ) κ .ά </a:t>
            </a:r>
          </a:p>
          <a:p>
            <a:pPr marL="0" indent="0">
              <a:buNone/>
            </a:pPr>
            <a:r>
              <a:rPr lang="el-GR" sz="1200"/>
              <a:t>   </a:t>
            </a:r>
          </a:p>
          <a:p>
            <a:pPr marL="0" indent="0">
              <a:buNone/>
            </a:pPr>
            <a:r>
              <a:rPr lang="el-GR" sz="1200"/>
              <a:t>Μελισσοκομία, Μεταλλεία, Δασικός πλούτος, κτηνοτροφία, αλιεία, τουρισμός, καλλιέργεια Βερίκοκων, κ.ά</a:t>
            </a:r>
          </a:p>
          <a:p>
            <a:pPr marL="0" indent="0">
              <a:buNone/>
            </a:pPr>
            <a:r>
              <a:rPr lang="el-GR" sz="1200"/>
              <a:t>Παραγωγή/εμπόριο μεταξιού , Υφαντική (παλαιότερα)</a:t>
            </a:r>
          </a:p>
          <a:p>
            <a:pPr marL="0" indent="0">
              <a:buNone/>
            </a:pPr>
            <a:r>
              <a:rPr lang="el-GR" sz="1200"/>
              <a:t>Σύγχρονες μορφές ανάπτυξης (ενέργεια : υπολείμματα τροφών /κόπρανα ζώων)</a:t>
            </a:r>
          </a:p>
          <a:p>
            <a:pPr marL="0" indent="0">
              <a:buNone/>
            </a:pPr>
            <a:r>
              <a:rPr lang="el-GR" sz="1200"/>
              <a:t>                </a:t>
            </a:r>
          </a:p>
          <a:p>
            <a:pPr marL="0" indent="0">
              <a:buNone/>
            </a:pPr>
            <a:endParaRPr lang="el-GR" sz="120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181</a:t>
            </a:fld>
            <a:endParaRPr lang="el-GR"/>
          </a:p>
        </p:txBody>
      </p:sp>
    </p:spTree>
    <p:extLst>
      <p:ext uri="{BB962C8B-B14F-4D97-AF65-F5344CB8AC3E}">
        <p14:creationId xmlns:p14="http://schemas.microsoft.com/office/powerpoint/2010/main" val="1596659016"/>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836712"/>
            <a:ext cx="8229600" cy="5289451"/>
          </a:xfrm>
        </p:spPr>
        <p:txBody>
          <a:bodyPr>
            <a:normAutofit fontScale="92500" lnSpcReduction="10000"/>
          </a:bodyPr>
          <a:lstStyle/>
          <a:p>
            <a:pPr marL="0" indent="0">
              <a:buNone/>
            </a:pPr>
            <a:r>
              <a:rPr lang="el-GR" sz="1200" b="1" smtClean="0"/>
              <a:t>'' </a:t>
            </a:r>
            <a:r>
              <a:rPr lang="el-GR" sz="1200" b="1"/>
              <a:t>Με τα  φτερά της τέχνης '' (Τοπική Λογοτεχνία/ συνδεδεμένοι με τον τόπο λογοτέχνες - καλλιτέχνες)</a:t>
            </a:r>
          </a:p>
          <a:p>
            <a:pPr marL="0" indent="0">
              <a:buNone/>
            </a:pPr>
            <a:endParaRPr lang="el-GR" sz="1200"/>
          </a:p>
          <a:p>
            <a:pPr marL="0" indent="0">
              <a:buNone/>
            </a:pPr>
            <a:r>
              <a:rPr lang="el-GR" sz="1200" smtClean="0"/>
              <a:t>Α'ι'βαζίδου </a:t>
            </a:r>
            <a:r>
              <a:rPr lang="el-GR" sz="1200"/>
              <a:t>Αναστασία (Γ1), 2) Ανθρωπά Χριστίνα-Δημοκρατία (Β1), 3) Γλαράκη Στυλιανή (Γ1), 4) Καλλιοντζής Ευστράτιος (Β1), 5) Καραγιάννη Δέσποινα (Β1), 6) Καρακάσης Παναγιώτης (Γ1), 7) Καραογλάνη Ελένη-Ευφραιμία (Β1), 8) Κοκονόζι Κέ'ι'σι (Β1), 9) Κολιούμπα Αρετή (Β1),10) Κουλλόλλι (KULLOLLI) Ελέα (ELEA) (Γ2), 11) Μαλακούδη Κων/να (Β2), 12) Μαλτεζάκης Πασχάλης (Γ1), 13) Μπαλαλή Βασιλική   (Γ1), 14) Μπελέγκου (BELEGU) Κριστίνα (KRISTINA) (Β1), 15) Πίρρα Ντενέντα (Γ2).</a:t>
            </a:r>
          </a:p>
          <a:p>
            <a:pPr marL="0" indent="0">
              <a:buNone/>
            </a:pPr>
            <a:r>
              <a:rPr lang="el-GR" sz="1200" smtClean="0"/>
              <a:t>Επιβλέπουσα</a:t>
            </a:r>
            <a:r>
              <a:rPr lang="el-GR" sz="1200"/>
              <a:t>: ΠΑΡΑΘΥΡΑ ΣΤΑΥΡΟΥΛΑ (ΠΕ02-ΦΙΛΟΛΟΓΟΣ)</a:t>
            </a:r>
          </a:p>
          <a:p>
            <a:pPr marL="0" indent="0">
              <a:buNone/>
            </a:pPr>
            <a:r>
              <a:rPr lang="el-GR" sz="1200" smtClean="0"/>
              <a:t>ΓΥΜΝΑΣΙΟ </a:t>
            </a:r>
            <a:r>
              <a:rPr lang="el-GR" sz="1200"/>
              <a:t>ΝΕΑΣ ΤΡΙΓΛΙΑΣ Ν.ΧΑΛΚΙΔΙΚΗΣ</a:t>
            </a:r>
          </a:p>
          <a:p>
            <a:pPr marL="0" indent="0">
              <a:buNone/>
            </a:pPr>
            <a:endParaRPr lang="el-GR" sz="1200"/>
          </a:p>
          <a:p>
            <a:pPr marL="0" indent="0" algn="just">
              <a:buNone/>
            </a:pPr>
            <a:r>
              <a:rPr lang="el-GR" sz="1200" smtClean="0"/>
              <a:t>Η </a:t>
            </a:r>
            <a:r>
              <a:rPr lang="el-GR" sz="1200"/>
              <a:t>Χαλκιδική τόπος καταγωγής ή πηγή έμπνευσης για πολλούς καλλιτέχνες (ζωγράφοι - γλύπτες), λογοτέχνες : πεζογράφοι, ποιητές, κ.ά </a:t>
            </a:r>
          </a:p>
          <a:p>
            <a:pPr marL="0" indent="0" algn="just">
              <a:buNone/>
            </a:pPr>
            <a:r>
              <a:rPr lang="el-GR" sz="1200"/>
              <a:t>Συγκεκριμένα η τοπική /ιστορική/θρησκευτική παράδοση, η Αθωνική πολιτεία (μοναστική ζωή) - η βυζαντινή αγιογραφία, τα όμορφα τοπία, οι άνθρωποι: πηγές έμπνευσης καλλιτεχνών/λογοτεχνών. Έργα εξαιρετικής αξίας αυτοδίδακτων ή με σπουδές. Ζωγράφοι επηρεασμένοι από Βυζαντινή τέχνη: 1) Πολύκλειτος Ρέγκος (1903-1984). Από τους σημαντικότερους ζωγράφους σύγχρονης ελληνικής ζωγραφικής. 2) Παραλής Γεώργιος    (Πολύγυρος 1908-1975), 3) Νίκος-Γαβριήλ Πεντζίκης: Ζωγράφος (αυτοδίδακτος) /Λογοτέχνης (1908-1993). Άλλοι : Κώστας Γούναρης ( αυτοδίδακτος, 1929-2020), Νικόλαος Παραλής (γιος Γ.Παραλή ), Γιώργος Γαβρίλης (1944-) , Ιάκωβος Άσσερ (Ζωγράφος Λογοτέχνης, 1946-2015), Δημήτρης Καραγιάννος (1951 -), Γιούρι Ζαντνικάρ (1968-).  Γλύπτες : 1)Βασίλης Κ.Παυλής (Άθυτος ,1981) Χρήση κυρίως πωρόλιθου Αθύτου. Στα έργα ''απεικονίζει'' συντροφιές, ανθρώπων, πουλιών, ζώων. Εμπνευστής της ιδέας ξεχωριστών έργων τέχνης σε τενεκέδες τυριού (ως γλάστρες) με προσωπογραφίες κορυφαίων Ελλήνων ποιητών, ζωγράφων, λογοτεχνών, μουσικών, ηθοποιών, σκηνοθετών κ.ά. Διασκορπισμένες γλάστρες σε όλους τους κεντρικούς δρόμους, σοκάκια, καταστήματα της Αφύτου/Αθύτου.150 ζωγράφοι από όλη την Ελλάδα με 300 έργα τέχνης τους. Ελύτης, Σεφέρης, Αγγελόπουλος, Γεωργία Βασιλειάδου , Μαρινέλλα κ. ά  '' κοσμούν '', γίνονται πόλοι έλξης της τέχνης με τρόπο προσιτό για όλους. 2)Παρασκευάς Μάγειρας (Γλύπτης/Συγγραφέας, 1981- , από Καλάνδρα στην Κασσάνδρα),αυτοδίδακτος. Αρχικά γλυπτά από πωρόλιθο. Συγγραφή : θέματα ιστορικά-λαογραφικά. Επίσης έργα του ζωγράφου Κυριάκου Νικολάου (από Ποτίδαια) και σύντομη αναφορά                   (από εργασία μαθήτριας) στο βιβλίο του δικηγόρου-λογοτέχνη Λιτζερίνου  Δ..Χριστόδουλου (από Φούρκα) με τίτλο: ''Ρουμπίνα, η γκεζερά της αθωότητας'' (Ιστορικό μυθιστόρημα ,σχετικό με τη δίωξη Εβραίων στην Κέρκυρα, βασισμένο σε πραγματικά γεγονότα).Τέλος δημιουργικές εργασίες μαθητών(π.χ. ζωγραφική, μελοποίηση, τραγούδι - απαγγελία ποιημάτων από την ποιητική συλλογή ποιημάτων της Στέλλας Κυριάκου (από Ποτίδαια).</a:t>
            </a:r>
          </a:p>
          <a:p>
            <a:pPr marL="0" indent="0" algn="just">
              <a:buNone/>
            </a:pPr>
            <a:endParaRPr lang="el-GR" sz="1200"/>
          </a:p>
          <a:p>
            <a:pPr marL="0" indent="0" algn="just">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182</a:t>
            </a:fld>
            <a:endParaRPr lang="el-GR"/>
          </a:p>
        </p:txBody>
      </p:sp>
    </p:spTree>
    <p:extLst>
      <p:ext uri="{BB962C8B-B14F-4D97-AF65-F5344CB8AC3E}">
        <p14:creationId xmlns:p14="http://schemas.microsoft.com/office/powerpoint/2010/main" val="474609117"/>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836712"/>
            <a:ext cx="8229600" cy="5289451"/>
          </a:xfrm>
        </p:spPr>
        <p:txBody>
          <a:bodyPr>
            <a:normAutofit/>
          </a:bodyPr>
          <a:lstStyle/>
          <a:p>
            <a:pPr marL="0" indent="0">
              <a:buNone/>
            </a:pPr>
            <a:r>
              <a:rPr lang="el-GR" sz="1200" b="1"/>
              <a:t>Η ΝΕΑ ΦΩΚΑΙΑ ΜΕΣΑ ΑΠΟ ΤΟΝ ΦΑΚΟ ΤΗΣ ΚΑΜΕΡΑΣ: ΤΟ ΧΘΕΣ ΣΥΝΑΝΤΑΕΙ ΤΟ ΣΗΜΕΡΑ</a:t>
            </a:r>
          </a:p>
          <a:p>
            <a:pPr marL="0" indent="0">
              <a:buNone/>
            </a:pPr>
            <a:endParaRPr lang="el-GR" sz="1200"/>
          </a:p>
          <a:p>
            <a:pPr marL="0" indent="0">
              <a:buNone/>
            </a:pPr>
            <a:r>
              <a:rPr lang="el-GR" sz="1200" smtClean="0"/>
              <a:t>ΑΛΟΥΣΙ </a:t>
            </a:r>
            <a:r>
              <a:rPr lang="el-GR" sz="1200"/>
              <a:t>ΣΙΝΤΙ, ΓΕΩΡΓΙΑΔΟΥ ΘΕΟΔΩΡΑ-ΣΑΒΒΟΥΛΑ, ΓΚΑΝΗΓΙΑΝΝΗΣ ΣΠΥΡΙΔΩΝ -ΠΑΥΛΟΣ, ΔΗΜΑΚΗΣ ΧΡΗΣΤΟΣ- ΚΥΡΙΑΚΟΣ, ΙΑΤΡΟΥ ΝΕΦΕΛΗ, ΚΑΠΕΤΑΝΙΟΥ ΜΑΙΡΗ, ΚΑΡΑΜΠΟΥΡΝΟΥ ΝΙΚΟΛΑΟΣ, ΚΟΛΝΤΑΣΙ ΑΊΛΙΝ, ΛΑΚΗ ΜΕΛΙΤΙΝΗ, ΛΑΣΚΑΡΙΔΟΥ ΑΝΑΣΤΑΣΙΑ, ΛΑΤΣΙΟΣ ΜΙΧΑΗΛ-ΠΑΝΑΓΙΩΤΗΣ, ΛΟΥΛΑ ΕΝΣΙΛΙΑΝ,  ΜΑΡΚΟΥ ΤΖΟΒΑΝΝΑ</a:t>
            </a:r>
          </a:p>
          <a:p>
            <a:pPr marL="0" indent="0">
              <a:buNone/>
            </a:pPr>
            <a:r>
              <a:rPr lang="el-GR" sz="1200" smtClean="0"/>
              <a:t>EΠΙΒΛΕΠΟΥΣΕΣ</a:t>
            </a:r>
            <a:r>
              <a:rPr lang="el-GR" sz="1200"/>
              <a:t>: ΛΙΛΗ ΚΩΝΣΤΑΝΤΙΝΑ ΠΕ 02, ΕΥΑΓΓΕΛΙΑ ΜΠΟΥΝΤΟΥΡΑ ΠΕ 05</a:t>
            </a:r>
          </a:p>
          <a:p>
            <a:pPr marL="0" indent="0">
              <a:buNone/>
            </a:pPr>
            <a:r>
              <a:rPr lang="el-GR" sz="1200" smtClean="0"/>
              <a:t>ΗΜΕΡΗΣΙΟ </a:t>
            </a:r>
            <a:r>
              <a:rPr lang="el-GR" sz="1200"/>
              <a:t>ΓΥΜΝΑΣΙΟ ΝΕΑ ΦΩΚΑΙΑ- ΙΩΝΙΟ ΓΥΜΝΑΣΙΟ</a:t>
            </a:r>
          </a:p>
          <a:p>
            <a:pPr marL="0" indent="0">
              <a:buNone/>
            </a:pPr>
            <a:endParaRPr lang="el-GR" sz="1200"/>
          </a:p>
          <a:p>
            <a:pPr marL="0" indent="0">
              <a:buNone/>
            </a:pPr>
            <a:endParaRPr lang="el-GR" sz="1200"/>
          </a:p>
          <a:p>
            <a:pPr marL="0" indent="0" algn="just">
              <a:buNone/>
            </a:pPr>
            <a:r>
              <a:rPr lang="el-GR" sz="1200" smtClean="0"/>
              <a:t>Στην </a:t>
            </a:r>
            <a:r>
              <a:rPr lang="el-GR" sz="1200"/>
              <a:t>παρούσα εργασία παρουσιάζεται μία κινηματογραφική προσπάθεια αποτύπωσης της τοπικής ιστορίας της Ν. Φώκαιας μέσα από τα μάτια των μαθητών. Μέσα από την έρευνα, την συνέντευξη , την επίσκεψη σε διαφόρους χώρους ( Πύργος Ν. Φώκαιας, Μουσείο Κινηματογράφου Θεσσαλονίκης) και την συνδρομή της εφορίας Αρχαιοτήτων Πολυγύρου στα πλαίσια του προγράμματος « Η πολιτιστική κληρονομιά σε κινηματογραφικά καρέ με το βλέμμα των εφήβων» οι παραπάνω μαθητές προχώρησαν μέσω της τεχνικής της αναδρομής στην αποτύπωση μίας σχολικής τάξης και ενός σχολικού διαλείμματος την δεκαετία του 1930. Στην παρούσα εργασία θα αποτυπώσουμε όλη αυτήν την πορεία, της τεχνικές κινηματογράφησης, τον διαμοιρασμό των ρόλων( σεναριογράφος, σκηνοθέτης, ηχολήπτης κλπ) που μας βοήθησε να φτάσουμε στο τελικό αποτέλεσμα, που είναι το μικρού μήκους φιλμ. Το φιλμ αυτό θα παρουσιαστεί σε ένα τοπικό φεστιβάλ ταινιών μικρού μήκους υπό την αιγίδα της εφορίας Αρχαιοτήτων Πολυγύρου.</a:t>
            </a:r>
          </a:p>
          <a:p>
            <a:pPr marL="0" indent="0" algn="just">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183</a:t>
            </a:fld>
            <a:endParaRPr lang="el-GR"/>
          </a:p>
        </p:txBody>
      </p:sp>
    </p:spTree>
    <p:extLst>
      <p:ext uri="{BB962C8B-B14F-4D97-AF65-F5344CB8AC3E}">
        <p14:creationId xmlns:p14="http://schemas.microsoft.com/office/powerpoint/2010/main" val="2937272185"/>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1052736"/>
            <a:ext cx="8229600" cy="5073427"/>
          </a:xfrm>
        </p:spPr>
        <p:txBody>
          <a:bodyPr>
            <a:normAutofit lnSpcReduction="10000"/>
          </a:bodyPr>
          <a:lstStyle/>
          <a:p>
            <a:pPr marL="0" indent="0">
              <a:buNone/>
            </a:pPr>
            <a:r>
              <a:rPr lang="el-GR" sz="1200" b="1"/>
              <a:t>Aρχαία </a:t>
            </a:r>
            <a:r>
              <a:rPr lang="el-GR" sz="1200" b="1" smtClean="0"/>
              <a:t>Νεμέα</a:t>
            </a:r>
          </a:p>
          <a:p>
            <a:pPr marL="0" indent="0">
              <a:buNone/>
            </a:pPr>
            <a:endParaRPr lang="el-GR" sz="1200" b="1"/>
          </a:p>
          <a:p>
            <a:pPr marL="0" indent="0">
              <a:buNone/>
            </a:pPr>
            <a:r>
              <a:rPr lang="el-GR" sz="1200"/>
              <a:t>«Τα Νέμεα», «Ο μύθος του Οφέλτη», «Το λιοντάρι της Νεμέας»</a:t>
            </a:r>
          </a:p>
          <a:p>
            <a:pPr marL="0" indent="0">
              <a:buNone/>
            </a:pPr>
            <a:r>
              <a:rPr lang="el-GR" sz="1200"/>
              <a:t>Συμμετέχοντες μαθητές: Kάππος Άγις – Γεώργιος, Λούτσα Γιουλίντα, Μπίλε Μαρία, Πέζος Γεώργιος, Σερένα Αντζελίνα, Φασούλης Ιωάννης, Χανιά Βασιλική</a:t>
            </a:r>
          </a:p>
          <a:p>
            <a:pPr marL="0" indent="0">
              <a:buNone/>
            </a:pPr>
            <a:r>
              <a:rPr lang="el-GR" sz="1200"/>
              <a:t>Συντονιστές εκπαιδευτικοί: Bλάχου Μαρία (ΠΕ02), Αϊβαλή Γεωργία (ΠΕ78)</a:t>
            </a:r>
          </a:p>
          <a:p>
            <a:pPr marL="0" indent="0">
              <a:buNone/>
            </a:pPr>
            <a:r>
              <a:rPr lang="el-GR" sz="1200" smtClean="0"/>
              <a:t>Γυμνάσιο </a:t>
            </a:r>
            <a:r>
              <a:rPr lang="el-GR" sz="1200"/>
              <a:t>Νεμέας Κορινθίας</a:t>
            </a:r>
          </a:p>
          <a:p>
            <a:pPr marL="0" indent="0">
              <a:buNone/>
            </a:pPr>
            <a:endParaRPr lang="el-GR" sz="1200"/>
          </a:p>
          <a:p>
            <a:pPr marL="0" indent="0" algn="just">
              <a:buNone/>
            </a:pPr>
            <a:r>
              <a:rPr lang="el-GR" sz="1200" smtClean="0"/>
              <a:t>Το </a:t>
            </a:r>
            <a:r>
              <a:rPr lang="el-GR" sz="1200"/>
              <a:t>όνομα της η Νεμέα το οφείλει σε ομώνυμη νύμφη, κόρη του ποταμού Ασωπού. Η Νεμέα, πολλαπλά συνδεδεμένη με μύθους και παραδόσεις έγινε περισσότερο γνωστή από τον περίφημο 1ο άθλο του Ηρακλή, την εξόντωση του φοβερού λιονταριού που λυμαινόταν την περιοχή. Στη Νεμέα επίσης στάθμευσαν για να ξεδιψάσουν και οι επτά Αργείοι στρατηγοί που πήγαιναν στη Θήβα. Εκεί ήταν και ο Οφέλτης, το βρέφος, διάδοχος του θρόνου του βασιλιά της περιοχής, που τον δάγκωσε θανάσιμα ένα φίδι όταν η παραμάνα του ξεχάστηκε και τον ακούμπησε στη γη για να προσφέρει νερό στους στρατηγούς. Σύμφωνα με το χρησμό ο Οφέλτης δεν έπρεπε να πατήσει στη γη προτού μάθει να περπατάει. Τα «Νέμεια» ή «Νέμεα» ήταν νεκρικοί αγώνες προς τιμήν του άτυχου βρέφους με γυμνικά και ιππικά αγωνίσματα, που μαζί με τα Ολύμπια, τα Ίσθμια και τα Πύθια ήταν οι πιο σημαντικοί αθλητικοί αγώνες της αρχαιότητας. Στον αρχαιολογικό χώρο της αρχαίας Νεμέας δεσπόζει και ο περίφημος ναός του Δία και εκεί κοντά βρίσκεται το αρχαίο στάδιο που αποκαλύφθηκε χάρη στις ανασκαφές της Αμερικανικής Αρχαιολογικής Σχολής του πανεπιστημίου του Μπέρκλεϊ και του καθηγητή Στέφανου Μίλλερ (1974-1991). Από το 1996 τα αρχαία «Νέμεα» αναβιώνουν κάθε τέσσερα χρόνια με διεθνείς συμμετοχές αθλητών. Αλλά η Νεμέα είναι γνωστή και ως «Φλιασία χώρα». Ο Φλίας, γιος του θεού Διόνυσου και της Σεμέλης ίδρυσε μία πόλη, τη Φλιασία. Σύμφωνα με την παράδοση, εκεί καλλιεργήθηκε για πρώτη φορά η άμπελος, δώρο του θεού Διόνυσου στο γιο του και παράχθηκε ο Φλιάσιος οίνος. Η ευρέως γνωστή ποικιλία του σημερινού «αγιωργίτικου» Νεμέας, ερυθρού ξηρού οίνου, οφείλει την ονομασία της στο εκκλησάκι «Αϊ – Γιώργης» της πόλης. Η Νεμέα σήμερα είναι μια σύγχρονη κωμόπολη με πολιτιστικό και εμπορικό – οικονομικό ενδιαφέρον λόγω της ιστορίας της και της ανάπτυξής της στον τομέα της αμπελοκαλλιέργειας και της οινοτεχνίας. </a:t>
            </a:r>
          </a:p>
          <a:p>
            <a:pPr marL="0" indent="0">
              <a:buNone/>
            </a:pPr>
            <a:endParaRPr lang="el-GR" sz="120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184</a:t>
            </a:fld>
            <a:endParaRPr lang="el-GR"/>
          </a:p>
        </p:txBody>
      </p:sp>
    </p:spTree>
    <p:extLst>
      <p:ext uri="{BB962C8B-B14F-4D97-AF65-F5344CB8AC3E}">
        <p14:creationId xmlns:p14="http://schemas.microsoft.com/office/powerpoint/2010/main" val="3052497598"/>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836712"/>
            <a:ext cx="8229600" cy="5289451"/>
          </a:xfrm>
        </p:spPr>
        <p:txBody>
          <a:bodyPr>
            <a:normAutofit/>
          </a:bodyPr>
          <a:lstStyle/>
          <a:p>
            <a:pPr marL="0" indent="0">
              <a:buNone/>
            </a:pPr>
            <a:r>
              <a:rPr lang="el-GR" sz="1200" b="1"/>
              <a:t>Παραδοσιακοί χοροί και Δημοτικά τραγούδια</a:t>
            </a:r>
          </a:p>
          <a:p>
            <a:pPr marL="0" indent="0">
              <a:buNone/>
            </a:pPr>
            <a:endParaRPr lang="el-GR" sz="1200"/>
          </a:p>
          <a:p>
            <a:pPr marL="0" indent="0">
              <a:buNone/>
            </a:pPr>
            <a:r>
              <a:rPr lang="el-GR" sz="1200"/>
              <a:t>Συμμετέχοντες μαθητές: Kάππος Άγις – Γεώργιος, Λούτσα Γιουλίντα, Μπίλε Μαρία, Πέζος Γεώργιος, Σερένα Αντζελίνα, Φασούλης Ιωάννης, Χανιά Βασιλική</a:t>
            </a:r>
          </a:p>
          <a:p>
            <a:pPr marL="0" indent="0">
              <a:buNone/>
            </a:pPr>
            <a:r>
              <a:rPr lang="el-GR" sz="1200"/>
              <a:t>Συντονιστές εκπαιδευτικοί: Bλάχου Μαρία (ΠΕ02), Αϊβαλή Γεωργία (ΠΕ78)</a:t>
            </a:r>
          </a:p>
          <a:p>
            <a:pPr marL="0" indent="0">
              <a:buNone/>
            </a:pPr>
            <a:r>
              <a:rPr lang="el-GR" sz="1200" smtClean="0"/>
              <a:t>Γυμνάσιο </a:t>
            </a:r>
            <a:r>
              <a:rPr lang="el-GR" sz="1200"/>
              <a:t>Νεμέας Κορινθίας</a:t>
            </a:r>
          </a:p>
          <a:p>
            <a:pPr marL="0" indent="0">
              <a:buNone/>
            </a:pPr>
            <a:endParaRPr lang="el-GR" sz="1200"/>
          </a:p>
          <a:p>
            <a:pPr marL="0" indent="0" algn="just">
              <a:buNone/>
            </a:pPr>
            <a:r>
              <a:rPr lang="el-GR" sz="1200" smtClean="0"/>
              <a:t>Στα </a:t>
            </a:r>
            <a:r>
              <a:rPr lang="el-GR" sz="1200"/>
              <a:t>πλαίσια της τοπικής παράδοσης οι μαθητές θα χορέψουν δύο χορούς, έναν καλαματιανό «Λουλούδι τι μαράθηκες» (ερμηνεύει η Αθανασία Αλεξανδροπούλου) και έναν τσάμικο «Ο Αμάραντος» (ερμηνεύει ο Γιώργος Παπασιδέρης). Ακολούθως, μια μαθήτριά μας θα τραγουδήσει το παραδοσιακό τραγούδι «Αμυγδαλάκι τσάκισα» a capella. Επιχειρείται μία διαθεματική σύνδεση των δύο εργασιών του γυμνασίου μας «Αρχαία Νεμέα» και « Παραδοσιακοί χοροί και Δημοτικά τραγούδια» καθώς και τα τρία τραγούδια είναι εμπνευσμένα από τη μυθική ιστορία του Οφέλτη που έχασε άδικα και πρόωρα τη ζωή του. Το 1ο τραγούδι (λουλούδι τι μαράθηκες) εκφράζει τον πόνο της μητέρας ή της παραμάνας που χάνει το μωρό της, το 2ο τραγούδι (Ο Αμάραντος) συνειρμικά τοποθετεί τον Οφέλτη στη χορεία των αειμνήστων, εκείνων που το όνομά τους δε θα λησμονηθεί ποτέ, όπως και ο αμάραντος δε θα μαραθεί ποτέ. Το 3Ο τραγούδι αναδεικνύει την αγάπη με όλες τις μορφές, με όλες τις εκφάνσεις της και εν προκειμένω, με τη μορφή της μητρικής αγάπης. </a:t>
            </a:r>
          </a:p>
          <a:p>
            <a:pPr marL="0" indent="0" algn="just">
              <a:buNone/>
            </a:pPr>
            <a:endParaRPr lang="el-GR" sz="1200"/>
          </a:p>
          <a:p>
            <a:pPr marL="0" indent="0" algn="just">
              <a:buNone/>
            </a:pPr>
            <a:endParaRPr lang="el-GR" sz="120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185</a:t>
            </a:fld>
            <a:endParaRPr lang="el-GR"/>
          </a:p>
        </p:txBody>
      </p:sp>
    </p:spTree>
    <p:extLst>
      <p:ext uri="{BB962C8B-B14F-4D97-AF65-F5344CB8AC3E}">
        <p14:creationId xmlns:p14="http://schemas.microsoft.com/office/powerpoint/2010/main" val="2873684875"/>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764704"/>
            <a:ext cx="8229600" cy="5361459"/>
          </a:xfrm>
        </p:spPr>
        <p:txBody>
          <a:bodyPr>
            <a:normAutofit/>
          </a:bodyPr>
          <a:lstStyle/>
          <a:p>
            <a:pPr marL="0" indent="0">
              <a:buNone/>
            </a:pPr>
            <a:r>
              <a:rPr lang="el-GR" sz="1200" b="1"/>
              <a:t>Παλιό και Νέο Γυναικόκαστρο: Ιστορίες γύρω από το </a:t>
            </a:r>
            <a:r>
              <a:rPr lang="el-GR" sz="1200" b="1" smtClean="0"/>
              <a:t>κάστρο</a:t>
            </a:r>
          </a:p>
          <a:p>
            <a:pPr marL="0" indent="0">
              <a:buNone/>
            </a:pPr>
            <a:endParaRPr lang="el-GR" sz="1200" b="1"/>
          </a:p>
          <a:p>
            <a:pPr marL="0" indent="0">
              <a:buNone/>
            </a:pPr>
            <a:r>
              <a:rPr lang="el-GR" sz="1200"/>
              <a:t> Αναστασιάδης Ηλίας, Αλμπανίδης Οδυσσέας, Ανδρεανίδης Ιωάννης, Αρτσανίδης Βασίλειος, Γκρεγκπρίφτι Κλειώ, Δαλμάζη Νικολέτα, Δημητριάδης Γεώργιος, Δράγκλου Χρήστος, Ιασωνίδου Κρυσταλλένια, Ίσια Χρύσα, Νικολαΐδου Αναστασία, Παπαδόπουλος Ευστάθιος, Σάλλια Ιωάννα, Χατζηευθυμίου Παρασκευάς</a:t>
            </a:r>
          </a:p>
          <a:p>
            <a:pPr marL="0" indent="0">
              <a:buNone/>
            </a:pPr>
            <a:r>
              <a:rPr lang="el-GR" sz="1200"/>
              <a:t>Επιβλέπουσες καθηγήτριες : Γεωργιάδου Ελένη (ΠΕ02), Μαγγίρα Ευαγγελία (ΠΕ02)</a:t>
            </a:r>
          </a:p>
          <a:p>
            <a:pPr marL="0" indent="0">
              <a:buNone/>
            </a:pPr>
            <a:r>
              <a:rPr lang="el-GR" sz="1200"/>
              <a:t>Γυμνάσιο Νέου Γυναικοκάστρου Κιλκίς</a:t>
            </a:r>
          </a:p>
          <a:p>
            <a:pPr marL="0" indent="0">
              <a:buNone/>
            </a:pPr>
            <a:endParaRPr lang="el-GR" sz="1200" smtClean="0"/>
          </a:p>
          <a:p>
            <a:pPr marL="0" indent="0" algn="just">
              <a:buNone/>
            </a:pPr>
            <a:r>
              <a:rPr lang="el-GR" sz="1200" smtClean="0"/>
              <a:t>    </a:t>
            </a:r>
            <a:r>
              <a:rPr lang="el-GR" sz="1200"/>
              <a:t>Η εργασία περιλαμβάνει παρουσίαση ppt η οποία έχει σκοπό να αποδώσει ένα οδοιπορικό στο Παλιό και Νέο Γυναικόκαστρο. Μέσα από τη μικρή αυτή ξενάγηση, θα δοθεί η ευκαιρία να παρουσιαστεί αρχικά το  Κάστρο του Παλαιού Γυναικοκάστρου, η ιστορία του και οι θρύλοι που το συνοδεύουν. Οι φωτογραφίες και τα πλάνα βιντεοσκόπησης από drone θα αποδώσουν μια όσο γίνεται πιο χαρακτηριστική εικόνα του Κάστρου που αποτελεί αξιοθαύμαστο ιστορικό μνημείο και σημαντικό αξιοθέατο του νομού Κιλκίς. Θα γίνει ιδιαίτερη αναφορά και στο θρύλο της Μαρουλίας, η οποία ήταν διοικήτρια του φρουρίου το 14ο αιώνα, οργάνωσε την άμυνά του και πολέμησε και η ίδια γενναία υπερασπίζοντάς το πριν τελικά αυτό παραδοθεί στους Τούρκους.</a:t>
            </a:r>
          </a:p>
          <a:p>
            <a:pPr marL="0" indent="0" algn="just">
              <a:buNone/>
            </a:pPr>
            <a:r>
              <a:rPr lang="el-GR" sz="1200"/>
              <a:t>    Μέρος της παρουσίασης θα αποτελέσει σύντομο βίντεο, όπου οι μαθητές-μαθήτριες θα αναφερθούν στα χωριά που βρίσκονται γύρω από το Κάστρο. Μέσα από σύντομες διηγήσεις θα δοθεί μια εικόνα της ζωής των εφήβων εκεί, των πλεονεκτημάτων αλλά και των δυσκολιών που αντιμετωπίζουν κατοικώντας στη γύρω περιοχή, έτσι ώστε να παρουσιαστεί μια εικόνα της σύγχρονης καθημερινότητας σε αυτά τα -σε πολλούς άγνωστα- μέρη που μπορεί να μην αποτελούν δημοφιλείς προορισμούς, έχουν όμως το δικό τους ξεχωριστό χαρακτήρα.</a:t>
            </a:r>
          </a:p>
          <a:p>
            <a:pPr marL="0" indent="0" algn="just">
              <a:buNone/>
            </a:pPr>
            <a:endParaRPr lang="el-GR" sz="1200"/>
          </a:p>
          <a:p>
            <a:pPr marL="0" indent="0" algn="just">
              <a:buNone/>
            </a:pPr>
            <a:r>
              <a:rPr lang="el-GR" sz="1200"/>
              <a:t>    </a:t>
            </a:r>
          </a:p>
          <a:p>
            <a:pPr marL="0" indent="0" algn="just">
              <a:buNone/>
            </a:pPr>
            <a:r>
              <a:rPr lang="el-GR" sz="1200"/>
              <a:t>    </a:t>
            </a:r>
          </a:p>
          <a:p>
            <a:pPr marL="0" indent="0">
              <a:buNone/>
            </a:pPr>
            <a:endParaRPr lang="el-GR" sz="120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186</a:t>
            </a:fld>
            <a:endParaRPr lang="el-GR"/>
          </a:p>
        </p:txBody>
      </p:sp>
    </p:spTree>
    <p:extLst>
      <p:ext uri="{BB962C8B-B14F-4D97-AF65-F5344CB8AC3E}">
        <p14:creationId xmlns:p14="http://schemas.microsoft.com/office/powerpoint/2010/main" val="3938752280"/>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1052736"/>
            <a:ext cx="8229600" cy="5073427"/>
          </a:xfrm>
        </p:spPr>
        <p:txBody>
          <a:bodyPr>
            <a:normAutofit fontScale="92500"/>
          </a:bodyPr>
          <a:lstStyle/>
          <a:p>
            <a:pPr marL="0" indent="0">
              <a:buNone/>
            </a:pPr>
            <a:r>
              <a:rPr lang="el-GR" sz="1200" b="1"/>
              <a:t>Η Κοιλάδα των Μουσών</a:t>
            </a:r>
          </a:p>
          <a:p>
            <a:pPr marL="0" indent="0">
              <a:buNone/>
            </a:pPr>
            <a:endParaRPr lang="el-GR" sz="1200" smtClean="0"/>
          </a:p>
          <a:p>
            <a:pPr marL="0" indent="0">
              <a:buNone/>
            </a:pPr>
            <a:r>
              <a:rPr lang="el-GR" sz="1200" smtClean="0"/>
              <a:t>Γκαλιαμάνη </a:t>
            </a:r>
            <a:r>
              <a:rPr lang="el-GR" sz="1200"/>
              <a:t>Ηλιάνα-Ραφαηλία, Κεραμά Βασιλική, Ασημακοπούλου Ανθή, Κοκολάκη Ευαγγελία, Καμαριώτης Ιωάννης, Καλογρίτσας Παναγιώτης </a:t>
            </a:r>
          </a:p>
          <a:p>
            <a:pPr marL="0" indent="0">
              <a:buNone/>
            </a:pPr>
            <a:r>
              <a:rPr lang="el-GR" sz="1200" smtClean="0"/>
              <a:t>Επιβλέπουσες καθηγήτριες</a:t>
            </a:r>
            <a:r>
              <a:rPr lang="el-GR" sz="1200"/>
              <a:t>Νάκου Φωτεινή-Ειρήνη (</a:t>
            </a:r>
            <a:r>
              <a:rPr lang="el-GR" sz="1200" smtClean="0"/>
              <a:t>ΠΕ02) Κύρου </a:t>
            </a:r>
            <a:r>
              <a:rPr lang="el-GR" sz="1200"/>
              <a:t>Σταυρούλα (ΠΕ02)</a:t>
            </a:r>
          </a:p>
          <a:p>
            <a:pPr marL="0" indent="0">
              <a:buNone/>
            </a:pPr>
            <a:r>
              <a:rPr lang="el-GR" sz="1200" smtClean="0"/>
              <a:t>ΓΥΜΝΑΣΙΟ </a:t>
            </a:r>
            <a:r>
              <a:rPr lang="el-GR" sz="1200"/>
              <a:t>ΟΙΝΟΦΥΤΩΝ</a:t>
            </a:r>
          </a:p>
          <a:p>
            <a:pPr marL="0" indent="0" algn="just">
              <a:buNone/>
            </a:pPr>
            <a:endParaRPr lang="el-GR" sz="1200" smtClean="0"/>
          </a:p>
          <a:p>
            <a:pPr marL="0" indent="0" algn="just">
              <a:buNone/>
            </a:pPr>
            <a:r>
              <a:rPr lang="el-GR" sz="1200" smtClean="0"/>
              <a:t>Στη </a:t>
            </a:r>
            <a:r>
              <a:rPr lang="el-GR" sz="1200"/>
              <a:t>συγκεκριμένη εργασία θα μελετηθεί η κοιλάδα των Μουσών στην Άσκρη, η οποία βρίσκεται στο όρος Ελικώνα της Βοιωτίας, που ήταν το κυριότερο κέντρο λατρείας των Μουσών, δηλαδή των ελληνικών θεοτήτων που θεωρούνταν προστάτιδες της πνευματικής δημιουργίας. Σύμφωνα με την παράδοση, οι Μούσες, οι οποίες γεννήθηκαν στην Πιερία, επέλεξαν τον ευφορότατο Ελικώνα ως αγαπημένη τους κατοικία. Τη λατρεία τους την είχαν μεταφέρει από την Πιερία στον Ελικώνα Θράκες που κατοικούσαν γύρω από τον Όλυμπο. Από τη Βοιωτία οι Θράκες ή Πιέριοι μετέδωσαν αυτή τη λατρεία σε ολόκληρη την Ελλάδα.      </a:t>
            </a:r>
          </a:p>
          <a:p>
            <a:pPr marL="0" indent="0" algn="just">
              <a:buNone/>
            </a:pPr>
            <a:r>
              <a:rPr lang="el-GR" sz="1200"/>
              <a:t>   Η Κοιλάδα των Μουσών ή αλλιώς το ιερό άλσος των Μουσών είναι η άνω κοιλάδα του ποταμού Περμησσού, ο οποίος πηγάζει από τον Ελικώνα. Ο Περμησσός ονομάζεται και Άσκρης ρέμα. Στην κοιλάδα βρέθηκαν θραύσματα αγαλμάτων και λείψανα αρχιτεκτονικών καλλιτεχνημάτων, που σχετίζονταν με τη λατρεία των Μουσών και με τις προς τιμήν τους γιορτές. Κάποια από τα σωζόμενα μνημεία είναι ο ναΐσκος των Μουσών, το θέατρο και τα εννέα βάθρα αγαλμάτων των Μουσών. Επίσης στην κοιλάδα βρέθηκε πλήθος επιγραφών. Στην κορυφή του Ελικώνα υπάρχει μια πηγή, η Ιπποκρήνη, στην οποία, κατά τον Ησίοδο, λούζονταν και χόρευαν οι Μούσες. Η ιερή πηγή Αγανίππη θεωρήθηκε δημιούργημα των Μουσών και, σύμφωνα με την παράδοση, ενέπνεε ποιητική έμπνευση σε όποιον έπινε το νερό της.</a:t>
            </a:r>
          </a:p>
          <a:p>
            <a:pPr marL="0" indent="0" algn="just">
              <a:buNone/>
            </a:pPr>
            <a:r>
              <a:rPr lang="el-GR" sz="1200"/>
              <a:t>   Στο άλσος των Μουσών ο Ασκραίος ποητής Ησίοδος δέχτηκε το θείο δώρο της ποιητικής και φιλοσοφικής έμπνευσης από τις θεότητες, οι οποίες του εμφανίστηκαν, όταν αυτός έβοσκε τα ποίμνιά του. Ως ανταπόδοση εκείνος τις ύμνησε στο έργο του.</a:t>
            </a:r>
          </a:p>
          <a:p>
            <a:pPr marL="0" indent="0" algn="just">
              <a:buNone/>
            </a:pPr>
            <a:r>
              <a:rPr lang="el-GR" sz="1200"/>
              <a:t>   Στην Κοιλάδα των Μουσών, όπου το φυσικό κάλλος συνδυάστηκε με την πνευματική ανάπτυξη, οι ανασκαφές δεν έχουν ολοκληρωθεί και είναι ανάγκη να συνεχιστούν.</a:t>
            </a:r>
          </a:p>
          <a:p>
            <a:pPr marL="0" indent="0">
              <a:buNone/>
            </a:pPr>
            <a:endParaRPr lang="el-GR" sz="120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187</a:t>
            </a:fld>
            <a:endParaRPr lang="el-GR"/>
          </a:p>
        </p:txBody>
      </p:sp>
    </p:spTree>
    <p:extLst>
      <p:ext uri="{BB962C8B-B14F-4D97-AF65-F5344CB8AC3E}">
        <p14:creationId xmlns:p14="http://schemas.microsoft.com/office/powerpoint/2010/main" val="3672518682"/>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908720"/>
            <a:ext cx="8229600" cy="5217443"/>
          </a:xfrm>
        </p:spPr>
        <p:txBody>
          <a:bodyPr>
            <a:normAutofit fontScale="92500" lnSpcReduction="20000"/>
          </a:bodyPr>
          <a:lstStyle/>
          <a:p>
            <a:pPr marL="0" indent="0">
              <a:buNone/>
            </a:pPr>
            <a:r>
              <a:rPr lang="el-GR" sz="1200" b="1"/>
              <a:t>Η Λίμνη Κωπαΐδα στο χρόνο</a:t>
            </a:r>
          </a:p>
          <a:p>
            <a:pPr marL="0" indent="0">
              <a:buNone/>
            </a:pPr>
            <a:endParaRPr lang="el-GR" sz="1200"/>
          </a:p>
          <a:p>
            <a:pPr marL="0" indent="0">
              <a:buNone/>
            </a:pPr>
            <a:r>
              <a:rPr lang="el-GR" sz="1200"/>
              <a:t>Συγγραφείς- μαθητές: Αθανάσιος Καρανάσιος, Σοφία Κατσιφή, Σοφία Καλέντζου, Μαρίνα Καρούμι, Κάσο Χριστίνα, Κωνσταντίνος Βελώνης</a:t>
            </a:r>
          </a:p>
          <a:p>
            <a:pPr marL="0" indent="0">
              <a:buNone/>
            </a:pPr>
            <a:r>
              <a:rPr lang="el-GR" sz="1200" smtClean="0"/>
              <a:t>Συντονιστές </a:t>
            </a:r>
            <a:r>
              <a:rPr lang="el-GR" sz="1200"/>
              <a:t>καθηγητές : Σταυρούλα Κύρου ΠΕ02</a:t>
            </a:r>
          </a:p>
          <a:p>
            <a:pPr marL="0" indent="0">
              <a:buNone/>
            </a:pPr>
            <a:r>
              <a:rPr lang="el-GR" sz="1200"/>
              <a:t>Φωτεινή –Ειρήνη Νάκου ΠΕ02</a:t>
            </a:r>
          </a:p>
          <a:p>
            <a:pPr marL="0" indent="0">
              <a:buNone/>
            </a:pPr>
            <a:r>
              <a:rPr lang="el-GR" sz="1200" smtClean="0"/>
              <a:t>Γυμνάσιο </a:t>
            </a:r>
            <a:r>
              <a:rPr lang="el-GR" sz="1200"/>
              <a:t>Οινοφύτων</a:t>
            </a:r>
          </a:p>
          <a:p>
            <a:pPr marL="0" indent="0">
              <a:buNone/>
            </a:pPr>
            <a:endParaRPr lang="el-GR" sz="1200"/>
          </a:p>
          <a:p>
            <a:pPr marL="0" indent="0">
              <a:buNone/>
            </a:pPr>
            <a:endParaRPr lang="el-GR" sz="1200"/>
          </a:p>
          <a:p>
            <a:pPr marL="0" indent="0">
              <a:buNone/>
            </a:pPr>
            <a:endParaRPr lang="el-GR" sz="1200"/>
          </a:p>
          <a:p>
            <a:pPr marL="0" indent="0" algn="just">
              <a:buNone/>
            </a:pPr>
            <a:r>
              <a:rPr lang="el-GR" sz="1200"/>
              <a:t>Εσένα σε θυμάμαι… Έχουμε συναντηθεί κάποτε στην Κωπαΐδα.</a:t>
            </a:r>
          </a:p>
          <a:p>
            <a:pPr marL="0" indent="0" algn="just">
              <a:buNone/>
            </a:pPr>
            <a:r>
              <a:rPr lang="el-GR" sz="1200"/>
              <a:t>Αυτά είναι τα λόγια του Σπύρου Καλογήρου προς τον Κώστα Καρρά στην ταινία Υπολοχαγός Νατάσα η οποία γυρίστηκε στη λίμνη Κωπαίδα.</a:t>
            </a:r>
          </a:p>
          <a:p>
            <a:pPr marL="0" indent="0" algn="just">
              <a:buNone/>
            </a:pPr>
            <a:r>
              <a:rPr lang="el-GR" sz="1200"/>
              <a:t>Στην παρούσα εργασία θα ασχοληθούμε με τις προσπάθειες αποξήρανσης της λίμνης Κωπαίδας. Αρχικά οι Μινύες του Ορχομενού είχαν σχεδιάσει και πετύχει την αποξήρανση της τον 14ο αιώνα π.Χ, το έργο των οποίων καταστράφηκε με αποτέλεσμα η Κωπαίδα να ξαναγίνει λίμνη και να παραμείνει έτσι για περισσότερα από 3000 χρόνια. Εδώ,  γίνεται αναφορά  στο ρόλο του «πλειστοκαινικού ημιόνου» της Κωπαίδας που χρησιμοποιήθηκε για την μεταφορά λίθινων όγκων για την κατασκευή φραγμάτων κατά την αποξήρανση της Κωπαίδας καθώς και στην ακρόπολη του Γλα.  Μια δεύτερη σημαντική προσπάθεια έγινε το 1887 από  Γαλλική εταιρεία, που από το 1880 είχε ξεκινήσει τα έργα αποξήρανσης, και τελικά εκχώρησε λόγω αδυναμίας ολοκλήρωσης του έργου, τα δικαιώματα σε αγγλική εταιρεία, στην LAKE CORAIS Co.Ltd. Το σχέδιο που μπήκε σε εφαρμογή ακολούθησε την τεχνική σύλληψη των Μινύων. Το 1953 τα κτήματα και οι εγκαταστάσεις της Αγγλικής εταιρείας περνούν στη δικαιοδοσία του Ελληνικού κράτους. Το 1954 ιδρύεται ο οργανισμός Κωπαίδας.</a:t>
            </a:r>
          </a:p>
          <a:p>
            <a:pPr marL="0" indent="0" algn="just">
              <a:buNone/>
            </a:pPr>
            <a:r>
              <a:rPr lang="el-GR" sz="1200"/>
              <a:t>Χάρη στην αποξήρανση αναπτύχθηκε η πρωτογενής παραγωγή και η κτηνοτροφία και επήλθε βελτίωση στα θέμα της υγείας με την εξαφάνιση σχεδόν της ελονοσίας. Η ευρύτερη περιοχή της Κωπαίδας έχει πολύ σημαντική πολιτισμική αξία, με τα κτίσματα και τις υποδομές που άφησε το τεράστιο έργο της αποξήρανσης της λίμνης. Σε κάποια  από αυτά τα κτίσματα θα γίνει εκτενέστερη αναφορά στην εργασία.Επίσης, στις δεκαετίες του ’60 και του ’70, η αποξηραμένη λίμνη έγινε φυσικό σκηνικό για το γύρισμα πολλών  ελληνικών  ταινιών.</a:t>
            </a:r>
          </a:p>
          <a:p>
            <a:pPr marL="0" indent="0" algn="just">
              <a:buNone/>
            </a:pPr>
            <a:r>
              <a:rPr lang="el-GR" sz="1200"/>
              <a:t>Όμως ποια είναι η σημερινή κατάσταση;  Πολλοί λένε ότι « το νερό έχει μνήμη και θυμάται» και αργά η γρήγορα θα καταλάβει το μέρος που του ανήκει.</a:t>
            </a:r>
          </a:p>
          <a:p>
            <a:pPr marL="0" indent="0">
              <a:buNone/>
            </a:pPr>
            <a:endParaRPr lang="el-GR" sz="1200"/>
          </a:p>
          <a:p>
            <a:pPr marL="0" indent="0">
              <a:buNone/>
            </a:pPr>
            <a:endParaRPr lang="el-GR" sz="120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188</a:t>
            </a:fld>
            <a:endParaRPr lang="el-GR"/>
          </a:p>
        </p:txBody>
      </p:sp>
    </p:spTree>
    <p:extLst>
      <p:ext uri="{BB962C8B-B14F-4D97-AF65-F5344CB8AC3E}">
        <p14:creationId xmlns:p14="http://schemas.microsoft.com/office/powerpoint/2010/main" val="1046462011"/>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764704"/>
            <a:ext cx="8229600" cy="5361459"/>
          </a:xfrm>
        </p:spPr>
        <p:txBody>
          <a:bodyPr>
            <a:normAutofit fontScale="92500" lnSpcReduction="20000"/>
          </a:bodyPr>
          <a:lstStyle/>
          <a:p>
            <a:pPr marL="0" indent="0">
              <a:buNone/>
            </a:pPr>
            <a:r>
              <a:rPr lang="el-GR" sz="1200" b="1"/>
              <a:t>Περιδιάβαση σε κάστρα της </a:t>
            </a:r>
            <a:r>
              <a:rPr lang="el-GR" sz="1200" b="1" smtClean="0"/>
              <a:t>Μεσσηνίας</a:t>
            </a:r>
          </a:p>
          <a:p>
            <a:pPr marL="0" indent="0">
              <a:buNone/>
            </a:pPr>
            <a:endParaRPr lang="el-GR" sz="1200" b="1"/>
          </a:p>
          <a:p>
            <a:pPr marL="0" indent="0">
              <a:buNone/>
            </a:pPr>
            <a:r>
              <a:rPr lang="el-GR" sz="1200"/>
              <a:t>Αδαμόπουλος Μιχαήλ, Βαμβακάς Διονύσιος, Βλάσση Ιωάννα, Γεωργακόπουλος Δημήτριος, Γεωργακόπουλος Ευγένιος, Γιαννακόπουλος Δημοσθένης, Γκότσης Ευάγγελος, Γκουλγκούτης Φίλιππος- Μάριος, Μπεκάκος Λάζαρος, Μπούρας Ιωάννης, Παναγιωτοπούλου Φαίδρα, Παπαγεωργίου Αναστάσιος, Πανουσόπουλος Δημήτριος, Πιερρακέας Δημήτριος, Σαρέλλας Κωνσταντίνος, Σγουρού Ηλιάνα, Σταυροπούλου Κωνσταντίνα, Τριαντόπουλος Ιωάννης, Τσούλου Στέλλα, Τσουμπρής Χαράλαμπος, Φουντέας Παντελής, Χελάς Γεώργιος</a:t>
            </a:r>
          </a:p>
          <a:p>
            <a:pPr marL="0" indent="0">
              <a:buNone/>
            </a:pPr>
            <a:r>
              <a:rPr lang="el-GR" sz="1200" smtClean="0"/>
              <a:t>Επιβλέπουσες:Τασιούλη </a:t>
            </a:r>
            <a:r>
              <a:rPr lang="el-GR" sz="1200"/>
              <a:t>ΔέσποιναΠΕ02, Τσιρογιάννη Ευτυχία ΠΕ02, Φαββατά Ιωάννα ΠΕ02</a:t>
            </a:r>
          </a:p>
          <a:p>
            <a:pPr marL="0" indent="0">
              <a:buNone/>
            </a:pPr>
            <a:r>
              <a:rPr lang="el-GR" sz="1200"/>
              <a:t>Γυμνάσιο Παραλίας Καλαμάτας</a:t>
            </a:r>
          </a:p>
          <a:p>
            <a:pPr marL="0" indent="0">
              <a:buNone/>
            </a:pPr>
            <a:endParaRPr lang="el-GR" sz="1200" smtClean="0"/>
          </a:p>
          <a:p>
            <a:pPr marL="0" indent="0" algn="just">
              <a:buNone/>
            </a:pPr>
            <a:r>
              <a:rPr lang="el-GR" sz="1200" smtClean="0"/>
              <a:t>Τα </a:t>
            </a:r>
            <a:r>
              <a:rPr lang="el-GR" sz="1200"/>
              <a:t>κάστρα αποτελούν για τη Μεσσηνία ένα σημαντικό πολιτιστικό κεφάλαιο. Κτίσθηκαν κυρίως για να εξυπηρετήσουν αμυντικούς σκοπούς, γι’ αυτό βρίσκονται σε αξιόλογες γεωγραφικές θέσεις. Υψώνονται σε υπέροχες τοποθεσίες  σαν αναγκαία στοιχεία που δένουν την ομορφιά του πράσινου τοπίου, του ουρανού  και του απέραντου γαλάζιου της θάλασσας. Το κάστρο της Μεθώνης,  της Κορώνης, το Νιόκαστρο στην Πύλο και το κάστρο της Καλαμάτας το καθένα με τη γοητεία, τη  σιωπή του,  τα μυστικά του, έχει κάτι να αφηγηθεί. </a:t>
            </a:r>
          </a:p>
          <a:p>
            <a:pPr marL="0" indent="0" algn="just">
              <a:buNone/>
            </a:pPr>
            <a:r>
              <a:rPr lang="el-GR" sz="1200"/>
              <a:t>Τα περισσότερα από αυτά κατασκευάστηκαν από τους Φράγκους σε σημεία όπου παλαιότερα υπήρχαν βυζαντινά ή αρχαία ελληνικά κάστρα, ενώ οι Ενετοί ήταν αυτοί οι οποίοι στο πέρασμά τους τα επισκεύασαν  και τα διατήρησαν κυρίως για λόγους ασφαλείας. Σήμερα τα κάστρα της Μεσσηνίας είναι κάτι παραπάνω από φρούρια του παρελθόντος. Εύκολα επισκέψιμα, με πολλά μνημεία, που παρακολουθούν την ιστορία, αλλά και  χώροι πολιτιστικών εκδηλώσεων.</a:t>
            </a:r>
          </a:p>
          <a:p>
            <a:pPr marL="0" indent="0" algn="just">
              <a:buNone/>
            </a:pPr>
            <a:r>
              <a:rPr lang="el-GR" sz="1200"/>
              <a:t>Το Κάστρο της Κορώνης  αποτελεί ένα από τα κομψότερα δείγματα βενετσιάνικης φρουριακής αρχιτεκτονικής, ενώ είναι από τα ελάχιστα κάστρα που στο εσωτερικό τους σώζονται οικίες και ναοί</a:t>
            </a:r>
          </a:p>
          <a:p>
            <a:pPr marL="0" indent="0" algn="just">
              <a:buNone/>
            </a:pPr>
            <a:r>
              <a:rPr lang="el-GR" sz="1200"/>
              <a:t>Το κάστρο της Μεθώνης χτίστηκε από τους Βενετούς για να φρουρεί τα εμπορικά συμφέροντα των Ενετών. Είναι εντυπωσιακό μέχρι σήμερα , κυρίως την ώρα του δειλινού, κατά το οποίο το πέτρινο σκηνικό γίνεται αξέχαστο. Κατασκευασμένο τον 7ο αιώνα πάνω σε ένα βραχώδες ακρωτήριο το οποίο χρησιμοποιήθηκε και ως αμυντικό φρούριο των Βυζαντινών Το κάστρο της Κορώνης, ήταν μαζί με την Μεθώνη, «τα μάτια της Βενετίας» προς την Ανατολή.</a:t>
            </a:r>
          </a:p>
          <a:p>
            <a:pPr marL="0" indent="0" algn="just">
              <a:buNone/>
            </a:pPr>
            <a:r>
              <a:rPr lang="el-GR" sz="1200"/>
              <a:t>Το Νιόκαστρο είναι οθωμανικό κάστρο – φρούριο, το οποίο βρίσκεται δίπλα στην κωμόπολη της σύγχρονης Πύλου, στα νοτιοδυτικά της Μεσσηνίας</a:t>
            </a:r>
          </a:p>
          <a:p>
            <a:pPr marL="0" indent="0" algn="just">
              <a:buNone/>
            </a:pPr>
            <a:r>
              <a:rPr lang="el-GR" sz="1200"/>
              <a:t>Τέλος, το κάστρο της Καλαμάτας  δεσπόζει σε λόφο στο ιστορικό της κέντρο, πάνω από τον ποταμό Νέδοντα.  Ιδρύθηκε κατά τα βυζαντινά χρόνια αλλά ανακατασκευάστηκε τον 13ο αι. μ.Χ. από τον Γοδεφρείδο Α΄ Βιλλεαρδουΐνο.</a:t>
            </a:r>
          </a:p>
          <a:p>
            <a:pPr marL="0" indent="0" algn="just">
              <a:buNone/>
            </a:pPr>
            <a:r>
              <a:rPr lang="el-GR" sz="1200"/>
              <a:t> Μια επίσκεψη στα κάστρα της Μεσσηνίας αποτελεί  ένα μοναδικό ταξίδι στην ιστορία.</a:t>
            </a:r>
          </a:p>
          <a:p>
            <a:pPr marL="0" indent="0">
              <a:buNone/>
            </a:pPr>
            <a:endParaRPr lang="el-GR" sz="120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189</a:t>
            </a:fld>
            <a:endParaRPr lang="el-GR"/>
          </a:p>
        </p:txBody>
      </p:sp>
    </p:spTree>
    <p:extLst>
      <p:ext uri="{BB962C8B-B14F-4D97-AF65-F5344CB8AC3E}">
        <p14:creationId xmlns:p14="http://schemas.microsoft.com/office/powerpoint/2010/main" val="714901808"/>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764704"/>
            <a:ext cx="8229600" cy="5361459"/>
          </a:xfrm>
        </p:spPr>
        <p:txBody>
          <a:bodyPr>
            <a:normAutofit fontScale="92500"/>
          </a:bodyPr>
          <a:lstStyle/>
          <a:p>
            <a:pPr marL="0" indent="0">
              <a:buNone/>
            </a:pPr>
            <a:r>
              <a:rPr lang="el-GR" sz="1200" b="1"/>
              <a:t>“Η Καλαμάτα, ο χορός της και τα μεταξωτά μαντήλια της” </a:t>
            </a:r>
            <a:endParaRPr lang="el-GR" sz="1200" b="1" smtClean="0"/>
          </a:p>
          <a:p>
            <a:pPr marL="0" indent="0">
              <a:buNone/>
            </a:pPr>
            <a:endParaRPr lang="el-GR" sz="1200" b="1"/>
          </a:p>
          <a:p>
            <a:pPr marL="0" indent="0">
              <a:buNone/>
            </a:pPr>
            <a:r>
              <a:rPr lang="el-GR" sz="1200"/>
              <a:t>Γάτση Μαριλένα, Γιαννακοπούλου Ανθή, Γκραζντάνι Μιχαήλ, Γυφτάκη Ίριδα,</a:t>
            </a:r>
          </a:p>
          <a:p>
            <a:pPr marL="0" indent="0">
              <a:buNone/>
            </a:pPr>
            <a:r>
              <a:rPr lang="el-GR" sz="1200"/>
              <a:t>Δασκαρόλη Σοφία, Δημητρακοπούλου Βασιλική, Λασηθιωτάκη Μαρκέλλα,</a:t>
            </a:r>
          </a:p>
          <a:p>
            <a:pPr marL="0" indent="0">
              <a:buNone/>
            </a:pPr>
            <a:r>
              <a:rPr lang="el-GR" sz="1200"/>
              <a:t>Ζιάβρας Γεώργιος, Καλέκα Λυδία, Μαστραγγελόπουλος Βασίλης, Τσακαλάκου Βάλια, </a:t>
            </a:r>
          </a:p>
          <a:p>
            <a:pPr marL="0" indent="0">
              <a:buNone/>
            </a:pPr>
            <a:r>
              <a:rPr lang="el-GR" sz="1200"/>
              <a:t>Στόλη Ελένη, Τζαναδάμη Βασιλική, Χιώτη Νεφέλη </a:t>
            </a:r>
          </a:p>
          <a:p>
            <a:pPr marL="0" indent="0">
              <a:buNone/>
            </a:pPr>
            <a:r>
              <a:rPr lang="el-GR" sz="1200" smtClean="0"/>
              <a:t>Επιβλέποντες</a:t>
            </a:r>
            <a:r>
              <a:rPr lang="el-GR" sz="1200"/>
              <a:t>: Αθανασοπούλου Σοφία ΠΕ 0402,  Ζαϊμης </a:t>
            </a:r>
            <a:r>
              <a:rPr lang="el-GR" sz="1200" smtClean="0"/>
              <a:t>ΓΠΕ02,</a:t>
            </a:r>
            <a:r>
              <a:rPr lang="el-GR" sz="1200"/>
              <a:t> Σπυροπούλου Ελισάβετ ΠΕ02, Χριστοδουλόπουλος </a:t>
            </a:r>
            <a:r>
              <a:rPr lang="el-GR" sz="1200" smtClean="0"/>
              <a:t>Γ </a:t>
            </a:r>
            <a:r>
              <a:rPr lang="el-GR" sz="1200"/>
              <a:t>ΠΕ86</a:t>
            </a:r>
          </a:p>
          <a:p>
            <a:pPr marL="0" indent="0">
              <a:buNone/>
            </a:pPr>
            <a:r>
              <a:rPr lang="el-GR" sz="1200" smtClean="0"/>
              <a:t>ΓΥΜΝΑΣΙΟ  </a:t>
            </a:r>
            <a:r>
              <a:rPr lang="el-GR" sz="1200"/>
              <a:t>ΠΑΡΑΛΙΑΣ  </a:t>
            </a:r>
            <a:r>
              <a:rPr lang="el-GR" sz="1200" smtClean="0"/>
              <a:t>ΚΑΛΑΜΑΤΑΣ</a:t>
            </a:r>
          </a:p>
          <a:p>
            <a:pPr marL="0" indent="0">
              <a:buNone/>
            </a:pPr>
            <a:endParaRPr lang="el-GR" sz="1200"/>
          </a:p>
          <a:p>
            <a:pPr marL="0" indent="0" algn="just">
              <a:buNone/>
            </a:pPr>
            <a:r>
              <a:rPr lang="el-GR" sz="1200" smtClean="0"/>
              <a:t>“</a:t>
            </a:r>
            <a:r>
              <a:rPr lang="el-GR" sz="1200"/>
              <a:t>Σαν πας στην Καλαμάτα και ΄ρθεις με το καλό,</a:t>
            </a:r>
          </a:p>
          <a:p>
            <a:pPr marL="0" indent="0" algn="just">
              <a:buNone/>
            </a:pPr>
            <a:r>
              <a:rPr lang="el-GR" sz="1200"/>
              <a:t>φέρε μου ένα μαντήλι να δέσω στο λαιμό”</a:t>
            </a:r>
          </a:p>
          <a:p>
            <a:pPr marL="0" indent="0" algn="just">
              <a:buNone/>
            </a:pPr>
            <a:r>
              <a:rPr lang="el-GR" sz="1200"/>
              <a:t>   Χορός χαρούμενος, ζεστός, σεμνός, με τον αέρα της πόλης της Καλαμάτας, που την έχει κάνει γνωστή σε ολόκληρο τον ελληνισμό. Με ένα μαντήλι καλαματιανό ενώνονται εδώ και αιώνες οι μνήμες της πόλης με τις χαρές και την παράδοση. Ένας συρτός χορός με πανάρχαιες ελληνικές ρίζες, που από τους στίχους αυτού του τραγουδιού πήρε το όνομα “Καλαματιανός” και χορεύεται σε ολόκληρη την Ελλάδα. </a:t>
            </a:r>
          </a:p>
          <a:p>
            <a:pPr marL="0" indent="0" algn="just">
              <a:buNone/>
            </a:pPr>
            <a:r>
              <a:rPr lang="el-GR" sz="1200"/>
              <a:t>    Μέσα από την ανάλυση των στίχων, δημιουργήθηκε η ανάγκη να ερευνηθεί η σημασία του μεταξωτού μαντηλιού για την πόλη της Καλαμάτας αλλά και η ιστορία του. Πώς ήρθε το μετάξι στην περιοχή, πώς δημιουργούνται τα μεταξωτά μαντήλια και γιατί είχε τέτοια σημασία, ώστε να χρησιμοποιηθεί σε ένα τραγούδι - ορόσημο μέσα στους αιώνες, τόσο για το είδος του χορού όσο για την παράδοση της πόλης μας;</a:t>
            </a:r>
          </a:p>
          <a:p>
            <a:pPr marL="0" indent="0" algn="just">
              <a:buNone/>
            </a:pPr>
            <a:r>
              <a:rPr lang="el-GR" sz="1200"/>
              <a:t>  Οι μαθητές του Γυμνασίου Παραλίας Καλαμάτας -με τη καθοδήγηση των εκπαιδευτικών τους- προσπάθησαν, μέσα από δημοσιευμένες πηγές, βιβλιογραφικές αναφορές, προφορικές μαρτυρίες, διδακτικές επισκέψεις και συνεντεύξεις από ειδικούς, να ξεμπλέξουν το νήμα που υφαίνουν οι μεταξοσκώληκες μέσα από το μαγικό τους κουκούλι μέχρι την κατασκευή του μαντηλιού. Ας γνωρίσουμε, λοιπόν, το καλαματιανό μεταξωτό μαντήλι που υπήρξε κατά την αρχαιότητα ιερό σύμβολο κάθε παραδοσιακής γαμήλιας τελετής και ας ανιχνεύσουμε μαζί την ιστορία του από τότε μέχρι και σήμερα.</a:t>
            </a:r>
          </a:p>
          <a:p>
            <a:pPr marL="0" indent="0">
              <a:buNone/>
            </a:pPr>
            <a:endParaRPr lang="el-GR" sz="120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190</a:t>
            </a:fld>
            <a:endParaRPr lang="el-GR"/>
          </a:p>
        </p:txBody>
      </p:sp>
    </p:spTree>
    <p:extLst>
      <p:ext uri="{BB962C8B-B14F-4D97-AF65-F5344CB8AC3E}">
        <p14:creationId xmlns:p14="http://schemas.microsoft.com/office/powerpoint/2010/main" val="751222031"/>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908720"/>
            <a:ext cx="8229600" cy="5217443"/>
          </a:xfrm>
        </p:spPr>
        <p:txBody>
          <a:bodyPr>
            <a:normAutofit fontScale="92500" lnSpcReduction="20000"/>
          </a:bodyPr>
          <a:lstStyle/>
          <a:p>
            <a:pPr marL="0" indent="0">
              <a:buNone/>
            </a:pPr>
            <a:r>
              <a:rPr lang="el-GR" sz="1200" b="1"/>
              <a:t>Ξενάγηση στον τόπο μου κυρίως μέσα από τοπικές συνταγές και </a:t>
            </a:r>
            <a:r>
              <a:rPr lang="el-GR" sz="1200" b="1" smtClean="0"/>
              <a:t>γεύσεις</a:t>
            </a:r>
          </a:p>
          <a:p>
            <a:pPr marL="0" indent="0">
              <a:buNone/>
            </a:pPr>
            <a:endParaRPr lang="el-GR" sz="1200" b="1"/>
          </a:p>
          <a:p>
            <a:pPr marL="0" indent="0">
              <a:buNone/>
            </a:pPr>
            <a:r>
              <a:rPr lang="el-GR" sz="1200"/>
              <a:t>Όλοι οι μαθητές της Γ’ τάξης</a:t>
            </a:r>
          </a:p>
          <a:p>
            <a:pPr marL="0" indent="0">
              <a:buNone/>
            </a:pPr>
            <a:r>
              <a:rPr lang="el-GR" sz="1200"/>
              <a:t>Συντονίστριες του Προγράμματος: Τσούτση Κων/να ΠΕ 07 /</a:t>
            </a:r>
          </a:p>
          <a:p>
            <a:pPr marL="0" indent="0">
              <a:buNone/>
            </a:pPr>
            <a:r>
              <a:rPr lang="el-GR" sz="1200"/>
              <a:t>Καλίνη Παρασκευή ΠΕ05 &amp;Αλεξίου Παρασκευή ΠΕ 02</a:t>
            </a:r>
          </a:p>
          <a:p>
            <a:pPr marL="0" indent="0">
              <a:buNone/>
            </a:pPr>
            <a:r>
              <a:rPr lang="el-GR" sz="1200" smtClean="0"/>
              <a:t>ΓΥΜΝΑΣΙΟ </a:t>
            </a:r>
            <a:r>
              <a:rPr lang="el-GR" sz="1200"/>
              <a:t>ΠΑΡΓΑΣ</a:t>
            </a:r>
          </a:p>
          <a:p>
            <a:pPr marL="0" indent="0">
              <a:buNone/>
            </a:pPr>
            <a:r>
              <a:rPr lang="el-GR" sz="1200"/>
              <a:t>                                                         </a:t>
            </a:r>
          </a:p>
          <a:p>
            <a:pPr marL="0" indent="0">
              <a:buNone/>
            </a:pPr>
            <a:endParaRPr lang="el-GR" sz="1200" smtClean="0"/>
          </a:p>
          <a:p>
            <a:pPr marL="0" indent="0" algn="just">
              <a:buNone/>
            </a:pPr>
            <a:r>
              <a:rPr lang="el-GR" sz="1200" smtClean="0"/>
              <a:t>Θέλω </a:t>
            </a:r>
            <a:r>
              <a:rPr lang="el-GR" sz="1200"/>
              <a:t>πολύ να σου γνωρίσω τον τόπο μου! Ξέρεις πώς; μέσα από τις γεύσεις και τα προιόντα που παράγονται εδώ!</a:t>
            </a:r>
          </a:p>
          <a:p>
            <a:pPr marL="0" indent="0" algn="just">
              <a:buNone/>
            </a:pPr>
            <a:r>
              <a:rPr lang="el-GR" sz="1200"/>
              <a:t>Σ ΄αυτό το ταξίδι της γεύσης και της απόλαυσης, θα προσπαθήσω να γυρίσω το χρόνο πίσω, και να βγάλω μέσα από το παλιό ντουλάπι της γιαγιάς μου συνταγές παλιές, που μπορεί να μην έχουν ρίζες μόνο από εδώ.</a:t>
            </a:r>
          </a:p>
          <a:p>
            <a:pPr marL="0" indent="0" algn="just">
              <a:buNone/>
            </a:pPr>
            <a:r>
              <a:rPr lang="el-GR" sz="1200"/>
              <a:t>Να τις έχουν φέρει δηλαδή άλλες κυράδες, από αλλού. Από πού; Θα δεις!Θα τις φτιάξουν κιόλας για χάρη μας.</a:t>
            </a:r>
          </a:p>
          <a:p>
            <a:pPr marL="0" indent="0" algn="just">
              <a:buNone/>
            </a:pPr>
            <a:r>
              <a:rPr lang="el-GR" sz="1200"/>
              <a:t>Τι φαγητά συνόδευαν χαρές; Και ποιά λύπες; Πώς εξελίχτηκαν με το χρόνο; Πώς γλύκαιναν τις μέρες τους και τις γειτόνισες τους, πίνοντας το καφεδάκι τους στις αυλές, οι καλές μας;</a:t>
            </a:r>
          </a:p>
          <a:p>
            <a:pPr marL="0" indent="0" algn="just">
              <a:buNone/>
            </a:pPr>
            <a:r>
              <a:rPr lang="el-GR" sz="1200"/>
              <a:t>Τι άλλα καλούδια έχουν να μας φιλέψουν ;</a:t>
            </a:r>
          </a:p>
          <a:p>
            <a:pPr marL="0" indent="0" algn="just">
              <a:buNone/>
            </a:pPr>
            <a:r>
              <a:rPr lang="el-GR" sz="1200"/>
              <a:t>Θα δείτε πως μαζεύουμε τις ελιές μας, πως το διασκεδάζουμε, παίρνοντας μέρος σε όλο αυτό και μετά, θα πάμε και στο ελαιοτριβείο.</a:t>
            </a:r>
          </a:p>
          <a:p>
            <a:pPr marL="0" indent="0" algn="just">
              <a:buNone/>
            </a:pPr>
            <a:r>
              <a:rPr lang="el-GR" sz="1200"/>
              <a:t>Βόλτες στους μπαχτσέδες, στους κήπους, να δούμε φρέσκα προϊόντα, πρώτες ύλες για τα φαγητά μας. Θα καταγράψουμε και θα παρακολουθήσουμε την παρασκευή ντόπιων φαγητών και γλυκών, καθώς και συνταγών από γειτονικές περιοχές που έχουν ενταχθεί στις διατροφικές συνήθειές μας. Θα πάρουμε μέρος και μείς στην όλη διαδικασία, περιστασιακά. Όχι μόνο οι γιαγιάδες και οι μαμάδες μας, αλλά και μαθητευόμενοι Σεφ, με τη βοήθεια των δασκάλων τους θα παρασκευάσουν για μας τοπικές σπεσιαλιτέ. Μικροί και μεγάλοι, θα έρθουν σε επαφή με τον κόσμο της γευσιγνωσίας. Όλα αυτά, σε ένα κλίμα χαράς και δημιουργικότητας. Ακολουθήστε μας και δεν θα χάσετε, γιατί το φαγητό είναι κουλτούρα και  σύντροφός μας σε ευτυχισμένες και σε άσχημες στιγμές.</a:t>
            </a:r>
          </a:p>
          <a:p>
            <a:pPr marL="0" indent="0" algn="just">
              <a:buNone/>
            </a:pPr>
            <a:r>
              <a:rPr lang="el-GR" sz="1200"/>
              <a:t>Ο άνθρωπος εξελίσσεται και διευρύνει τους πολιτιστικούς και γευσιγνωστικούς του ορίζοντες, όταν γνωρίζει τον τόπο του, όχι μόνο μέσα από τις τοποθεσίες και τα όμορφα μέρη που επισκέπτεται, αλλά και μέσα από τις τοπικές γεύσεις και συνταγές.</a:t>
            </a:r>
          </a:p>
          <a:p>
            <a:pPr marL="0" indent="0" algn="just">
              <a:buNone/>
            </a:pPr>
            <a:r>
              <a:rPr lang="el-GR" sz="1200"/>
              <a:t>Σας προσκαλούμε να γνωρίσετε τον τόπο μας, μέσα από τα δικά μας μάτια!</a:t>
            </a:r>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191</a:t>
            </a:fld>
            <a:endParaRPr lang="el-GR"/>
          </a:p>
        </p:txBody>
      </p:sp>
    </p:spTree>
    <p:extLst>
      <p:ext uri="{BB962C8B-B14F-4D97-AF65-F5344CB8AC3E}">
        <p14:creationId xmlns:p14="http://schemas.microsoft.com/office/powerpoint/2010/main" val="3209521346"/>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692696"/>
            <a:ext cx="8229600" cy="5433467"/>
          </a:xfrm>
        </p:spPr>
        <p:txBody>
          <a:bodyPr>
            <a:normAutofit fontScale="92500"/>
          </a:bodyPr>
          <a:lstStyle/>
          <a:p>
            <a:pPr marL="0" indent="0">
              <a:buNone/>
            </a:pPr>
            <a:r>
              <a:rPr lang="el-GR" sz="1200" b="1"/>
              <a:t>Ιστορικά μνημεία του τόπου </a:t>
            </a:r>
            <a:r>
              <a:rPr lang="el-GR" sz="1200" b="1" smtClean="0"/>
              <a:t>μου</a:t>
            </a:r>
          </a:p>
          <a:p>
            <a:pPr marL="0" indent="0">
              <a:buNone/>
            </a:pPr>
            <a:endParaRPr lang="el-GR" sz="1200" b="1"/>
          </a:p>
          <a:p>
            <a:pPr marL="0" indent="0">
              <a:buNone/>
            </a:pPr>
            <a:r>
              <a:rPr lang="el-GR" sz="1200"/>
              <a:t>Οι μαθητές της Β΄ Τάξης του Γυμνασίου Πάργας</a:t>
            </a:r>
          </a:p>
          <a:p>
            <a:pPr marL="0" indent="0">
              <a:buNone/>
            </a:pPr>
            <a:r>
              <a:rPr lang="el-GR" sz="1200"/>
              <a:t>Επιβλέπουσες: Αλεξίου Παρασκευή ΠΕ02, Κυριάκη Φωτεινή ΠΕ02, Σερίφη  Μαρία ΠΕ02</a:t>
            </a:r>
          </a:p>
          <a:p>
            <a:pPr marL="0" indent="0">
              <a:buNone/>
            </a:pPr>
            <a:r>
              <a:rPr lang="el-GR" sz="1200" smtClean="0"/>
              <a:t>Γυμνάσιο  </a:t>
            </a:r>
            <a:r>
              <a:rPr lang="el-GR" sz="1200"/>
              <a:t>Πάργας</a:t>
            </a:r>
          </a:p>
          <a:p>
            <a:pPr marL="0" indent="0">
              <a:buNone/>
            </a:pPr>
            <a:endParaRPr lang="el-GR" sz="1200" smtClean="0"/>
          </a:p>
          <a:p>
            <a:pPr marL="0" indent="0" algn="just">
              <a:buNone/>
            </a:pPr>
            <a:r>
              <a:rPr lang="el-GR" sz="1200" smtClean="0"/>
              <a:t>Η </a:t>
            </a:r>
            <a:r>
              <a:rPr lang="el-GR" sz="1200"/>
              <a:t>Πάργα είναι μια μικρή πανέμορφη πόλη στην βορειοδυτική Ελλάδα. Αποτελεί εδώ και δεκαετίες τουριστικό πόλο έλξης τόσο για Έλληνες όσο και για τουρίστες από το εξωτερικό. Διακρίνεται για τις φυσικές της ομορφιές, τα γνήσια τοπικά προϊόντα καθώς και τα πολιτιστικά της μνημεία.  Κάποια από αυτά τα μνημεία θα παρουσιάσουμε στην παρούσα εργασία, στο πλαίσιο του μαθητικού συνεδρίου του προγράμματος “Έλα να σου μιλήσω για τον τόπο μου”, που υλοποιείται από το Πειραματικό Λύκειο του Πανεπιστημίου Πατρών. </a:t>
            </a:r>
          </a:p>
          <a:p>
            <a:pPr marL="0" indent="0" algn="just">
              <a:buNone/>
            </a:pPr>
            <a:r>
              <a:rPr lang="el-GR" sz="1200"/>
              <a:t>Βασικός σκοπός της εργασίας είναι αφενός να γνωρίσουν οι μαθητές και οι μαθήτριες του σχολείου την ιστορία του τόπου τους, αφετέρου να ευαισθητοποιηθούν και να συνειδητοποιήσουν  πως ο πολιτιστικός πλούτος και η πολιτιστική μας κληρονομιά δεν ανήκει απλώς στο παρελθόν αλλά αποτελεί και μέρος της καθημερινότητάς μας. </a:t>
            </a:r>
          </a:p>
          <a:p>
            <a:pPr marL="0" indent="0" algn="just">
              <a:buNone/>
            </a:pPr>
            <a:r>
              <a:rPr lang="el-GR" sz="1200"/>
              <a:t>Σε αυτό το πνεύμα, θα παρουσιαστούν τρία ιστορικά μνημεία της Πάργας, τα οποία είναι άρρηκτα συνδεδεμένα με την ιστορική της πορεία στο χρόνο και αποτελούν χαρακτηριστικά της γνωρίσματα. </a:t>
            </a:r>
          </a:p>
          <a:p>
            <a:pPr marL="0" indent="0" algn="just">
              <a:buNone/>
            </a:pPr>
            <a:r>
              <a:rPr lang="el-GR" sz="1200"/>
              <a:t>Το πρώτο ιστορικό μνημείο είναι το κάστρο. Χτισμένο τον 14ο αιώνα, δεσπόζει στην κορυφή του λόφου και έχει ταυτιστεί με την προσπάθεια των Παργινών να διασωθούν από τις διαρκείς εχθρικές επιδρομές. Το κάστρο καταλήφθηκε από διάφορους κατακτητές στο παρελθόν, καταστράφηκε αρκετές φορές, πήρε την οριστική του μορφή το 1792 και συνδέεται άμεσα με την σωτηρία των Παργινών και των Σουλιωτών στα χρόνια του Αλή Πασά. </a:t>
            </a:r>
          </a:p>
          <a:p>
            <a:pPr marL="0" indent="0" algn="just">
              <a:buNone/>
            </a:pPr>
            <a:r>
              <a:rPr lang="el-GR" sz="1200"/>
              <a:t>Το δεύτερο μνημείο που παρουσιάζεται είναι το γαλλικό οχυρό στο νησάκι της Παναγίας, διακόσια μέτρα από το λιμάνι. Το εν λόγω μνημείο, χτίστηκε από τους Γάλλους, όταν η Πάργα περιήλθε σε Γαλλική κυριαρχία το 1797. Κατασκευάστηκε το 1808 και αποτελεί το μοναδικό γαλλικό κάστρο της ελληνικής επικράτειας.</a:t>
            </a:r>
          </a:p>
          <a:p>
            <a:pPr marL="0" indent="0">
              <a:buNone/>
            </a:pPr>
            <a:r>
              <a:rPr lang="el-GR" sz="1200"/>
              <a:t>Η παρουσίαση ολοκληρώνεται με το τρίτο ιστορικό μνημείο, αυτό του κάστρου της Ανθούσας. Επιβλητικό και ογκώδες χτίστηκε από τον Αλή πασά προκειμένου από κει να πολιορκήσει και να κατακτήσει ευκολότερα την Πάργα.</a:t>
            </a:r>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192</a:t>
            </a:fld>
            <a:endParaRPr lang="el-GR"/>
          </a:p>
        </p:txBody>
      </p:sp>
    </p:spTree>
    <p:extLst>
      <p:ext uri="{BB962C8B-B14F-4D97-AF65-F5344CB8AC3E}">
        <p14:creationId xmlns:p14="http://schemas.microsoft.com/office/powerpoint/2010/main" val="1173750305"/>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908720"/>
            <a:ext cx="8229600" cy="5217443"/>
          </a:xfrm>
        </p:spPr>
        <p:txBody>
          <a:bodyPr>
            <a:normAutofit fontScale="92500" lnSpcReduction="10000"/>
          </a:bodyPr>
          <a:lstStyle/>
          <a:p>
            <a:pPr marL="0" indent="0">
              <a:buNone/>
            </a:pPr>
            <a:r>
              <a:rPr lang="el-GR" sz="1200" b="1"/>
              <a:t>Άλκης Αλκαίος: ο δικός μας ποιητής-στιχουργός.</a:t>
            </a:r>
          </a:p>
          <a:p>
            <a:pPr marL="0" indent="0">
              <a:buNone/>
            </a:pPr>
            <a:r>
              <a:rPr lang="el-GR" sz="1200"/>
              <a:t>Όλοι οι μαθητές της Γ Τάξης</a:t>
            </a:r>
          </a:p>
          <a:p>
            <a:pPr marL="0" indent="0">
              <a:buNone/>
            </a:pPr>
            <a:r>
              <a:rPr lang="el-GR" sz="1200"/>
              <a:t>Επιβλέπουσα: Άννα Γεωργίου:ΠΕ84 &amp; Τσώτου Βασιλική : ΠΕ03</a:t>
            </a:r>
          </a:p>
          <a:p>
            <a:pPr marL="0" indent="0">
              <a:buNone/>
            </a:pPr>
            <a:r>
              <a:rPr lang="el-GR" sz="1200" smtClean="0"/>
              <a:t>ΓΥΜΝΑΣΙΟ </a:t>
            </a:r>
            <a:r>
              <a:rPr lang="el-GR" sz="1200"/>
              <a:t>ΠΑΡΓΑΣ</a:t>
            </a:r>
          </a:p>
          <a:p>
            <a:pPr marL="0" indent="0">
              <a:buNone/>
            </a:pPr>
            <a:endParaRPr lang="el-GR" sz="1200"/>
          </a:p>
          <a:p>
            <a:pPr marL="0" indent="0" algn="just">
              <a:buNone/>
            </a:pPr>
            <a:r>
              <a:rPr lang="el-GR" sz="1200" smtClean="0"/>
              <a:t>Άλκης </a:t>
            </a:r>
            <a:r>
              <a:rPr lang="el-GR" sz="1200"/>
              <a:t>Αλκαίος (Βαγγέλης Λιάρος): γεννήθηκε στην Κοκκινιά  Θεσπρωτίας τον Νοέμβριο του  1949, έζησε στην Πάργα και στην Αθήνα. </a:t>
            </a:r>
          </a:p>
          <a:p>
            <a:pPr marL="0" indent="0" algn="just">
              <a:buNone/>
            </a:pPr>
            <a:r>
              <a:rPr lang="el-GR" sz="1200"/>
              <a:t>Σπούδασε στη Νομική Αθηνών. Συμμετείχε ενεργά στον αντιδικτατορικό αγώνα. Συνελήφθη τον Αύγουστο του 1972, επειδή βοήθησε την ομάδα του Παναγούλη να διαφύγει στη Ιταλία. Κρατήθηκε και βασανίστηκε για 5 μήνες. Δε μίλησε :  «…πως η ανάγκη γίνεται ιστορία, πως η ιστορία γίνεται σιωπή…». Από τα βασανιστήρια η υγεία του κλονίστηκε ανεπανόρθωτα. Σε συνδυασμό με ένα σπάνιο αυτοάνοσο παρουσίασε ακαμψία και δυσκολία στις μετακινήσεις.  </a:t>
            </a:r>
          </a:p>
          <a:p>
            <a:pPr marL="0" indent="0" algn="just">
              <a:buNone/>
            </a:pPr>
            <a:r>
              <a:rPr lang="el-GR" sz="1200"/>
              <a:t>Ήταν βαθύς γνώστης της ελληνικής γλώσσας γι’ αυτό και ήταν σχολαστικός, λεπτολόγος και απαιτητικός στον στίχο. Είχε την ευαισθησία να αφουγκράζεται τον παλμό της κοινωνίας και τα αδιέξοδα του σύγχρονου ανθρώπου. Συνεργάστηκε με τους: Μικρούτσικο, Τόκα, Παπακωνσταντίνου, Πασχαλίδη, Μάλαμα, Κατσιμίχα,  Θαλασσινό, Μητροπάνο, Μητσιά, Στόκα, Θηβαίο .κ.α.</a:t>
            </a:r>
          </a:p>
          <a:p>
            <a:pPr marL="0" indent="0" algn="just">
              <a:buNone/>
            </a:pPr>
            <a:r>
              <a:rPr lang="el-GR" sz="1200"/>
              <a:t>Ο Άλκης Αλκαίος είναι ένας ποιητής που υποδύεται  τον στιχουργό, έχει ανοίξει παράθυρα σε όλο τον κόσμο γιατί «…πώς να ημερέψει ο νους με ένα σεντόνι / πώς να πώς να δεθεί η Μεσόγειος με σχοινιά…»</a:t>
            </a:r>
          </a:p>
          <a:p>
            <a:pPr marL="0" indent="0" algn="just">
              <a:buNone/>
            </a:pPr>
            <a:r>
              <a:rPr lang="el-GR" sz="1200"/>
              <a:t>Αν και λέει: «Δεν ειν’ ο χρόνος με το μέρος κανενός, τις συμπληγάδες του περνά καθένας μόνος.» και «σ’ αυτό το θέατρο σκιών τι περιμένω, ποιος είναι ο θεατής και ποιος ο θεατρώνης», «χτυπάει νούμερα η φρίκη στην οθόνη»</a:t>
            </a:r>
          </a:p>
          <a:p>
            <a:pPr marL="0" indent="0" algn="just">
              <a:buNone/>
            </a:pPr>
            <a:r>
              <a:rPr lang="el-GR" sz="1200"/>
              <a:t>Επίσης αναφέρει «φέρε μαζί σου χρόνο», επειδή «το σκοτάδι του ενός δυο μαζί το κάνουν φως». </a:t>
            </a:r>
          </a:p>
          <a:p>
            <a:pPr marL="0" indent="0" algn="just">
              <a:buNone/>
            </a:pPr>
            <a:r>
              <a:rPr lang="el-GR" sz="1200"/>
              <a:t>Συνεχίζει με « Όσο για μένα είμαι πάντα εδώ /με των ματιών σας τη φωτιά σημαία</a:t>
            </a:r>
          </a:p>
          <a:p>
            <a:pPr marL="0" indent="0" algn="just">
              <a:buNone/>
            </a:pPr>
            <a:r>
              <a:rPr lang="el-GR" sz="1200"/>
              <a:t>είναι όμορφα απόψε που ανταμώσαμε /μ' αρέσει να αρμενίζουμε παρέα» </a:t>
            </a:r>
          </a:p>
          <a:p>
            <a:pPr marL="0" indent="0" algn="just">
              <a:buNone/>
            </a:pPr>
            <a:r>
              <a:rPr lang="el-GR" sz="1200"/>
              <a:t> Προτρέπει «μην «ηττηθείς πριν απ΄ την ήττα» καθώς «Δε βγαίνουνε τα όνειρα σε πλειστηριασμό, δεν παίχτηκε η παρτίδα μας ακόμα»</a:t>
            </a:r>
          </a:p>
          <a:p>
            <a:pPr marL="0" indent="0" algn="just">
              <a:buNone/>
            </a:pPr>
            <a:r>
              <a:rPr lang="el-GR" sz="1200"/>
              <a:t>Πέθανε στην Αθήνα το Δεκέμβρη του 2012. Έφυγε βέβαια το φυσικό πρόσωπο αλλά εμείς  «πίνουμε από την πηγή του».</a:t>
            </a:r>
          </a:p>
          <a:p>
            <a:pPr marL="0" indent="0" algn="just">
              <a:buNone/>
            </a:pPr>
            <a:endParaRPr lang="el-GR" sz="1200"/>
          </a:p>
          <a:p>
            <a:pPr marL="0" indent="0" algn="just">
              <a:buNone/>
            </a:pPr>
            <a:endParaRPr lang="el-GR" sz="1200"/>
          </a:p>
          <a:p>
            <a:pPr marL="0" indent="0">
              <a:buNone/>
            </a:pPr>
            <a:endParaRPr lang="el-GR" sz="120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193</a:t>
            </a:fld>
            <a:endParaRPr lang="el-GR"/>
          </a:p>
        </p:txBody>
      </p:sp>
    </p:spTree>
    <p:extLst>
      <p:ext uri="{BB962C8B-B14F-4D97-AF65-F5344CB8AC3E}">
        <p14:creationId xmlns:p14="http://schemas.microsoft.com/office/powerpoint/2010/main" val="2556798751"/>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620688"/>
            <a:ext cx="8229600" cy="5505475"/>
          </a:xfrm>
        </p:spPr>
        <p:txBody>
          <a:bodyPr>
            <a:normAutofit/>
          </a:bodyPr>
          <a:lstStyle/>
          <a:p>
            <a:pPr marL="0" indent="0">
              <a:buNone/>
            </a:pPr>
            <a:r>
              <a:rPr lang="el-GR" sz="1200" b="1"/>
              <a:t>&lt;&lt; ΙΣΤΟΡΙΑ ΚΑΙ ΤΑ ΕΘΙΜΑ ΤΗΣ ΧΑΛΚΙΔΙΚΗΣ &gt;&gt;</a:t>
            </a:r>
          </a:p>
          <a:p>
            <a:pPr marL="0" indent="0">
              <a:buNone/>
            </a:pPr>
            <a:endParaRPr lang="el-GR" sz="1200"/>
          </a:p>
          <a:p>
            <a:pPr marL="0" indent="0" algn="just">
              <a:buNone/>
            </a:pPr>
            <a:r>
              <a:rPr lang="el-GR" sz="1200" smtClean="0"/>
              <a:t>Αδάμ </a:t>
            </a:r>
            <a:r>
              <a:rPr lang="el-GR" sz="1200"/>
              <a:t>Νικολέτα, Βιτάσκου Αλεξάνδρα, Βρένη Ιωάννα, Ζορμπά Δωροθέα,  Ηλιάδου Δήμητρα, Κατίκη Όλγα, Κεμαλάι΄Τζουλιάνο-Δημήτριος, Κοσμαδέλης Αργύρης, Κόστα Αμάρντα, Κουτράκη Σταυρούλα, Λάτσκου Βικτωρία, Λίτσι Αλεξία, Μανδάνη Ιωάννα, Μόσχου Θεμιστοκλεία, Μπουλιώνη Ανθή, Ντότσος Βασίλειος, Πέγιο Μαρία, Ραμανδάνη Ανδρομέδα, Σαμαρά Αριάδνη,  Σαφαρίδου Ναταλία, Ταμπουρλού Ραφαηλία, Τρόκα Ειρήνη, Τσεμπερλίδου Κική, Τσιμπούκας Βικτωρ-Χρυσοβαλάντης, Χότζα Διονύσης</a:t>
            </a:r>
          </a:p>
          <a:p>
            <a:pPr marL="0" indent="0" algn="just">
              <a:buNone/>
            </a:pPr>
            <a:r>
              <a:rPr lang="el-GR" sz="1200"/>
              <a:t> </a:t>
            </a:r>
            <a:r>
              <a:rPr lang="el-GR" sz="1200" smtClean="0"/>
              <a:t>Επιβλέπουσα</a:t>
            </a:r>
            <a:r>
              <a:rPr lang="el-GR" sz="1200"/>
              <a:t>: Ρουμπιδάκη Ελισσάβετ ΠΕ 02.50 ΕΑΕ</a:t>
            </a:r>
          </a:p>
          <a:p>
            <a:pPr marL="0" indent="0" algn="just">
              <a:buNone/>
            </a:pPr>
            <a:r>
              <a:rPr lang="el-GR" sz="1200" smtClean="0"/>
              <a:t>Γυμνάσιο </a:t>
            </a:r>
            <a:r>
              <a:rPr lang="el-GR" sz="1200"/>
              <a:t>Πευκοχωρίου</a:t>
            </a:r>
          </a:p>
          <a:p>
            <a:pPr marL="0" indent="0" algn="just">
              <a:buNone/>
            </a:pPr>
            <a:endParaRPr lang="el-GR" sz="1200"/>
          </a:p>
          <a:p>
            <a:pPr marL="0" indent="0" algn="just">
              <a:buNone/>
            </a:pPr>
            <a:r>
              <a:rPr lang="el-GR" sz="1200" smtClean="0"/>
              <a:t>Με </a:t>
            </a:r>
            <a:r>
              <a:rPr lang="el-GR" sz="1200"/>
              <a:t>τον όρο παράδοση εννοούμε τα στοιχεία εκείνα που συνθέτουν τον υλικό και πνευματικό πολιτισμό, που μεταβιβάζεται από γενιά σε γενιά ως τις μέρες μας. Η εργασία θα περιλαμβάνει την ιστορία, τα ήθη και έθιμα και τις παραδόσεις της Χαλκιδικής και πιο συγκεκριμένα του δήμου Κασσάνδρας. Ιδιαίτερη αναφορά θα γίνει στη καθημερινότητα των κατοίκων, τον τρόπο ενδυμασίας, την αγροτική ζωή και τη διασκέδασή τους. Συγκεκριμένα έγιναν καταγραφές  από τους μαθητές εθίμων και λαϊκών εκδηλώσεων που αναβίωσαν και συνεχίζουν να αναβιώνουν στη συγκεκριμένη περιοχή. Αποτέλεσμα όλων αυτών είναι μια σειρά από αναλύσεις και περιγραφές εθίμων, αντικειμένων καθημερινής χρήσης, τραγουδιών και μουσικής και γενικά ιστορικών στοιχείων του τόπου αυτού. Σκοπός της έρευνας που έγινε για την εργασία αυτή είναι η διατήρηση του πολιτισμού, η ανίχνευση των παραδοσιακών αξιών μέσα από τα ήθη και τα έθιμα του νομού Χαλκιδικής. Με  σεβασμό στην παράδοση, έγινε προσπάθεια να αναζητηθούν  όλα τα στοιχεία των εθίμων αυτών και ερευνήθηκε αν έχουν υποστεί αλλαγές ή διατηρήθηκαν χωρίς αλλαγές  στο χρόνο.  Η γνώση του χθες θα προσφέρει τα εφόδια στους μαθητές για να ζήσουν καλύτερα το αύριο. </a:t>
            </a:r>
          </a:p>
          <a:p>
            <a:pPr marL="0" indent="0" algn="just">
              <a:buNone/>
            </a:pPr>
            <a:endParaRPr lang="el-GR" sz="1200"/>
          </a:p>
          <a:p>
            <a:pPr marL="0" indent="0" algn="just">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194</a:t>
            </a:fld>
            <a:endParaRPr lang="el-GR"/>
          </a:p>
        </p:txBody>
      </p:sp>
    </p:spTree>
    <p:extLst>
      <p:ext uri="{BB962C8B-B14F-4D97-AF65-F5344CB8AC3E}">
        <p14:creationId xmlns:p14="http://schemas.microsoft.com/office/powerpoint/2010/main" val="1969333693"/>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908720"/>
            <a:ext cx="8229600" cy="5217443"/>
          </a:xfrm>
        </p:spPr>
        <p:txBody>
          <a:bodyPr>
            <a:normAutofit fontScale="92500"/>
          </a:bodyPr>
          <a:lstStyle/>
          <a:p>
            <a:pPr marL="0" indent="0">
              <a:buNone/>
            </a:pPr>
            <a:r>
              <a:rPr lang="el-GR" sz="1200" b="1"/>
              <a:t>Γνωρίζοντας τον τόπο μου. Βυζαντινά και μεταβυζαντινά μνημεία της Κασσάνδρας Χαλκιδικής</a:t>
            </a:r>
            <a:r>
              <a:rPr lang="el-GR" sz="1200"/>
              <a:t>.</a:t>
            </a:r>
          </a:p>
          <a:p>
            <a:pPr marL="0" indent="0">
              <a:buNone/>
            </a:pPr>
            <a:r>
              <a:rPr lang="el-GR" sz="1200"/>
              <a:t>                        </a:t>
            </a:r>
          </a:p>
          <a:p>
            <a:pPr marL="0" indent="0">
              <a:buNone/>
            </a:pPr>
            <a:r>
              <a:rPr lang="el-GR" sz="1200" smtClean="0"/>
              <a:t>Οι </a:t>
            </a:r>
            <a:r>
              <a:rPr lang="el-GR" sz="1200"/>
              <a:t>μαθητές/τριες της Α΄ τάξης που συμμετέχουν στο πολιτιστικό πρόγραμμα κατά το σχολικό έτος 2023-24. </a:t>
            </a:r>
          </a:p>
          <a:p>
            <a:pPr marL="0" indent="0">
              <a:buNone/>
            </a:pPr>
            <a:r>
              <a:rPr lang="el-GR" sz="1200"/>
              <a:t>Επιβλέπων: Ευγενικός Πάρις, ΠΕ 02</a:t>
            </a:r>
          </a:p>
          <a:p>
            <a:pPr marL="0" indent="0">
              <a:buNone/>
            </a:pPr>
            <a:r>
              <a:rPr lang="el-GR" sz="1200" smtClean="0"/>
              <a:t>Γυμνάσιο </a:t>
            </a:r>
            <a:r>
              <a:rPr lang="el-GR" sz="1200"/>
              <a:t>Πευκοχωρίου Χαλκιδικής </a:t>
            </a:r>
          </a:p>
          <a:p>
            <a:pPr marL="0" indent="0">
              <a:buNone/>
            </a:pPr>
            <a:endParaRPr lang="el-GR" sz="1200"/>
          </a:p>
          <a:p>
            <a:pPr marL="0" indent="0" algn="just">
              <a:buNone/>
            </a:pPr>
            <a:r>
              <a:rPr lang="el-GR" sz="1200" smtClean="0"/>
              <a:t>Αντικείμενο </a:t>
            </a:r>
            <a:r>
              <a:rPr lang="el-GR" sz="1200"/>
              <a:t>παρουσίασης της εργασίας μας αποτελεί η εξέταση των σημαντικότερων μνημείων της Κασσάνδρας που ανάγονται χρονικά στη βυζαντινή και μεταβυζαντινή περίοδο. Συγκεκριμένα, θα προηγηθεί μια σύντομη αναφορά σε αρχαιολογικούς χώρους της Χαλκιδικής και κυρίως της χερσονήσου της Κασσάνδρας από την προϊστορική περίοδο μέχρι και την ύστερη αρχαιότητα ώστε να γίνει αντιληπτή η συνεχής κατοίκηση στον χώρο.</a:t>
            </a:r>
          </a:p>
          <a:p>
            <a:pPr marL="0" indent="0" algn="just">
              <a:buNone/>
            </a:pPr>
            <a:r>
              <a:rPr lang="el-GR" sz="1200"/>
              <a:t>Ακολούθως, θα επικεντρωθούμε σε τρεις χρονικές περιόδους παρουσιάζοντας μνημεία αλλά και αρχαιολογικές θέσεις από την Κασσάνδρα. Ειδικότερα, από την πρώτη φάση, την παλαιοχριστιανική εποχή, θα δοθεί κυρίως βαρύτητα στις παλαιοχριστιανικές βασιλικές (αρχιτεκτονική, γλυπτός διάκοσμος, ψηφιδωτά δάπεδα) και θα γίνουν ορισμένες αναφορές για τους οικισμούς που υπήρχαν στην χερσόνησο της Κασσάνδρας. Από τη βυζαντινή φάση θα παρουσιαστούν οι σωζόμενοι πύργοι, που ανήκαν σε μονές του Αγίου Όρους (μετόχια), αλλά και το μεσαιωνικό διατείχισμα της Κασσάνδρας. Συγκεκριμένα, θα συγκεντρωθούν πληροφορίες για την ίδρυσή τους, θα γίνει αναφορά στην αρχιτεκτονική και στο σύστημα της αμυντικής  οργάνωσης και θα τονιστεί ο ρόλος τους στη νεότερη ιστορία του τόπου. Τέλος, θα αναφερθούμε και σε ορισμένες μεταβυζαντινές εκκλησίες της Κασσάνδρας, που διασώζουν έξοχα δείγματα τοιχογραφικού διακόσμου του 16ου – 17ου αιώνα. Η παρουσίαση αυτών των τοιχογραφημένων εκκλησιών είναι ιδιαίτερα σημαντική για την μελέτη της εικονογραφίας δεδομένου ότι στην Χαλκιδική έχουν διασωθεί ελάχιστοι τοιχογραφημένοι ναοί αυτής της περιόδου. Αναμφίβολα, πρόκειται για έξοχα δείγματα καλλιτεχνικής παραγωγής που πιστοποιούν την πνευματική, οικονομική και οικιστική ανάπτυξη στην περιοχή της Κασσάνδρας. Οι μαθητές/τριες, μέσα από αυτή τη σύντομη «περιήγηση», στοχεύουν να παρουσιάσουν ένα σημαντικό υλικό από το πλούσιο πολιτιστικό παρελθόν του τόπου τους και την εξέλιξη από την παλαιοχριστιανική μέχρι τη μεταβυζαντινή περίοδο. </a:t>
            </a:r>
          </a:p>
          <a:p>
            <a:pPr marL="0" indent="0" algn="just">
              <a:buNone/>
            </a:pPr>
            <a:r>
              <a:rPr lang="el-GR" sz="1200"/>
              <a:t> </a:t>
            </a:r>
          </a:p>
          <a:p>
            <a:pPr marL="0" indent="0">
              <a:buNone/>
            </a:pPr>
            <a:endParaRPr lang="el-GR" sz="1200"/>
          </a:p>
          <a:p>
            <a:pPr marL="0" indent="0">
              <a:buNone/>
            </a:pPr>
            <a:endParaRPr lang="el-GR" sz="1200"/>
          </a:p>
          <a:p>
            <a:pPr marL="0" indent="0">
              <a:buNone/>
            </a:pPr>
            <a:endParaRPr lang="el-GR" sz="120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195</a:t>
            </a:fld>
            <a:endParaRPr lang="el-GR"/>
          </a:p>
        </p:txBody>
      </p:sp>
    </p:spTree>
    <p:extLst>
      <p:ext uri="{BB962C8B-B14F-4D97-AF65-F5344CB8AC3E}">
        <p14:creationId xmlns:p14="http://schemas.microsoft.com/office/powerpoint/2010/main" val="750761554"/>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1052736"/>
            <a:ext cx="8229600" cy="5073427"/>
          </a:xfrm>
        </p:spPr>
        <p:txBody>
          <a:bodyPr>
            <a:normAutofit fontScale="92500" lnSpcReduction="20000"/>
          </a:bodyPr>
          <a:lstStyle/>
          <a:p>
            <a:pPr marL="0" indent="0">
              <a:buNone/>
            </a:pPr>
            <a:r>
              <a:rPr lang="el-GR" sz="1200" b="1"/>
              <a:t>Βενιαμίν ο Λέσβιος : Παρακαταθήκη και προοπτικές</a:t>
            </a:r>
          </a:p>
          <a:p>
            <a:pPr marL="0" indent="0">
              <a:buNone/>
            </a:pPr>
            <a:endParaRPr lang="el-GR" sz="1200" smtClean="0"/>
          </a:p>
          <a:p>
            <a:pPr marL="0" indent="0">
              <a:buNone/>
            </a:pPr>
            <a:r>
              <a:rPr lang="el-GR" sz="1200" smtClean="0"/>
              <a:t>Αυτουσμής </a:t>
            </a:r>
            <a:r>
              <a:rPr lang="el-GR" sz="1200"/>
              <a:t>Ευστράτιος-Παναγιώτης, Καραμβάσης Ευστράτιος, Λαμπρινός Σαράντος, Μανέτα Ελπινίκη, Μίτροβιτς Άννα, Μιχαλέλης Δημήτριος, Πρώιος Διογένης Άγγελος, Ρεβύθη Πελαγία, Σκουλός Νικόλαος, Τυρανής Γεώργιος Ταξιάρχης, Φωτιάδου Ελένη Μαρία, Χαλδέζου Βενετία, Χατζησάββας Μάριος, Χριστόφα Ταξιαρχούλα Βατούλα, Χρίτης Τετώνης Νικόλαος</a:t>
            </a:r>
          </a:p>
          <a:p>
            <a:pPr marL="0" indent="0">
              <a:buNone/>
            </a:pPr>
            <a:r>
              <a:rPr lang="el-GR" sz="1200"/>
              <a:t>Επιβλέπουσα: Καλακώνη Ζαχαρώ ΠΕ05</a:t>
            </a:r>
          </a:p>
          <a:p>
            <a:pPr marL="0" indent="0" algn="just">
              <a:buNone/>
            </a:pPr>
            <a:r>
              <a:rPr lang="el-GR" sz="1200" smtClean="0"/>
              <a:t>Γυμνάσιο </a:t>
            </a:r>
            <a:r>
              <a:rPr lang="el-GR" sz="1200"/>
              <a:t>Πλωμαρίου</a:t>
            </a:r>
          </a:p>
          <a:p>
            <a:pPr marL="0" indent="0" algn="just">
              <a:buNone/>
            </a:pPr>
            <a:endParaRPr lang="el-GR" sz="1200"/>
          </a:p>
          <a:p>
            <a:pPr marL="0" indent="0" algn="just">
              <a:buNone/>
            </a:pPr>
            <a:r>
              <a:rPr lang="el-GR" sz="1200" smtClean="0"/>
              <a:t>Ανακαλύπτοντας </a:t>
            </a:r>
            <a:r>
              <a:rPr lang="el-GR" sz="1200"/>
              <a:t>ένα δακτυλογραφημένο θεατρικό έργο με τίτλο «Βενιαμίν ο Λέσβιος» δίπλα στην παλιά γραφομηχανή στο αρχείο του Γυμνασίου, οι μαθητές αποφασίζουν να εξερευνήσουν την σημαντική προσωπικότητα του τόπου. Γεννημένος στο Μεγαλοχώρι της Λέσβου, το παλιό Πλωμάρι, αυτός ο λόγιος μοναχός ήταν εκπρόσωπος του ευρωπαϊκού διαφωτισμού με ενεργή συμμετοχή στην Φιλική Εταιρεία και στην οργάνωση στρατιωτικών επιχειρήσεων στη διάρκεια της επανάστασης του 1821. Μετά τα πρώτα του γράμματα στο Πλωμάρι, επισκέφθηκε το Άγιο Όρος και αργότερα σπούδασε στην Πάτμο και στη Χίο. Συνέβαλε στη σχολή των Κυδωνιών και αργότερα πραγματοποίησε σπουδές στην Πίζα και στο Παρίσι. Εκεί, ενδιαφέρθηκε για τις επιστήμες και τη φιλοσοφία του διαφωτισμού, μελετώντας έργα εκπροσώπων του κινήματος. Συνδέθηκε με τον Κοραή και έγινε μέλος των Ελλήνων λογίων της διασποράς. </a:t>
            </a:r>
          </a:p>
          <a:p>
            <a:pPr marL="0" indent="0" algn="just">
              <a:buNone/>
            </a:pPr>
            <a:r>
              <a:rPr lang="el-GR" sz="1200"/>
              <a:t>Μέσω της συγγραφικής του παραγωγής, προσφέρει διδακτικά εγχειρίδια. Τα έργα του αντικατοπτρίζουν επιστημονικές και φιλοσοφικές θεωρίες των διαφωτιστών, με τη δική του κριτική προσέγγιση. Γίνεται γνωστός για την υψηλή ποιότητα της εκπαίδευσής του, προσελκύοντας μαθητές από τα Βαλκάνια. Ωστόσο η διδασκαλία του της νέας φυσικής κοσμολογίας προκαλεί αντιδράσεις και κατηγορίες από εκκλησιαστικούς κύκλους. </a:t>
            </a:r>
          </a:p>
          <a:p>
            <a:pPr marL="0" indent="0" algn="just">
              <a:buNone/>
            </a:pPr>
            <a:r>
              <a:rPr lang="el-GR" sz="1200"/>
              <a:t>Μετά το 1821 αναπτύσσει επαναστατική και πολιτική δράση, ως ένας από τους είκοσι επιτρόπους της Πελοποννησιακής Γερουσίας στην Α΄ Εθνοσυνέλευση της Επιδαύρου. Το 1822 όντας μέλος της Αρμοστείας του Αιγαίου περιοδεύει στα νησιά οργανώνοντας την εξέγερση, με χρήματα και όπλα. Η δράση του ανακόπτεται το Σεπτέμβριο του 1824, οπότε πεθαίνει στο Ναύπλιο έχοντας προσβληθεί από τύφο.</a:t>
            </a:r>
          </a:p>
          <a:p>
            <a:pPr marL="0" indent="0" algn="just">
              <a:buNone/>
            </a:pPr>
            <a:r>
              <a:rPr lang="el-GR" sz="1200"/>
              <a:t>Κατά την προετοιμασία της παράστασης, οι μαθητές αναζητούν περαιτέρω στοιχεία της βιογραφίας και του έργου του Βενιαμίν. Επισκέπτονται την τοπική ομώνυμη λέσχη που ίδρυσαν οι μαθητές του. Περιεργάζονται τα ελάχιστα προσωπικά του αντικείμενα. Τί μπορεί να προσφέρει η μορφή του φλογερού πατριώτη και νεωτεριστή εκπαιδευτικού στις παρούσες γενιές; Οι μαθητές αποτυπώνουν τα ευρήματά τους με την βοήθεια ψηφιακών μέσων με σκοπό την κατανόηση και την διάχυση των συμπερασμάτων τους. </a:t>
            </a:r>
          </a:p>
          <a:p>
            <a:pPr marL="0" indent="0">
              <a:buNone/>
            </a:pPr>
            <a:endParaRPr lang="el-GR" sz="120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196</a:t>
            </a:fld>
            <a:endParaRPr lang="el-GR"/>
          </a:p>
        </p:txBody>
      </p:sp>
    </p:spTree>
    <p:extLst>
      <p:ext uri="{BB962C8B-B14F-4D97-AF65-F5344CB8AC3E}">
        <p14:creationId xmlns:p14="http://schemas.microsoft.com/office/powerpoint/2010/main" val="2967345880"/>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620688"/>
            <a:ext cx="8229600" cy="5505475"/>
          </a:xfrm>
        </p:spPr>
        <p:txBody>
          <a:bodyPr>
            <a:normAutofit fontScale="92500" lnSpcReduction="10000"/>
          </a:bodyPr>
          <a:lstStyle/>
          <a:p>
            <a:pPr marL="0" indent="0">
              <a:buNone/>
            </a:pPr>
            <a:r>
              <a:rPr lang="el-GR" sz="1200" b="1"/>
              <a:t>Η κουζίνα στα χωριά της ορεινής Ξάνθης – Οι συνταγές των Πομάκων – Εικόνες &amp; γεύσεις</a:t>
            </a:r>
          </a:p>
          <a:p>
            <a:pPr marL="0" indent="0">
              <a:buNone/>
            </a:pPr>
            <a:endParaRPr lang="el-GR" sz="1200"/>
          </a:p>
          <a:p>
            <a:pPr marL="0" indent="0">
              <a:buNone/>
            </a:pPr>
            <a:r>
              <a:rPr lang="el-GR" sz="1200"/>
              <a:t>Αρναούτ Σεϊκάν,  Αρναούτ Σινέμ, Αχμετσίκ Μπερνά, Εγιούπ Γκιουλμπεγιάζ, Εγιούπ Ιλάιδα, Κιοσέ Χελήν, Κιουτσούκ Μελίς, Μεχμεταλή Ενίς, Οτουζμπίρ Σονέρ, Σαγήρ Μεβλάν, Σαγήρ Μελέκ, Σαρή Πινάρ, Χατζή Ογλού Αϊσέ, Χότσικα Εμινέ</a:t>
            </a:r>
          </a:p>
          <a:p>
            <a:pPr marL="0" indent="0">
              <a:buNone/>
            </a:pPr>
            <a:r>
              <a:rPr lang="el-GR" sz="1200" smtClean="0"/>
              <a:t>Επιβλέπουσα</a:t>
            </a:r>
            <a:r>
              <a:rPr lang="el-GR" sz="1200"/>
              <a:t>: Καραμάνου Μαρίνα, ΠΕ 11</a:t>
            </a:r>
          </a:p>
          <a:p>
            <a:pPr marL="0" indent="0">
              <a:buNone/>
            </a:pPr>
            <a:r>
              <a:rPr lang="el-GR" sz="1200" smtClean="0"/>
              <a:t>Γυμνάσιο </a:t>
            </a:r>
            <a:r>
              <a:rPr lang="el-GR" sz="1200"/>
              <a:t>Σμίνθης</a:t>
            </a:r>
          </a:p>
          <a:p>
            <a:pPr marL="0" indent="0">
              <a:buNone/>
            </a:pPr>
            <a:r>
              <a:rPr lang="el-GR" sz="1200"/>
              <a:t>	</a:t>
            </a:r>
          </a:p>
          <a:p>
            <a:pPr marL="0" indent="0" algn="just">
              <a:buNone/>
            </a:pPr>
            <a:r>
              <a:rPr lang="el-GR" sz="1200"/>
              <a:t>Το Γυμνάσιο της Σμίνθης είναι ένα από τα γυμνάσια του ορεινού όγκου στο νομό της Ξάνθης και φιλοξενεί μαθητές μουσουλμανόπαιδες με μητρική γλώσσα την πομακική.</a:t>
            </a:r>
          </a:p>
          <a:p>
            <a:pPr marL="0" indent="0" algn="just">
              <a:buNone/>
            </a:pPr>
            <a:endParaRPr lang="el-GR" sz="1200"/>
          </a:p>
          <a:p>
            <a:pPr marL="0" indent="0" algn="just">
              <a:buNone/>
            </a:pPr>
            <a:r>
              <a:rPr lang="el-GR" sz="1200"/>
              <a:t>Είναι ένα σχολείο τόσο κοντά χιλιομετρικά στο άστυ, μόλις 12 χιλιόμετρα από την Ξάνθη, αλλά και τόσο απόμακρο σε θέματα παράδοσης και κουλτούρας. Για τον λόγο αυτό, η κουλτούρα και η παράδοση των μαθητών μας και γενικότερα κάθε τι που αντανακλά το πολιτιστικό αποτύπωμα των κατοίκων της περιοχής, πάντα εξάπτουν το ενδιαφέρον της σχολικής κοινότητας. </a:t>
            </a:r>
          </a:p>
          <a:p>
            <a:pPr marL="0" indent="0" algn="just">
              <a:buNone/>
            </a:pPr>
            <a:endParaRPr lang="el-GR" sz="1200"/>
          </a:p>
          <a:p>
            <a:pPr marL="0" indent="0" algn="just">
              <a:buNone/>
            </a:pPr>
            <a:r>
              <a:rPr lang="el-GR" sz="1200"/>
              <a:t>Η συγκεκριμένη εργασία πρόκειται να σας ξεναγήσει στη λαογραφία της περιοχής, στην καθημερινότητα των κατοίκων αλλά και σε εικόνες φυσικού πλούτου. Παραδοσιακές στολές, εργασίες καλλιέργειας καπνού, γεφύρια και πράσινες κορφές συνθέτουν την ιστορία και το τοπίο της περιοχής ακόμα και σήμερα.</a:t>
            </a:r>
          </a:p>
          <a:p>
            <a:pPr marL="0" indent="0" algn="just">
              <a:buNone/>
            </a:pPr>
            <a:endParaRPr lang="el-GR" sz="1200"/>
          </a:p>
          <a:p>
            <a:pPr marL="0" indent="0" algn="just">
              <a:buNone/>
            </a:pPr>
            <a:r>
              <a:rPr lang="el-GR" sz="1200"/>
              <a:t>Συνεχίζοντας στα χνάρια της λαογραφίας, οδηγηθήκαμε στην καταγραφή συνταγών και γεύσεων. Εστιάσαμε στην πομακική κουζίνα που είναι ιδιαίτερη και αναλλοίωτη όλα αυτά τα χρόνια. Παρόλο που τα υλικά είναι συνηθισμένα, τα εδέσματα αυτά είναι το σήμα κατατεθέν της περιοχής. Οι συνταγές που καταγράφονται είναι καθημερινές αλλά και γιορτινές και συνδέονται με τις γιορτές των μουσουλμάνων, όπως για παράδειγμα το Σεκέρ Μπαϊράμ ή το Σμιδάρ.  </a:t>
            </a:r>
          </a:p>
          <a:p>
            <a:pPr marL="0" indent="0" algn="just">
              <a:buNone/>
            </a:pPr>
            <a:endParaRPr lang="el-GR" sz="1200"/>
          </a:p>
          <a:p>
            <a:pPr marL="0" indent="0" algn="just">
              <a:buNone/>
            </a:pPr>
            <a:r>
              <a:rPr lang="el-GR" sz="1200"/>
              <a:t>Οι μαθητές του Γυμνασίου Σμίνθης υπόσχονται να σας ξεναγήσουν στην περιοχή τους και στα χωριά τους μεταφέροντάς σας τις πιο χαρακτηριστικές γεύσεις, ήχους και εικόνες.</a:t>
            </a:r>
          </a:p>
          <a:p>
            <a:pPr marL="0" indent="0" algn="just">
              <a:buNone/>
            </a:pPr>
            <a:r>
              <a:rPr lang="el-GR" sz="1200"/>
              <a:t>	</a:t>
            </a:r>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197</a:t>
            </a:fld>
            <a:endParaRPr lang="el-GR"/>
          </a:p>
        </p:txBody>
      </p:sp>
    </p:spTree>
    <p:extLst>
      <p:ext uri="{BB962C8B-B14F-4D97-AF65-F5344CB8AC3E}">
        <p14:creationId xmlns:p14="http://schemas.microsoft.com/office/powerpoint/2010/main" val="4105714523"/>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692696"/>
            <a:ext cx="8229600" cy="5433467"/>
          </a:xfrm>
        </p:spPr>
        <p:txBody>
          <a:bodyPr>
            <a:normAutofit fontScale="47500" lnSpcReduction="20000"/>
          </a:bodyPr>
          <a:lstStyle/>
          <a:p>
            <a:pPr marL="0" indent="0">
              <a:buNone/>
            </a:pPr>
            <a:r>
              <a:rPr lang="el-GR" sz="1200" b="1"/>
              <a:t>Ανακαλύπτοντας τους θησαυρούς του </a:t>
            </a:r>
            <a:r>
              <a:rPr lang="el-GR" sz="1200" b="1" smtClean="0"/>
              <a:t>Γεντικίου</a:t>
            </a:r>
          </a:p>
          <a:p>
            <a:pPr marL="0" indent="0">
              <a:buNone/>
            </a:pPr>
            <a:endParaRPr lang="el-GR" sz="1200" b="1"/>
          </a:p>
          <a:p>
            <a:pPr marL="0" indent="0">
              <a:buNone/>
            </a:pPr>
            <a:r>
              <a:rPr lang="el-GR" sz="1200"/>
              <a:t>Γεώργιος Βλαχογιάννης, Μαρία Βουβούσα, Κλοντιάν Γιάκου, Αναστάσιος</a:t>
            </a:r>
          </a:p>
          <a:p>
            <a:pPr marL="0" indent="0">
              <a:buNone/>
            </a:pPr>
            <a:r>
              <a:rPr lang="el-GR" sz="1200"/>
              <a:t>Γκαντόγλου, Κωνσταντίνα Γκέφου, Χρήστος Γκιόλβας, Ολυμπία-Θεοδώρα</a:t>
            </a:r>
          </a:p>
          <a:p>
            <a:pPr marL="0" indent="0">
              <a:buNone/>
            </a:pPr>
            <a:r>
              <a:rPr lang="el-GR" sz="1200"/>
              <a:t>Γρηγορίου, Μέισι Ζαΐμι, Ρενάτο Ζαΐμι, Λουκάς Καρρούλι, Ρετζίνα Λαζέ, Δανάη</a:t>
            </a:r>
          </a:p>
          <a:p>
            <a:pPr marL="0" indent="0">
              <a:buNone/>
            </a:pPr>
            <a:r>
              <a:rPr lang="el-GR" sz="1200"/>
              <a:t>Λαλοπούλου, Εμιλιάν Λατίφι, Γεώργιος Μαγγάρας, Γεώργιος Μάνης, Δήμητρα</a:t>
            </a:r>
          </a:p>
          <a:p>
            <a:pPr marL="0" indent="0">
              <a:buNone/>
            </a:pPr>
            <a:r>
              <a:rPr lang="el-GR" sz="1200"/>
              <a:t>Μιχοπούλου, Σαμουέλ Μουράνι, Αγγελική Μουρογιάννη, Ζωή Μούρου, Βασιλική</a:t>
            </a:r>
          </a:p>
          <a:p>
            <a:pPr marL="0" indent="0">
              <a:buNone/>
            </a:pPr>
            <a:r>
              <a:rPr lang="el-GR" sz="1200"/>
              <a:t>Μουρτζήλα, Αναστάσιος Μπακαγιάννης, Γεώργιος Μπακαγιάννης, Εμανουήλ</a:t>
            </a:r>
          </a:p>
          <a:p>
            <a:pPr marL="0" indent="0">
              <a:buNone/>
            </a:pPr>
            <a:r>
              <a:rPr lang="el-GR" sz="1200"/>
              <a:t>Μπαράκου, Παναγιώτης-Αντώνιος Νούλας, Ευθύμιος Ντίνας, Αλέξανδρος</a:t>
            </a:r>
          </a:p>
          <a:p>
            <a:pPr marL="0" indent="0">
              <a:buNone/>
            </a:pPr>
            <a:r>
              <a:rPr lang="el-GR" sz="1200"/>
              <a:t>Παπαχρήστος, Ζωή Πούλιου, Κοσμάς Ράπτης, Ανίσα Σάντο, Παουλίνα Σάντο, Οριόν</a:t>
            </a:r>
          </a:p>
          <a:p>
            <a:pPr marL="0" indent="0">
              <a:buNone/>
            </a:pPr>
            <a:r>
              <a:rPr lang="el-GR" sz="1200"/>
              <a:t>Σελαμάι, Ιωάννης Τζιόλης, Χαραλαμπία Τσακμάκη, Ιωάννα Χαδουλού, Αρετή</a:t>
            </a:r>
          </a:p>
          <a:p>
            <a:pPr marL="0" indent="0">
              <a:buNone/>
            </a:pPr>
            <a:r>
              <a:rPr lang="el-GR" sz="1200" smtClean="0"/>
              <a:t>Χαντζέρη Μαρία </a:t>
            </a:r>
            <a:r>
              <a:rPr lang="el-GR" sz="1200"/>
              <a:t>Γεροφώτη ΠΕ86, Ιωάννα Γαλιού ΠΕ02, Ιωάννης Τσιχτής ΠΕ01</a:t>
            </a:r>
          </a:p>
          <a:p>
            <a:pPr marL="0" indent="0">
              <a:buNone/>
            </a:pPr>
            <a:r>
              <a:rPr lang="el-GR" sz="1200"/>
              <a:t>Γυμνάσιο Συκουρίου</a:t>
            </a:r>
          </a:p>
          <a:p>
            <a:pPr marL="0" indent="0">
              <a:buNone/>
            </a:pPr>
            <a:endParaRPr lang="el-GR" sz="1200" smtClean="0"/>
          </a:p>
          <a:p>
            <a:pPr marL="0" indent="0">
              <a:buNone/>
            </a:pPr>
            <a:r>
              <a:rPr lang="el-GR" sz="1200" smtClean="0"/>
              <a:t>Εδώ </a:t>
            </a:r>
            <a:r>
              <a:rPr lang="el-GR" sz="1200"/>
              <a:t>στο δικό μας κομμάτι της Θεσσαλικής γης που μας αναλογεί, μόλις μια ανάσα</a:t>
            </a:r>
          </a:p>
          <a:p>
            <a:pPr marL="0" indent="0">
              <a:buNone/>
            </a:pPr>
            <a:r>
              <a:rPr lang="el-GR" sz="1200"/>
              <a:t>από την πόλη της Λάρισας και πριν την «αγκαλιά» του Συκουρίου, συναντά κανείς το</a:t>
            </a:r>
          </a:p>
          <a:p>
            <a:pPr marL="0" indent="0">
              <a:buNone/>
            </a:pPr>
            <a:r>
              <a:rPr lang="el-GR" sz="1200"/>
              <a:t>Γεντίκι. Για τους περισσότερους κατοίκους της πόλης, τους ενδεχομένως</a:t>
            </a:r>
          </a:p>
          <a:p>
            <a:pPr marL="0" indent="0">
              <a:buNone/>
            </a:pPr>
            <a:r>
              <a:rPr lang="el-GR" sz="1200"/>
              <a:t>εγκλωβισμένους στους φρενήρεις ρυθμούς της σύγχρονης ζωής, το Γεντίκι μάλλον</a:t>
            </a:r>
          </a:p>
          <a:p>
            <a:pPr marL="0" indent="0">
              <a:buNone/>
            </a:pPr>
            <a:r>
              <a:rPr lang="el-GR" sz="1200"/>
              <a:t>περνά απαρατήρητο. Και αν δεν βρισκόταν τόσο κοντά στον Κίσσαβο, ώστε να</a:t>
            </a:r>
          </a:p>
          <a:p>
            <a:pPr marL="0" indent="0">
              <a:buNone/>
            </a:pPr>
            <a:r>
              <a:rPr lang="el-GR" sz="1200"/>
              <a:t>καλύπτεται από τον συγκροτημένο όγκο του με την κωνική κορυφή σαν πυραμίδα,</a:t>
            </a:r>
          </a:p>
          <a:p>
            <a:pPr marL="0" indent="0">
              <a:buNone/>
            </a:pPr>
            <a:r>
              <a:rPr lang="el-GR" sz="1200"/>
              <a:t>ίσως να μην ήταν τόσο παρθένο και άγνωστο. Εντούτοις, για κάποιους κατοίκους της</a:t>
            </a:r>
          </a:p>
          <a:p>
            <a:pPr marL="0" indent="0">
              <a:buNone/>
            </a:pPr>
            <a:r>
              <a:rPr lang="el-GR" sz="1200"/>
              <a:t>πόλης και λάτρεις της πεζοπορίας, αποτελεί το κοντινότερο σημείο απόδρασης και</a:t>
            </a:r>
          </a:p>
          <a:p>
            <a:pPr marL="0" indent="0">
              <a:buNone/>
            </a:pPr>
            <a:r>
              <a:rPr lang="el-GR" sz="1200"/>
              <a:t>προπόνησης, που γνώρισε μεγάλη επισκεψιμότητα τα τελευταία χρόνια λόγω και της</a:t>
            </a:r>
          </a:p>
          <a:p>
            <a:pPr marL="0" indent="0">
              <a:buNone/>
            </a:pPr>
            <a:r>
              <a:rPr lang="el-GR" sz="1200"/>
              <a:t>καραντίνας που επέβαλε η πανδημία Covid-19. Για κάποιους φυσιολάτρες, είναι ένα</a:t>
            </a:r>
          </a:p>
          <a:p>
            <a:pPr marL="0" indent="0">
              <a:buNone/>
            </a:pPr>
            <a:r>
              <a:rPr lang="el-GR" sz="1200"/>
              <a:t>«μικρό ακατέργαστο διαμάντι», ένα κομμάτι γης με απίστευτο χλωριδικό πλούτο,</a:t>
            </a:r>
          </a:p>
          <a:p>
            <a:pPr marL="0" indent="0">
              <a:buNone/>
            </a:pPr>
            <a:r>
              <a:rPr lang="el-GR" sz="1200"/>
              <a:t>όπου άγριες αυτοφυείς ορχιδέες και πολύχρωμα αγριολούλουδα περιμένουν τον</a:t>
            </a:r>
          </a:p>
          <a:p>
            <a:pPr marL="0" indent="0">
              <a:buNone/>
            </a:pPr>
            <a:r>
              <a:rPr lang="el-GR" sz="1200"/>
              <a:t>πεζοπόρο να τα ανακαλύψει και να τα σεβαστεί. Ακατέργαστο από μια συγκεκριμένη</a:t>
            </a:r>
          </a:p>
          <a:p>
            <a:pPr marL="0" indent="0">
              <a:buNone/>
            </a:pPr>
            <a:r>
              <a:rPr lang="el-GR" sz="1200"/>
              <a:t>μόνο πλευρά του, παρότι ανακαλύπτεται σταδιακά από λάτρεις εναλλακτικών</a:t>
            </a:r>
          </a:p>
          <a:p>
            <a:pPr marL="0" indent="0">
              <a:buNone/>
            </a:pPr>
            <a:r>
              <a:rPr lang="el-GR" sz="1200"/>
              <a:t>μορφών τουρισμού. Γιατί η άλλη πλευρά αυτής της σειράς λόφων είναι συνυφασμένη</a:t>
            </a:r>
          </a:p>
          <a:p>
            <a:pPr marL="0" indent="0">
              <a:buNone/>
            </a:pPr>
            <a:r>
              <a:rPr lang="el-GR" sz="1200"/>
              <a:t>με τα λατομεία της Χασάμπαλης, το ένα και μοναδικό μέρος του κόσμου από όπου</a:t>
            </a:r>
          </a:p>
          <a:p>
            <a:pPr marL="0" indent="0">
              <a:buNone/>
            </a:pPr>
            <a:r>
              <a:rPr lang="el-GR" sz="1200"/>
              <a:t>ξεκίνησε το ταξίδι του περίφημου Πράσινου Λίθου στα πέρατα της Γης, που κοσμεί</a:t>
            </a:r>
          </a:p>
          <a:p>
            <a:pPr marL="0" indent="0">
              <a:buNone/>
            </a:pPr>
            <a:r>
              <a:rPr lang="el-GR" sz="1200"/>
              <a:t>μέχρι και σήμερα πασίγνωστα μνημεία και ανάκτορα παγκόσμιας κληρονομιάς.</a:t>
            </a:r>
          </a:p>
          <a:p>
            <a:pPr marL="0" indent="0">
              <a:buNone/>
            </a:pPr>
            <a:r>
              <a:rPr lang="el-GR" sz="1200"/>
              <a:t>Κάπου εκεί ανάμεσα, σε ανύποπτο σημείο, κρύβεται η Πράσινη Λίμνη, μια μικρή</a:t>
            </a:r>
          </a:p>
          <a:p>
            <a:pPr marL="0" indent="0">
              <a:buNone/>
            </a:pPr>
            <a:r>
              <a:rPr lang="el-GR" sz="1200"/>
              <a:t>τεχνητή λίμνη, που γεμίζει με νερό που βγαίνει μέσα από το βουνό. Τέλος, για λίγους</a:t>
            </a:r>
          </a:p>
          <a:p>
            <a:pPr marL="0" indent="0">
              <a:buNone/>
            </a:pPr>
            <a:r>
              <a:rPr lang="el-GR" sz="1200"/>
              <a:t>κάπως πιο ευφάνταστους, ο κοντινότερος προς τον κεντρικό δρόμο λόφος του</a:t>
            </a:r>
          </a:p>
          <a:p>
            <a:pPr marL="0" indent="0">
              <a:buNone/>
            </a:pPr>
            <a:r>
              <a:rPr lang="el-GR" sz="1200"/>
              <a:t>Γεντικίου είναι «στοιχειωμένος» από έναν… δεινόσαυρο! Η σιλουέτα του -</a:t>
            </a:r>
          </a:p>
          <a:p>
            <a:pPr marL="0" indent="0">
              <a:buNone/>
            </a:pPr>
            <a:r>
              <a:rPr lang="el-GR" sz="1200"/>
              <a:t>ευδιάκριτη από μακριά - σχηματίζεται από μια συστάδα δέντρων και μοιάζει να</a:t>
            </a:r>
          </a:p>
          <a:p>
            <a:pPr marL="0" indent="0">
              <a:buNone/>
            </a:pPr>
            <a:r>
              <a:rPr lang="el-GR" sz="1200"/>
              <a:t>κατηφορίζει διψασμένη προς το πέρασμα των νερών του Πηνειού από την Γυρτώνη</a:t>
            </a:r>
          </a:p>
          <a:p>
            <a:pPr marL="0" indent="0">
              <a:buNone/>
            </a:pPr>
            <a:r>
              <a:rPr lang="el-GR" sz="1200"/>
              <a:t>προς την Αρχαία Λίμνη Νεσσωνίδα.</a:t>
            </a:r>
          </a:p>
          <a:p>
            <a:pPr marL="0" indent="0">
              <a:buNone/>
            </a:pPr>
            <a:r>
              <a:rPr lang="el-GR" sz="1200"/>
              <a:t>…Έλα να σου μιλήσω για τον τόπο μου και το στολίδι του, το Γεντίκι, με τους</a:t>
            </a:r>
          </a:p>
          <a:p>
            <a:pPr marL="0" indent="0">
              <a:buNone/>
            </a:pPr>
            <a:r>
              <a:rPr lang="el-GR" sz="1200"/>
              <a:t>πολλούς και καλά κρυμμένους θησαυρούς…</a:t>
            </a:r>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198</a:t>
            </a:fld>
            <a:endParaRPr lang="el-GR"/>
          </a:p>
        </p:txBody>
      </p:sp>
    </p:spTree>
    <p:extLst>
      <p:ext uri="{BB962C8B-B14F-4D97-AF65-F5344CB8AC3E}">
        <p14:creationId xmlns:p14="http://schemas.microsoft.com/office/powerpoint/2010/main" val="4021399436"/>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764704"/>
            <a:ext cx="8229600" cy="5361459"/>
          </a:xfrm>
        </p:spPr>
        <p:txBody>
          <a:bodyPr>
            <a:normAutofit fontScale="92500" lnSpcReduction="10000"/>
          </a:bodyPr>
          <a:lstStyle/>
          <a:p>
            <a:pPr marL="0" indent="0">
              <a:buNone/>
            </a:pPr>
            <a:r>
              <a:rPr lang="el-GR" sz="1200" b="1"/>
              <a:t>Το Αιολικό Πάρκο των Θεών - Από το Δαίδαλο στον Αίολο</a:t>
            </a:r>
          </a:p>
          <a:p>
            <a:pPr marL="0" indent="0">
              <a:buNone/>
            </a:pPr>
            <a:r>
              <a:rPr lang="el-GR" sz="1200"/>
              <a:t>                        </a:t>
            </a:r>
          </a:p>
          <a:p>
            <a:pPr marL="0" indent="0">
              <a:buNone/>
            </a:pPr>
            <a:r>
              <a:rPr lang="el-GR" sz="1200"/>
              <a:t>Βλαχάκη Ιωάννα, Δραμητινός Γεώργιος, Σπανάκη Δήμητρα, Σιγανού Κωνσταντίνα, Τσαμάνδουρα Αικατερίνη, Χρονάκη Άρτεμις</a:t>
            </a:r>
          </a:p>
          <a:p>
            <a:pPr marL="0" indent="0">
              <a:buNone/>
            </a:pPr>
            <a:r>
              <a:rPr lang="el-GR" sz="1200"/>
              <a:t>Επιβλέπουσα: Αντωνία Κυπριωτάκη, ΠΕ02</a:t>
            </a:r>
          </a:p>
          <a:p>
            <a:pPr marL="0" indent="0">
              <a:buNone/>
            </a:pPr>
            <a:r>
              <a:rPr lang="el-GR" sz="1200" smtClean="0"/>
              <a:t> </a:t>
            </a:r>
            <a:r>
              <a:rPr lang="el-GR" sz="1200"/>
              <a:t>Γυμνάσιο  Τζερμιάδων</a:t>
            </a:r>
          </a:p>
          <a:p>
            <a:pPr marL="0" indent="0">
              <a:buNone/>
            </a:pPr>
            <a:endParaRPr lang="el-GR" sz="1200"/>
          </a:p>
          <a:p>
            <a:pPr marL="0" indent="0" algn="just">
              <a:buNone/>
            </a:pPr>
            <a:r>
              <a:rPr lang="el-GR" sz="1200" smtClean="0"/>
              <a:t>Το </a:t>
            </a:r>
            <a:r>
              <a:rPr lang="el-GR" sz="1200"/>
              <a:t>Οροπέδιο Λασιθίου βρίσκεται σε υψόμετρο 750 μέτρων στο Δήμο Οροπεδίου Λασιθίου Κρήτης. Γύρω από τα βουνά της Δίκτης εκτείνεται ένας γόνιμος και καλλιεργήσιμος κάμπος πολύ παραγωγικός, που χρειάζεται αρκετό νερό για τη καλλιέργεια των τοπικών προϊόντων. Γιαυτό και οι κάτοικοί του εκμεταλλεύτηκαν τη δύναμη του αέρα και δημιούργησαν το πρώτο αιολικό πάρκο του κόσμου, που έφτασε να αριθμεί περίπου 10.000 αντλητικούς ανεμόμυλους, αξιοποιώντας, έτσι, στο έπαρκο την αιολική ενέργεια.</a:t>
            </a:r>
          </a:p>
          <a:p>
            <a:pPr marL="0" indent="0" algn="just">
              <a:buNone/>
            </a:pPr>
            <a:r>
              <a:rPr lang="el-GR" sz="1200"/>
              <a:t>Εμπνευστής και δημιουργός του πρώτου ξύλινου ανεμόμυλου, ο Σπιρτοκούτης, κατά κόσμο Εμμανουήλ Παπαδάκης, που σε πολύ μικρή ηλικία επινόησε αυτήν την πατέντα που βοήθησε στην οικονομική και τουριστική –μετέπειτα- εξέλιξη του ορεινού κάμπου. </a:t>
            </a:r>
          </a:p>
          <a:p>
            <a:pPr marL="0" indent="0" algn="just">
              <a:buNone/>
            </a:pPr>
            <a:r>
              <a:rPr lang="el-GR" sz="1200"/>
              <a:t>Τη δεκαετία του 1920 ο Μαρκοστεφανής άλλαξε τον πύργο του μύλου από ξύλινο σε μεταλλικό και με μια σειρά άλλων επινοήσεων και αντικαταστάσεων δημιουργησε την ανεμαντλία που για χρόνια υπηρέτησε τον κάμπο, αντλώντας νερό και αρδεύοντας όλο τον κάμπο. </a:t>
            </a:r>
          </a:p>
          <a:p>
            <a:pPr marL="0" indent="0" algn="just">
              <a:buNone/>
            </a:pPr>
            <a:r>
              <a:rPr lang="el-GR" sz="1200"/>
              <a:t>Δυστυχώς, σήμερα, με την χρήση του ηλεκτρισμού και την άντληση των υδάτων μέσω της ηλεκτροκίνητης μηχανής, οι ανεμόμυλοι παραγκωνίστηκαν και με το χρόνο εγκαταλείφθηκαν εντελώς, παραμένοντας οι μεγάλοι σιδερένιοι φύλακες του κάμπου. Έτσι, το αλλοτινό τοπίο έχει αλλαξει ολοσδιόλου μπρφή και δε θυμίζει σε τίποτα τα περασμένα μεγαλεία.</a:t>
            </a:r>
          </a:p>
          <a:p>
            <a:pPr marL="0" indent="0" algn="just">
              <a:buNone/>
            </a:pPr>
            <a:r>
              <a:rPr lang="el-GR" sz="1200"/>
              <a:t>Εντούτοις, η ελπίδα πεθαίνει πάντα τελευταία. Ο μηχανολόγος, κος Χατζάκης Γεώργιος, εφηύρε, ως δική του πατέντα, τα διάτρητα πολυεστερικά πανιά που  διαθέτουν ελαστικότητα, ώστε να εκτονώνουν  την ένταση των ανέμων και να μη σχίζονται. Επίσης, σε συνεργασία με το ΕΛ.ΜΕ.ΠΑ, το Ελληνικό Μεσογειακό Πανεπιστήμιο Κρήτης αναζητούνται τρόποι να χρησιμοποιηθούν όλα αυτά τα σιδερένια κουβάρια σε ένα νέο τύπου ενεργειακού ανεμόμυλου που θα παράγει αιολική ενέργεια και θα αντικαταστάσουν τους παλαιούς ανεμόμυλος, δίνοντας νέα πνοή στον τόπο. </a:t>
            </a:r>
          </a:p>
          <a:p>
            <a:pPr marL="0" indent="0">
              <a:buNone/>
            </a:pPr>
            <a:r>
              <a:rPr lang="el-GR" sz="1200"/>
              <a:t> </a:t>
            </a:r>
          </a:p>
          <a:p>
            <a:pPr marL="0" indent="0">
              <a:buNone/>
            </a:pPr>
            <a:endParaRPr lang="el-GR" sz="1200"/>
          </a:p>
          <a:p>
            <a:pPr marL="0" indent="0">
              <a:buNone/>
            </a:pPr>
            <a:endParaRPr lang="el-GR" sz="1200"/>
          </a:p>
          <a:p>
            <a:pPr marL="0" indent="0">
              <a:buNone/>
            </a:pPr>
            <a:endParaRPr lang="el-GR" sz="1200"/>
          </a:p>
          <a:p>
            <a:pPr marL="0" indent="0">
              <a:buNone/>
            </a:pPr>
            <a:endParaRPr lang="el-GR" sz="1200"/>
          </a:p>
          <a:p>
            <a:pPr marL="0" indent="0">
              <a:buNone/>
            </a:pPr>
            <a:endParaRPr lang="el-GR" sz="1200"/>
          </a:p>
          <a:p>
            <a:pPr marL="0" indent="0">
              <a:buNone/>
            </a:pPr>
            <a:endParaRPr lang="el-GR" sz="1200"/>
          </a:p>
          <a:p>
            <a:pPr marL="0" indent="0">
              <a:buNone/>
            </a:pPr>
            <a:endParaRPr lang="el-GR" sz="120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199</a:t>
            </a:fld>
            <a:endParaRPr lang="el-GR"/>
          </a:p>
        </p:txBody>
      </p:sp>
    </p:spTree>
    <p:extLst>
      <p:ext uri="{BB962C8B-B14F-4D97-AF65-F5344CB8AC3E}">
        <p14:creationId xmlns:p14="http://schemas.microsoft.com/office/powerpoint/2010/main" val="1685620000"/>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692696"/>
            <a:ext cx="8229600" cy="5433467"/>
          </a:xfrm>
        </p:spPr>
        <p:txBody>
          <a:bodyPr>
            <a:normAutofit lnSpcReduction="10000"/>
          </a:bodyPr>
          <a:lstStyle/>
          <a:p>
            <a:pPr marL="0" indent="0">
              <a:buNone/>
            </a:pPr>
            <a:r>
              <a:rPr lang="el-GR" sz="1200" b="1"/>
              <a:t>Το Δικταίον Άνδρον/ Το σπήλαιο που γεννήθηκε ο Δίας</a:t>
            </a:r>
          </a:p>
          <a:p>
            <a:pPr marL="0" indent="0">
              <a:buNone/>
            </a:pPr>
            <a:endParaRPr lang="el-GR" sz="1200"/>
          </a:p>
          <a:p>
            <a:pPr marL="0" indent="0">
              <a:buNone/>
            </a:pPr>
            <a:r>
              <a:rPr lang="el-GR" sz="1200" smtClean="0"/>
              <a:t>Γραμματικάκη </a:t>
            </a:r>
            <a:r>
              <a:rPr lang="el-GR" sz="1200"/>
              <a:t>Αντιγόνη, Καζάνη Μιχαέλα, Καζάνης Μιχάλης, Κρασανάκη Σοφία, Ορφανός Εμανουήλ του Αλεξάνδρου, Τσαμάνδουρα Πηνελόπη</a:t>
            </a:r>
          </a:p>
          <a:p>
            <a:pPr marL="0" indent="0">
              <a:buNone/>
            </a:pPr>
            <a:r>
              <a:rPr lang="el-GR" sz="1200" smtClean="0"/>
              <a:t>Επιβλέπουσα</a:t>
            </a:r>
            <a:r>
              <a:rPr lang="el-GR" sz="1200"/>
              <a:t>: Αντωνία Κυπριωτάκη, ΠΕ02</a:t>
            </a:r>
          </a:p>
          <a:p>
            <a:pPr marL="0" indent="0">
              <a:buNone/>
            </a:pPr>
            <a:r>
              <a:rPr lang="el-GR" sz="1200" smtClean="0"/>
              <a:t>Γυμνάσιο  </a:t>
            </a:r>
            <a:r>
              <a:rPr lang="el-GR" sz="1200"/>
              <a:t>Τζερμιάδων</a:t>
            </a:r>
          </a:p>
          <a:p>
            <a:pPr marL="0" indent="0">
              <a:buNone/>
            </a:pPr>
            <a:endParaRPr lang="el-GR" sz="1200"/>
          </a:p>
          <a:p>
            <a:pPr marL="0" indent="0" algn="just">
              <a:buNone/>
            </a:pPr>
            <a:r>
              <a:rPr lang="el-GR" sz="1200" smtClean="0"/>
              <a:t>Το </a:t>
            </a:r>
            <a:r>
              <a:rPr lang="el-GR" sz="1200"/>
              <a:t>Δικταίον Άνδρον είναι το σπήλαιο που γεννήθηκε ο πατέρας των Θεών, ο Δίας. Βρίσκεται στο Ψυχρό του Οροπεδίου Λασιθίου σε υψόμετρο 1025 μ. Εκεί γεννήθηκε και μεγάλωσε ο Δίας με τη βοήθεια της Αμάλθειας και των Κουρητών. </a:t>
            </a:r>
          </a:p>
          <a:p>
            <a:pPr marL="0" indent="0" algn="just">
              <a:buNone/>
            </a:pPr>
            <a:r>
              <a:rPr lang="el-GR" sz="1200"/>
              <a:t>Σύμφωνα με το μυθολογία, υπήρχε ένας χρησμός που έλεγε ότι ο Κρόνος θα σκοτωθεί από το γιο του, για αυτό και εκείνος, μόλις η γυναίκα του, η Ρέα, έκανε αρσενικό παιδί, το κατάπινε, θεωρώντας ότι έτσι θα προστατευτεί. Η  Ρέα, όμως,  έφυγε από το Κρόνιο, το Σπήλαιο της Τράπεζας, που βρίσκεται στο Τζερμιάδων στην πρωτεύουσα του Δήμου Οροπεδίου Λασιθίου, και  κατέφυγε στο Δικταίον Άντρον,  για να γεννήσει εκεί τον πατέρα των θεών, το Δία, κρυφά από τον Κρόνο. Η Ρέα, μάλιστα, τον  ξεγέλασε και, αντί για το βρέφος, του έδωσε να καταπιεί ένα βράχο τυλιγμένο στα σπάργανα του μωρού. Στη συνέχεια άφησε τον Δία στο σπήλαιο, για να τον αναθρέψουν οι Δικταίοι Κουρήτες, με τη φροντίδα της κατσίκας Αμάλθειας και της νύμφης Μέλισσας.  </a:t>
            </a:r>
          </a:p>
          <a:p>
            <a:pPr marL="0" indent="0" algn="just">
              <a:buNone/>
            </a:pPr>
            <a:r>
              <a:rPr lang="el-GR" sz="1200"/>
              <a:t>Για το Δικταίον Άνδρον υπάρχουν ακόμα πολύ μύθοι. Ένας από αυτούς αναφέρει ότι εκεί αποκοιμήθηκε ο σοφός της αρχαιότητας Επιμενίδης για 57 χρόνια. Αφού ξύπνησε, είχε την ίδια ηλικία αλλά είχε αποκτήσει θεϊκή σοφία και γνώση.</a:t>
            </a:r>
          </a:p>
          <a:p>
            <a:pPr marL="0" indent="0" algn="just">
              <a:buNone/>
            </a:pPr>
            <a:r>
              <a:rPr lang="el-GR" sz="1200"/>
              <a:t>Επίσης, σύμφωνα με τη μυθολογία, το Δικταίον Άντρον ήταν η σπηλιά όπου κατοικούσαν οι Άρπυιες, θηλυκά τέρατα με μορφή πουλιών και με κεφάλι γυναίκας που ήταν οι αγγελιαφόροι του Άδη. </a:t>
            </a:r>
          </a:p>
          <a:p>
            <a:pPr marL="0" indent="0" algn="just">
              <a:buNone/>
            </a:pPr>
            <a:r>
              <a:rPr lang="el-GR" sz="1200"/>
              <a:t>Τέλος, υπάρχει μια παραλλαγή του γνωστού μύθου της Ευρώπης, που αναφέρει ότι, όταν ο Δίας, με τη μορφή ταύρου, έκλεψε την Ευρώπη από τη Φοινίκη, την πήρε μαζί του στο Δικταίον Άντρον, κι όχι στη Γόρτυνα. Εκεί της αποκάλυψε το πραγματικό του πρόσωπο και συνευρέθηκαν. Η συνεύρεση τους είχε ως αποτέλεσμα τη γέννηση του Μίνωα, του Ραδάμανθυ και του Σαρπηδόνα. Γι’αυτό, η πλατεία που υπάρχει σήμερα κάτω από το Σπήλαιο, λέγεται Πλατεία Ευρώπης. </a:t>
            </a:r>
          </a:p>
          <a:p>
            <a:pPr marL="0" indent="0">
              <a:buNone/>
            </a:pPr>
            <a:endParaRPr lang="el-GR" sz="1200"/>
          </a:p>
          <a:p>
            <a:pPr marL="0" indent="0">
              <a:buNone/>
            </a:pPr>
            <a:endParaRPr lang="el-GR" sz="1200"/>
          </a:p>
          <a:p>
            <a:pPr marL="0" indent="0">
              <a:buNone/>
            </a:pPr>
            <a:endParaRPr lang="el-GR" sz="120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200</a:t>
            </a:fld>
            <a:endParaRPr lang="el-GR"/>
          </a:p>
        </p:txBody>
      </p:sp>
    </p:spTree>
    <p:extLst>
      <p:ext uri="{BB962C8B-B14F-4D97-AF65-F5344CB8AC3E}">
        <p14:creationId xmlns:p14="http://schemas.microsoft.com/office/powerpoint/2010/main" val="3495324457"/>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836712"/>
            <a:ext cx="8229600" cy="5289451"/>
          </a:xfrm>
        </p:spPr>
        <p:txBody>
          <a:bodyPr>
            <a:normAutofit fontScale="92500"/>
          </a:bodyPr>
          <a:lstStyle/>
          <a:p>
            <a:pPr marL="0" indent="0">
              <a:buNone/>
            </a:pPr>
            <a:r>
              <a:rPr lang="el-GR" sz="1200" b="1"/>
              <a:t>Ήθη και έθιμα της Ανατολικής Ρωμυλίας στα Τρίκαλα Ημαθίας</a:t>
            </a:r>
          </a:p>
          <a:p>
            <a:pPr marL="0" indent="0">
              <a:buNone/>
            </a:pPr>
            <a:endParaRPr lang="el-GR" sz="1200"/>
          </a:p>
          <a:p>
            <a:pPr marL="0" indent="0">
              <a:buNone/>
            </a:pPr>
            <a:r>
              <a:rPr lang="el-GR" sz="1200"/>
              <a:t>Αμανατίδου Χρυσούλα, Γιάντσης Κων/νος,  Γιοβανοπούλου Ζωή,  Γκιολένα Ελισάβετ, Ιτσιοπούλου Ανδριάνα, Καμανάς Γεώργιος, Κόζι Τζούλια, Κωνσταντινίδου Χρυσάνθη, Παπαδοπούλου Ερμιόνη, Παπαϊωαννίδης Γεώργιος, Πετικοπούλου Μαρία, Πετράκος Κων/νος, Προβατίδου Μαρία-Κωνσταντίνα, Χότζα Μόνικα</a:t>
            </a:r>
          </a:p>
          <a:p>
            <a:pPr marL="0" indent="0">
              <a:buNone/>
            </a:pPr>
            <a:r>
              <a:rPr lang="el-GR" sz="1200"/>
              <a:t>Επιβλέποντες : Κυριακή Ιντζεβίδου ΠΕ02, Ελένη Καρακίτσου ΠΕ02</a:t>
            </a:r>
          </a:p>
          <a:p>
            <a:pPr marL="0" indent="0">
              <a:buNone/>
            </a:pPr>
            <a:r>
              <a:rPr lang="el-GR" sz="1200" smtClean="0"/>
              <a:t>Γυμνάσιο </a:t>
            </a:r>
            <a:r>
              <a:rPr lang="el-GR" sz="1200"/>
              <a:t>Τρικάλων Ημαθίας</a:t>
            </a:r>
          </a:p>
          <a:p>
            <a:pPr marL="0" indent="0">
              <a:buNone/>
            </a:pPr>
            <a:endParaRPr lang="el-GR" sz="1200"/>
          </a:p>
          <a:p>
            <a:pPr marL="0" indent="0" algn="just">
              <a:buNone/>
            </a:pPr>
            <a:r>
              <a:rPr lang="el-GR" sz="1200" smtClean="0"/>
              <a:t>Ο </a:t>
            </a:r>
            <a:r>
              <a:rPr lang="el-GR" sz="1200"/>
              <a:t>όρος "Ανατολική Ρωμυλία"  αναφέρεται σε περιοχές της Τουρκίας που κατοικούνταν από Έλληνες πριν από τον 20ο αιώνα, οι οποίοι εκδιώχθηκαν κατά τη διάρκεια του Ελληνοτουρκικού Πολέμου του 1922 και της Συνθήκης της Λωζάνης τον ίδιο χρόνο. Πολλοί από αυτούς τους πρόσφυγες εγκαταστάθηκαν σε διάφορες περιοχές της Ελλάδας, συμπεριλαμβανομένων των Τρικάλων της Ημαθίας όπου μετέφεραν τα έθιμα και την πολιτιστική  κληρονομιά της περιοχής τους. Με τη διατήρηση της ταυτότητας τους, οι κάτοικοι διατηρούν την παράδοση ζωντανή, συνδέοντας τις νεότερες γενιές με την ιστορία  της περιοχής τους. Τα εορταστικά δρώμενα στην περιοχή αυτή είναι ιδιαίτερα σημαντικά και αντικατοπτρίζουν την πίστη, την παράδοση και την ενότητα της κοινότητας. Οι λαογραφικές εκδηλώσεις που πραγματοποιούνται κατά τη διάρκεια των εορταστικών περιόδων, χοροί, παραδοσιακή μουσική και εντυπωσιακές ενδυμασίες αναδεικνύουν την πλούσια  πολιτιστική τους κληρονομιά. Η εργασία μας έχει θέμα τα ήθη και τα έθιμα που έφεραν στον τόπο μας, το χωριό Τρίκαλα του νομού Ημαθίας, οι πρόσφυγες που εγκαταστάθηκαν εκεί από το Μεγάλο Μοναστήρι της Ανατολικής Ρωμυλίας τον Σεπτέμβρη του 1924 μετά την υπογραφή της συνθήκης του Νεϊγύ. Αρχικά θα γίνει μια ιστορική αναδρομή στην πορεία των προγόνων μας που ξεκίνησαν το μακρύ ταξίδι από την Ανατολική Θράκη, για να εγκατασταθούν στη μητέρα πατρίδα. Θα ασχοληθούμε με τα έθιμα των Χριστουγέννων, της Πρωτοχρονιάς, των Θεοφανίων, του Πάσχα αλλά και άλλα που γίνονταν σε μεγάλες θρησκευτικές γιορτές, έθιμα της σποράς και του γάμου. Τέλος, θα περιγράψουμε τη γυναικεία και ανδρική φορεσιά του Μεγάλου Μοναστηρίου, την  κουζίνα της Ανατολικής Ρωμυλίας, τους χορούς και τα τραγούδια του συγκεκριμένου τόπου τα οποία αποτελούν πηγή υπερηφάνειας των κατοίκων και σύνδεσης με την παράδοση και τον πολιτισμό τους.</a:t>
            </a:r>
          </a:p>
          <a:p>
            <a:pPr marL="0" indent="0">
              <a:buNone/>
            </a:pPr>
            <a:endParaRPr lang="el-GR" sz="1200"/>
          </a:p>
          <a:p>
            <a:pPr marL="0" indent="0">
              <a:buNone/>
            </a:pPr>
            <a:r>
              <a:rPr lang="el-GR" sz="1200"/>
              <a:t>       </a:t>
            </a:r>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201</a:t>
            </a:fld>
            <a:endParaRPr lang="el-GR"/>
          </a:p>
        </p:txBody>
      </p:sp>
    </p:spTree>
    <p:extLst>
      <p:ext uri="{BB962C8B-B14F-4D97-AF65-F5344CB8AC3E}">
        <p14:creationId xmlns:p14="http://schemas.microsoft.com/office/powerpoint/2010/main" val="2931487508"/>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764704"/>
            <a:ext cx="8229600" cy="5361459"/>
          </a:xfrm>
        </p:spPr>
        <p:txBody>
          <a:bodyPr>
            <a:normAutofit fontScale="92500" lnSpcReduction="20000"/>
          </a:bodyPr>
          <a:lstStyle/>
          <a:p>
            <a:pPr marL="0" indent="0">
              <a:buNone/>
            </a:pPr>
            <a:r>
              <a:rPr lang="el-GR" sz="1200" b="1"/>
              <a:t>ΦΙΛΙΑΤΡΑ, Η ΠΟΛΗ ΜΑΣ </a:t>
            </a:r>
            <a:endParaRPr lang="el-GR" sz="1200" b="1" smtClean="0"/>
          </a:p>
          <a:p>
            <a:pPr marL="0" indent="0">
              <a:buNone/>
            </a:pPr>
            <a:endParaRPr lang="el-GR" sz="1200" smtClean="0"/>
          </a:p>
          <a:p>
            <a:pPr marL="0" indent="0">
              <a:buNone/>
            </a:pPr>
            <a:r>
              <a:rPr lang="el-GR" sz="1200" smtClean="0"/>
              <a:t>Αλεξόπουλος </a:t>
            </a:r>
            <a:r>
              <a:rPr lang="el-GR" sz="1200"/>
              <a:t>Αθανάσιος, Αλκαντάρα Ιωάννης, Αντωνοπούλου Ασπασία, Γαβρίλη Αιμιλία, Γεωργιλά Κατερίνα, Γιούλης Νικόλαος, Κορόιου Κοσμίν, Κορωνιού Βασιλική, Μεϊντάνης Ιωάννης, Μητροπούλου Σταυρούλα, Οικονομοπούλου Μαρία, Παναγιωτοπούλου Παναγιώτα, Πανταζοπούλου Διονυσία, Ποταμιάνος Αντώνιος, Ράφτη Ευγενία, Σάκουλα Δήμητρα, Στασινόπουλος Άγγελος, Στασινόπουλος Αποστόλης, Στριμπάκου Βασιλική, Ταμπάκου Σαμουήλ, Τασοπούλου Ιωάννα, Τόσκα Μουράκ</a:t>
            </a:r>
          </a:p>
          <a:p>
            <a:pPr marL="0" indent="0">
              <a:buNone/>
            </a:pPr>
            <a:r>
              <a:rPr lang="el-GR" sz="1200" smtClean="0"/>
              <a:t>Αθηναίου </a:t>
            </a:r>
            <a:r>
              <a:rPr lang="el-GR" sz="1200"/>
              <a:t>Μαρία ΠΕ02,Δημητροπούλου Ελένη ΠΕ02, Καγκελάρη Αδαμαντία ΠΕ04, Μεϊντάνη Σταυρούλα ΠΕ02, Σταύρακα  Χρυσούλα ΠΕ01, Στυλιανού Άννα Μαρία ΠΕ07, Χαρίτος Αθανάσιος ΠΕ88</a:t>
            </a:r>
          </a:p>
          <a:p>
            <a:pPr marL="0" indent="0">
              <a:buNone/>
            </a:pPr>
            <a:r>
              <a:rPr lang="el-GR" sz="1200" smtClean="0"/>
              <a:t>Γυμνάσιο </a:t>
            </a:r>
            <a:r>
              <a:rPr lang="el-GR" sz="1200"/>
              <a:t>Φιλιατρών</a:t>
            </a:r>
          </a:p>
          <a:p>
            <a:pPr marL="0" indent="0">
              <a:buNone/>
            </a:pPr>
            <a:endParaRPr lang="el-GR" sz="1200"/>
          </a:p>
          <a:p>
            <a:pPr marL="0" indent="0">
              <a:buNone/>
            </a:pPr>
            <a:endParaRPr lang="el-GR" sz="1200"/>
          </a:p>
          <a:p>
            <a:pPr marL="0" indent="0" algn="just">
              <a:buNone/>
            </a:pPr>
            <a:r>
              <a:rPr lang="el-GR" sz="1200"/>
              <a:t>Τα Φιλιατρά είναι μια κωμόπολη, στο ΝΔ τμήμα της Πελοποννήσου. Η ζωή της πόλης χρονολογείται από το 16 ο αι. αλλά οι ρίζες της φαίνεται να βρίσκονται πολύ παλαιότερα μέσα στον χρόνο, αφού θεωρείται  σαν πρόγονος της η αρχαία πόλη Έρανα, που τοποθετείται κοντά στην περιοχή της Αγίας Κυριακής. Το όνομά  της, λέγεται , κατά μια εκδοχή, ότι το πήρε από τα πολλά πηγάδια που υπήρχαν στην περιοχή και μάλιστα από το φιλιατρό ,το  χτιστό  τμήμα του πηγαδιού που βρίσκεται πάνω από το έδαφος. </a:t>
            </a:r>
          </a:p>
          <a:p>
            <a:pPr marL="0" indent="0" algn="just">
              <a:buNone/>
            </a:pPr>
            <a:r>
              <a:rPr lang="el-GR" sz="1200"/>
              <a:t>Η πόλη έχει πολλά αξιοθέατα που μπορούν τα προσελκύσουν το ενδιαφέρον του επισκέπτη της. Στην είσοδο της πόλης, βρίσκεται ο πύργος του Άιφελ, αντίγραφο του ομώνυμου πύργου του Παρισιού. Προχωρώντας προς το κέντρο της πόλης συναντά ο επισκέπτης  τον ιερό ναό της Παναγιάς Βλαχέρνας που χρονολογείται πριν το 1820.Στα αριστερά του δρόμου μπορεί να θαυμάσει το νεοκλασικό κτίριο του Λυκείου. Συνεχίζοντας την πορεία του ο ταξιδιώτης, σύντομα θα βρεθεί στο κέντρο της πόλης, στη πλατεία Καποδιστρίου στην οποία δεσπόζει το υπέροχο σιντριβάνι της(19 ος αι). Σιντριβάνι, ανάλογου κάλλους, υπάρχει και στην πλατεία του Αγίου Ανδρέα. Ιδιαίτερης ομορφιάς είναι στην πόλη και το ρολόι  του δημαρχείου ,φτιαγμένο το 19ο αι. Τα Φιλιατρά, παλιότερα, γνώρισαν άνθηση και πλούτο και αυτό το μαρτυρούν τα αρχοντικά σπίτια με την εντυπωσιακή αρχιτεκτονική τους. Μια βόλτα μέσα στα καντούνια της πόλης θα  ταξιδέψει τον επισκέπτη σε παλαιότερες εποχές.</a:t>
            </a:r>
          </a:p>
          <a:p>
            <a:pPr marL="0" indent="0" algn="just">
              <a:buNone/>
            </a:pPr>
            <a:r>
              <a:rPr lang="el-GR" sz="1200"/>
              <a:t>Οι ομορφιές της πόλης και τα αξιοθέατα  απλώνονται ,απλόχερα, και στη γύρω περιοχή. Ο ναός της Αναλήψεως Σωτήρος, Ο αρχαιότερος σταυρεπίστεγος ναός στον ελλαδικό χώρο, τα γύρω χωριά με τις φυσικές ομορφιές τους, η λίμνη Ντοπόλη, οι καταρράκτες της Βαλτας, οι φανταστικές παραλίες, το όρος Αιγάλεω, που προσφέρει ευκαιρίες απόδρασης σε παλιά πετροχτισμένα  μονοπάτια που οδηγούν στον υπέροχο κάμπο της Μαλης( ορεινό χωριό, υψόμετρο 956 μ)  με πετρόχτιστα σπίτια ιδιαίτερης αρχιτεκτονικής, ο πύργος των παραμυθιών, στον Αγρίλη.</a:t>
            </a:r>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202</a:t>
            </a:fld>
            <a:endParaRPr lang="el-GR"/>
          </a:p>
        </p:txBody>
      </p:sp>
    </p:spTree>
    <p:extLst>
      <p:ext uri="{BB962C8B-B14F-4D97-AF65-F5344CB8AC3E}">
        <p14:creationId xmlns:p14="http://schemas.microsoft.com/office/powerpoint/2010/main" val="3276777590"/>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620688"/>
            <a:ext cx="8229600" cy="5505475"/>
          </a:xfrm>
        </p:spPr>
        <p:txBody>
          <a:bodyPr>
            <a:normAutofit/>
          </a:bodyPr>
          <a:lstStyle/>
          <a:p>
            <a:pPr marL="0" indent="0">
              <a:buNone/>
            </a:pPr>
            <a:r>
              <a:rPr lang="el-GR" sz="1200" b="1"/>
              <a:t>Λαογραφικό Μουσείο Γυμνασίου </a:t>
            </a:r>
            <a:r>
              <a:rPr lang="el-GR" sz="1200" b="1" smtClean="0"/>
              <a:t>Φιλύρου</a:t>
            </a:r>
          </a:p>
          <a:p>
            <a:pPr marL="0" indent="0">
              <a:buNone/>
            </a:pPr>
            <a:endParaRPr lang="el-GR" sz="1200" b="1"/>
          </a:p>
          <a:p>
            <a:pPr marL="0" indent="0">
              <a:buNone/>
            </a:pPr>
            <a:endParaRPr lang="el-GR" sz="1200" smtClean="0"/>
          </a:p>
          <a:p>
            <a:pPr marL="0" indent="0">
              <a:buNone/>
            </a:pPr>
            <a:r>
              <a:rPr lang="el-GR" sz="1200" smtClean="0"/>
              <a:t>Καρέλη </a:t>
            </a:r>
            <a:r>
              <a:rPr lang="el-GR" sz="1200"/>
              <a:t>Ιωάννα, Λαζίδου Αικατερίνη, Λάζου Μαρία, Μπαρτζοπούλου Αναστασία, Ντίκα Όλγα, Παπαδάμου Άννα.</a:t>
            </a:r>
          </a:p>
          <a:p>
            <a:pPr marL="0" indent="0">
              <a:buNone/>
            </a:pPr>
            <a:r>
              <a:rPr lang="el-GR" sz="1200"/>
              <a:t>Επιβλέπουσες: Πανοπούλου Κυριακή(ΠΕ02), Τσολακίδου Χρυσούλα (ΠΕ0405), Παπαδοπούλου Χαρίκλεια (ΠΕ0401)</a:t>
            </a:r>
          </a:p>
          <a:p>
            <a:pPr marL="0" indent="0">
              <a:buNone/>
            </a:pPr>
            <a:r>
              <a:rPr lang="el-GR" sz="1200" smtClean="0"/>
              <a:t>Γυμνάσιο </a:t>
            </a:r>
            <a:r>
              <a:rPr lang="el-GR" sz="1200"/>
              <a:t>Φιλύρου</a:t>
            </a:r>
          </a:p>
          <a:p>
            <a:pPr marL="0" indent="0">
              <a:buNone/>
            </a:pPr>
            <a:endParaRPr lang="el-GR" sz="1200"/>
          </a:p>
          <a:p>
            <a:pPr marL="0" indent="0">
              <a:buNone/>
            </a:pPr>
            <a:endParaRPr lang="el-GR" sz="1200" smtClean="0"/>
          </a:p>
          <a:p>
            <a:pPr marL="0" indent="0" algn="just">
              <a:buNone/>
            </a:pPr>
            <a:endParaRPr lang="el-GR" sz="1200"/>
          </a:p>
          <a:p>
            <a:pPr marL="0" indent="0" algn="just">
              <a:buNone/>
            </a:pPr>
            <a:r>
              <a:rPr lang="el-GR" sz="1200"/>
              <a:t>Η εργασία μας θα είναι ένα ψηφιακό βιβλίο – λεύκωμα με κύριο θέμα το Λαογραφικό Μουσείο, που έχουμε δημιουργήσει στον χώρο του σχολείου. Μετά από μια σύντομη παρουσίαση, μέσα από φωτογραφίες, του τόπου μας και του σχολείου μας οι μαθήτριες θα μας “ξεναγήσουν” στο Μουσείο. Στην συνέχεια θα σταθούν σε κάποια αντικείμενα που τους έκαναν ιδιαίτερη εντύπωση, τα φωτογράφισαν, βρήκαν πληροφορίες γι αυτά και προσπάθησαν να μιλήσουν με τους κατόχους - δωρητές τους. Έτσι δίπλα στις φωτογραφίες ο καθένας θα μπορεί να διαβάσει για την χρήση των εκθεμάτων και για κάποια από αυτά να ακούσει μια ιστορία...Καθώς όμως τα εκθέματα του Μουσείου συγκεντρώθηκαν από κατοίκους του Φιλύρου αλλά παράλληλα από ανθρώπους με διαφορετική μεταξύ τους καταγωγή, στην παρουσίασή μας θα ακουστούν τα ονόματα πολλών περιοχών της Ελλάδας μας.</a:t>
            </a:r>
          </a:p>
          <a:p>
            <a:pPr marL="0" indent="0">
              <a:buNone/>
            </a:pPr>
            <a:endParaRPr lang="el-GR" sz="1200"/>
          </a:p>
          <a:p>
            <a:pPr marL="0" indent="0">
              <a:buNone/>
            </a:pPr>
            <a:endParaRPr lang="el-GR" sz="120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203</a:t>
            </a:fld>
            <a:endParaRPr lang="el-GR"/>
          </a:p>
        </p:txBody>
      </p:sp>
    </p:spTree>
    <p:extLst>
      <p:ext uri="{BB962C8B-B14F-4D97-AF65-F5344CB8AC3E}">
        <p14:creationId xmlns:p14="http://schemas.microsoft.com/office/powerpoint/2010/main" val="322652740"/>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692696"/>
            <a:ext cx="8229600" cy="5433467"/>
          </a:xfrm>
        </p:spPr>
        <p:txBody>
          <a:bodyPr>
            <a:normAutofit fontScale="92500" lnSpcReduction="20000"/>
          </a:bodyPr>
          <a:lstStyle/>
          <a:p>
            <a:pPr marL="0" indent="0">
              <a:buNone/>
            </a:pPr>
            <a:endParaRPr lang="el-GR" sz="1200"/>
          </a:p>
          <a:p>
            <a:pPr marL="0" indent="0">
              <a:buNone/>
            </a:pPr>
            <a:endParaRPr lang="el-GR" sz="1200" b="1"/>
          </a:p>
          <a:p>
            <a:pPr marL="0" indent="0">
              <a:buNone/>
            </a:pPr>
            <a:r>
              <a:rPr lang="el-GR" sz="1200" b="1"/>
              <a:t>Άνθρωποι που ανέδειξαν το δικό μου </a:t>
            </a:r>
            <a:r>
              <a:rPr lang="el-GR" sz="1200" b="1" smtClean="0"/>
              <a:t>τόπο</a:t>
            </a:r>
          </a:p>
          <a:p>
            <a:pPr marL="0" indent="0">
              <a:buNone/>
            </a:pPr>
            <a:endParaRPr lang="el-GR" sz="1200" b="1"/>
          </a:p>
          <a:p>
            <a:pPr marL="0" indent="0">
              <a:buNone/>
            </a:pPr>
            <a:r>
              <a:rPr lang="el-GR" sz="1200"/>
              <a:t>Ντούσικου Γεωργία, Ντούσικου Θεοφανεία, Ξενιά Μαρία, Σκεντέρη Μαριάννα, Τριάντη Αγορίτσα</a:t>
            </a:r>
          </a:p>
          <a:p>
            <a:pPr marL="0" indent="0">
              <a:buNone/>
            </a:pPr>
            <a:r>
              <a:rPr lang="el-GR" sz="1200"/>
              <a:t>Επιβλέπουσα: ΙωάνναΑλαφοδήμου ΠΕ02</a:t>
            </a:r>
          </a:p>
          <a:p>
            <a:pPr marL="0" indent="0">
              <a:buNone/>
            </a:pPr>
            <a:r>
              <a:rPr lang="el-GR" sz="1200" smtClean="0"/>
              <a:t> </a:t>
            </a:r>
            <a:r>
              <a:rPr lang="el-GR" sz="1200"/>
              <a:t>Γυμνάσιο με Λυκειακές Τάξεις Φουρνάς Ευρυτανίας</a:t>
            </a:r>
          </a:p>
          <a:p>
            <a:pPr marL="0" indent="0">
              <a:buNone/>
            </a:pPr>
            <a:endParaRPr lang="el-GR" sz="1200" smtClean="0"/>
          </a:p>
          <a:p>
            <a:pPr marL="0" indent="0" algn="just">
              <a:buNone/>
            </a:pPr>
            <a:r>
              <a:rPr lang="el-GR" sz="1200" smtClean="0"/>
              <a:t>Η </a:t>
            </a:r>
            <a:r>
              <a:rPr lang="el-GR" sz="1200"/>
              <a:t>Φουρνά είναι ένας  ιστορικός οικισμός της Στερεάς Ελλάδας που βρίσκεται στην Περιφερειακή ενότητα Ευρυτανίας. Κατά την τελευταία απογραφή του 2021 ο πληθυσμός της Φουρνάς είναι 304 κάτοικοι. Στη Φουρνά  λειτουργεί Νηπιαγωγείο, Μονοθέσιο Δημοτικό και Γυμνάσιο με Λυκειακές Τάξεις στο οποίο κατά την τρέχουσα σχολική χρονιά φοιτούν εννέα μαθητές, οι οποίοι προέρχονται από τη Φουρνά κι από τον Κλειτσό, ένα ορεινό χωριό στο νομό Ευρυτανίας. </a:t>
            </a:r>
          </a:p>
          <a:p>
            <a:pPr marL="0" indent="0" algn="just">
              <a:buNone/>
            </a:pPr>
            <a:r>
              <a:rPr lang="el-GR" sz="1200"/>
              <a:t>Τόσο η Φουρνά όσο και ο Κλειστός έχουν αναδείξει σημαντικές προσωπικότητες, επιστήμονες, πολιτικούς, πνευματικούς ανθρώπους και ιστορικές προσωπικότητες, που με τη δράση και το έργο τους ανέδειξαν την περιοχή ιστορικά, πολιτικά και πνευματικά και που ξεχωρίζουν για το πατριωτικό τους φρόνιμα, το πνευματικό τους έργο  και το πνεύμα αυτοθυσίας και προσφοράς.</a:t>
            </a:r>
          </a:p>
          <a:p>
            <a:pPr marL="0" indent="0" algn="just">
              <a:buNone/>
            </a:pPr>
            <a:r>
              <a:rPr lang="el-GR" sz="1200"/>
              <a:t> Από τη Φουρνά κατάγεται Ο Διονύσιος ο εκ Φουρνάς, ιερομόναχος, γνωστός αγιογράφος και συγγραφέας του έργου Ερμηνεία της ζωγραφικής τέχνης, το οποίο έγινε βασικό εγκόλπιο των Ελλήνων και των ξένων αγιογράφων από τις αρχές του 18ου αιώνα και εξής.</a:t>
            </a:r>
          </a:p>
          <a:p>
            <a:pPr marL="0" indent="0" algn="just">
              <a:buNone/>
            </a:pPr>
            <a:r>
              <a:rPr lang="el-GR" sz="1200"/>
              <a:t>Σημαντική ιστορική προσωπικότητα που έδρασε στην περιοχή της Φουρνάς ήταν ο  Κώστας Λεπενιώτης [1777 – 1812] ονομαστός κλέφτης σαρακατσάνικης καταγωγής, ο οποίος έδρασε τα προεπαναστατικά χρόνια. Ήταν μικρότερος αδελφός του Κατσαντώνη με τον οποίο και έδρασαν από κοινού ως τον θάνατό του. Το Κλειστό είναι ο τόπος καταγωγής του Χαράλαμπου Κατσιμήτρου, το όνομα του οποίου συγκαταλέγεται στους ήρωες της σύγχρονης Ιστορίας. Ήταν Έλληνας στρατηγός που συμμετείχε στον Ελληνοϊταλικό Πόλεμο του 1940 και αργότερα διετέλεσε υπουργός της κατοχικής κυβέρνησης.</a:t>
            </a:r>
          </a:p>
          <a:p>
            <a:pPr marL="0" indent="0" algn="just">
              <a:buNone/>
            </a:pPr>
            <a:r>
              <a:rPr lang="el-GR" sz="1200"/>
              <a:t>Την πλατεία του χωριού της Φουρνάς κοσμούν οι προτομές δύο σημαντικών προσωπικοτήτων του χωριού, του Γεωργίου Ν. Μπουρδάρα (1888-1957),  που υπήρξε νομικός, στρατιωτικός και πολιτικός και του Ιωάννη Ν. Φλωράκη, που αποκαλείται ως «Ο γιατρός των φτωχών». </a:t>
            </a:r>
          </a:p>
          <a:p>
            <a:pPr marL="0" indent="0" algn="just">
              <a:buNone/>
            </a:pPr>
            <a:r>
              <a:rPr lang="el-GR" sz="1200"/>
              <a:t> Με την παρούσα εργασία θα επιχειρηθεί να σκιαγραφηθούν οι παραπάνω προσωπικότητες, οι οποίες ανέδειξαν την περιοχή  και να αναλυθεί  το έργο,  η δράση τους και η προσφορά τους έξω από τα στενά όρια του τόπου, που υπήρξε η πατρίδα τους .</a:t>
            </a:r>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204</a:t>
            </a:fld>
            <a:endParaRPr lang="el-GR"/>
          </a:p>
        </p:txBody>
      </p:sp>
    </p:spTree>
    <p:extLst>
      <p:ext uri="{BB962C8B-B14F-4D97-AF65-F5344CB8AC3E}">
        <p14:creationId xmlns:p14="http://schemas.microsoft.com/office/powerpoint/2010/main" val="1910701243"/>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764704"/>
            <a:ext cx="8229600" cy="5361459"/>
          </a:xfrm>
        </p:spPr>
        <p:txBody>
          <a:bodyPr>
            <a:normAutofit fontScale="92500" lnSpcReduction="20000"/>
          </a:bodyPr>
          <a:lstStyle/>
          <a:p>
            <a:pPr marL="0" indent="0">
              <a:buNone/>
            </a:pPr>
            <a:r>
              <a:rPr lang="el-GR" sz="1200" b="1"/>
              <a:t>Έθιμα της Τενέας γης</a:t>
            </a:r>
          </a:p>
          <a:p>
            <a:pPr marL="0" indent="0" algn="just">
              <a:buNone/>
            </a:pPr>
            <a:endParaRPr lang="el-GR" sz="1200"/>
          </a:p>
          <a:p>
            <a:pPr marL="0" indent="0" algn="just">
              <a:buNone/>
            </a:pPr>
            <a:r>
              <a:rPr lang="el-GR" sz="1200"/>
              <a:t>Βαρδάκας Άγγελος-Σέργιος, Γαλάνης Αθανάσιος, Γεώργαρη Ελένη, Γεώργαρη Παρασκευή, Γεώργαρη Σοφία, Γκιότση Αμαρίλντο, Δελλής Μιχαήλ- Φανούριος, Δημογέροντας Χαράλαμπος, Δράκος Βλάσιος, Δράκου Σοφία, Ζυλάλι Γκαμπριέλ, Καπετάνος Γεώργιος, Καραγιάννης-Μαρινός Παναγιώτης, Καρυώτη Μαρίνα, Κεφερλή Σουζάνα, Κλάρου Φαίδρα, Κολιτάσιου Ελενη-Ιωάννα, Μπαρμπή Σοφία, Μπίτζιου Μαρία-Ελένη, Σαουμπάνοβα Ρουφίνα, Κορδώση Δέσποινα, Μανωλάκης Γεώργιος, Μπακλώρης Κων/νος, Μπαλής Χρήστος, Μπίτζιου Βασιλική-Παυλίνα, Παναγουλοπούλου Βασιλική, Παπαθανασίου Δημήτριος, Παππάς Κων/νος, Πάστρα Νεφέλη, Παυλάκος Νικόλαος- Ραφαήλ, Πιτσάκου Λεονέλ, Πούλου Γεωργία, Ριζόγιαννη Παναγούλα, Σκουράνι Νταγιάνα, Σκούρτης Ιωάννης, Σπανού Ελισάβετ- Αποστολία, Τσελώνης Νεκτάριος, Τσιωτάκης Αθανάσιος, Χαντά Εμμανουέλα, Χασκή Σοφία, Χατζημιχάλη Ειρήνη</a:t>
            </a:r>
          </a:p>
          <a:p>
            <a:pPr marL="0" indent="0" algn="just">
              <a:buNone/>
            </a:pPr>
            <a:r>
              <a:rPr lang="el-GR" sz="1200"/>
              <a:t>Επιβλέπουσες : Μπαλάφα Γεωργία ΠΕ03, Σκούρτη Ευαγγελία ΠΕ02, Ρουμελιώτη-Κατσιμπούλα Γεωργία ΠΕ81</a:t>
            </a:r>
          </a:p>
          <a:p>
            <a:pPr marL="0" indent="0" algn="just">
              <a:buNone/>
            </a:pPr>
            <a:r>
              <a:rPr lang="el-GR" sz="1200" smtClean="0"/>
              <a:t>Γυμνάσιο </a:t>
            </a:r>
            <a:r>
              <a:rPr lang="el-GR" sz="1200"/>
              <a:t>Χιλιομοδίου</a:t>
            </a:r>
          </a:p>
          <a:p>
            <a:pPr marL="0" indent="0">
              <a:buNone/>
            </a:pPr>
            <a:endParaRPr lang="el-GR" sz="1200"/>
          </a:p>
          <a:p>
            <a:pPr marL="0" indent="0" algn="just">
              <a:buNone/>
            </a:pPr>
            <a:r>
              <a:rPr lang="el-GR" sz="1200" smtClean="0"/>
              <a:t>Η </a:t>
            </a:r>
            <a:r>
              <a:rPr lang="el-GR" sz="1200"/>
              <a:t>Τενέα, η αρχαία πόλη των Κορινθίων, ήταν χτισμένη στην περιοχή όπου σήμερα συναντάμε τα χωριά Χιλιομόδι και Κλένια. Οι πρώτοι κάτοικοί της ήταν Τρώες αιχμάλωτοι από την Τένεδο. Στην Τενέα, ο βασιλιάς Πόλυβος ανέθρεψε τον Οιδίποδα. Ήταν σημαντικός οικισμός με καίρια γεωγραφική θέση και  μεγάλη οικονομική ανάπτυξη.</a:t>
            </a:r>
          </a:p>
          <a:p>
            <a:pPr marL="0" indent="0" algn="just">
              <a:buNone/>
            </a:pPr>
            <a:r>
              <a:rPr lang="el-GR" sz="1200"/>
              <a:t>Στην εργασία μας αυτή θα ασχοληθούμε με τα σημαντικότερα έθιμα της Τενέας και της ευρύτερης περιοχής της. Αυτά είναι :</a:t>
            </a:r>
          </a:p>
          <a:p>
            <a:pPr marL="0" indent="0" algn="just">
              <a:buNone/>
            </a:pPr>
            <a:r>
              <a:rPr lang="el-GR" sz="1200"/>
              <a:t> α) Το οδοιπορικό της Παναγίας Φανερωμένης. Κάθε χρόνο, στις 21 Αυγούστου, πραγματοποιείται λιτάνευση της θαυματουργής εικόνας της Παναγίας από το Παλαιό Μοναστήρι ως τη νέα Ιερά Μονή, συνοδεία πλήθους πιστών από όλη την Κορινθία , αλλά και τους γειτονικούς νομούς. </a:t>
            </a:r>
          </a:p>
          <a:p>
            <a:pPr marL="0" indent="0" algn="just">
              <a:buNone/>
            </a:pPr>
            <a:r>
              <a:rPr lang="el-GR" sz="1200"/>
              <a:t>β) Το παραδοσιακό έθιμο των «φωτιών», που πραγματοποιείται κάθε χρόνο την παραμονή της Ζωοδόχου Πηγής, στο Παλαιό Μοναστήρι της Παναγίας Φανερωμένης. Εκεί, μόλις δύσει ο ήλιος, οι κάτοικοι ανάβουν πυρσούς και σχηματίζουν έναν τεράστιο φωτεινό Σταυρό που, όταν νυχτώσει, είναι ορατός από απόσταση αρκετών χιλιομέτρων. </a:t>
            </a:r>
          </a:p>
          <a:p>
            <a:pPr marL="0" indent="0" algn="just">
              <a:buNone/>
            </a:pPr>
            <a:r>
              <a:rPr lang="el-GR" sz="1200"/>
              <a:t>γ) Το έθιμο της «Αγάπης» που πραγματοποιείται στην ευρύτερη περιοχή της Τενέας, στο χωριό Στεφάνι. Το απόγευμα της Λαμπρής, μετά τη λειτουργίας την εκκλησία της Κοίμησης της Θεοτόκου ακολουθεί μεταφορά με λιτανεία της εικόνας της Παναγίας , της «Κυρίας των Αγγέλων» στον Ιερό Ναό του Αγίου Στεφανά. Εχθροί και φίλοι δίνουν το φιλί της αγάπης. Ακολουθεί το κάψιμο του ομοιώματος του Ιούδα και στη συνέχεια, η χορευτική ομάδα του Στεφανίου χορεύει παραδοσιακούς χορούς στην πλατεία του χωριού. Τέλος, άντρες όλων των ηλικιών συναγωνίζονται στη ρίψη του «λιθαριού».</a:t>
            </a:r>
          </a:p>
          <a:p>
            <a:pPr marL="0" indent="0">
              <a:buNone/>
            </a:pPr>
            <a:endParaRPr lang="el-GR" sz="120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205</a:t>
            </a:fld>
            <a:endParaRPr lang="el-GR"/>
          </a:p>
        </p:txBody>
      </p:sp>
    </p:spTree>
    <p:extLst>
      <p:ext uri="{BB962C8B-B14F-4D97-AF65-F5344CB8AC3E}">
        <p14:creationId xmlns:p14="http://schemas.microsoft.com/office/powerpoint/2010/main" val="1646725998"/>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548680"/>
            <a:ext cx="8229600" cy="5577483"/>
          </a:xfrm>
        </p:spPr>
        <p:txBody>
          <a:bodyPr>
            <a:normAutofit lnSpcReduction="10000"/>
          </a:bodyPr>
          <a:lstStyle/>
          <a:p>
            <a:pPr marL="0" indent="0">
              <a:buNone/>
            </a:pPr>
            <a:r>
              <a:rPr lang="el-GR" sz="1200" b="1"/>
              <a:t>Μικροί ξεναγοί – Γνωρίζοντας την ιστορία και τον πολιτισμό του τόπου μου</a:t>
            </a:r>
          </a:p>
          <a:p>
            <a:pPr marL="0" indent="0">
              <a:buNone/>
            </a:pPr>
            <a:r>
              <a:rPr lang="el-GR" sz="1200"/>
              <a:t>                        </a:t>
            </a:r>
          </a:p>
          <a:p>
            <a:pPr marL="0" indent="0">
              <a:buNone/>
            </a:pPr>
            <a:r>
              <a:rPr lang="el-GR" sz="1200"/>
              <a:t>Αυγέρη Σοφία, Γκουραμάνη Δέσποινα, Θεοδωρίδης Άγγελος, Καραφίλι Κλεοπάτρα, Κατσαβού Δανάη, Κυριαζή Αναστασία, Λεονταρίδης Χαράλαμπος, Μπαλλά Αργυρώ, Μπαξεβάνης Θεοχάρης, Ντίνου Άννα-Ελένη, Σκαραγκά Ελισάβετ, Τοκαλατσίδης Παναγιώτης, Τσακμακλής Γρηγόρης, Τσιατσούλης Νικόλαος</a:t>
            </a:r>
          </a:p>
          <a:p>
            <a:pPr marL="0" indent="0">
              <a:buNone/>
            </a:pPr>
            <a:r>
              <a:rPr lang="el-GR" sz="1200"/>
              <a:t>Επιβλέπων/ ουσα:, Γιαννοπούλου Κλεοπάτρα ΠΕ02, Ευαγγέλου Ελένη ΠΕ06, Λιάκου Μαρία-Βαρβάρα ΠΕ02, Τοκαλατσίδης Σωτήριος ΠΕ86, Χαρατσή Ελένη ΠΕ02</a:t>
            </a:r>
          </a:p>
          <a:p>
            <a:pPr marL="0" indent="0">
              <a:buNone/>
            </a:pPr>
            <a:r>
              <a:rPr lang="el-GR" sz="1200" smtClean="0"/>
              <a:t>Γυμνάσιο </a:t>
            </a:r>
            <a:r>
              <a:rPr lang="el-GR" sz="1200"/>
              <a:t>Χορτιάτη</a:t>
            </a:r>
          </a:p>
          <a:p>
            <a:pPr marL="0" indent="0">
              <a:buNone/>
            </a:pPr>
            <a:endParaRPr lang="el-GR" sz="1200"/>
          </a:p>
          <a:p>
            <a:pPr marL="0" indent="0" algn="just">
              <a:buNone/>
            </a:pPr>
            <a:r>
              <a:rPr lang="el-GR" sz="1200" smtClean="0"/>
              <a:t>Πριν </a:t>
            </a:r>
            <a:r>
              <a:rPr lang="el-GR" sz="1200"/>
              <a:t>δέκα περίπου χρόνια ξεκίνησε στο σχολείο μας, τότε 3ο Γυμνάσιο Χορτιάτη,  ένα πολλά υποσχόμενο πολιτιστικό πρόγραμμα με την επωνυμία, «Ξεναγοί του μέλλοντος» και την αρωγή παλαιότερων συναδέλφων. </a:t>
            </a:r>
          </a:p>
          <a:p>
            <a:pPr marL="0" indent="0" algn="just">
              <a:buNone/>
            </a:pPr>
            <a:r>
              <a:rPr lang="el-GR" sz="1200"/>
              <a:t>   Σήμερα, αυτό το πολιτιστικό πρόγραμμα συνεχίζεται με διαφοροποιημένη επωνυμία, «Μικροί ξεναγοί – Γνωρίζοντας την ιστορία και τον πολιτισμό του τόπου μου» και διαφορετική ομάδα συμμετεχόντων εκπαιδευτικών. Αφετηρία του προγράμματος και τότε και τώρα η μακραίωνη ιστορία του τόπου μας και οι «μαρτυρίες» της, τα μνημεία που για αιώνες πλαισιώνουν την ιστορική περιοχή του Χορτιάτη και του ομώνυμου οικισμού του. Λυδία λίθος όμως αυτής της τόσο ξεχωριστής εκπαιδευτικής δράσης αποτέλεσε και αποτελεί η μεγάλη συμμετοχή των παιδιών – μαθητριών και μαθητών του Γυμνασίου Χορτιάτη – τα οποία με πολύ διάθεση, ενδιαφέρον και προσοχή συμμετέχουν στο εν λόγω πρόγραμμα. Σκοπός τους η διάδοση της ιστορίας του τόπου τους και η ανάδειξη των μνημείων του στους επισκέπτες κάθε ηλικίας, πρωτίστως όμως, των νεών παιδιών, μαθητριών και μαθητών από άλλα σχολεία της πόλης μας, της Θεσσαλονίκης, αλλά και της ευρύτερης περιοχής. Καλλιεργώντας από την εφηβική ηλικία την αγάπη και το σεβασμό στην ιστορία και τον πολιτισμό του γενέθλιου τόπου, απώτερος στόχος του προγράμματος είναι να δώσει ερεθίσματα σε αυτά τα νέα παιδιά, ώστε μεγαλώνοντας να τα αξιοποιήσουν στο έπακρο προς όφελος δικό τους αλλά και του τόπου τους. Το πρόγραμμα των «Μικρών Ξεναγών» στοχεύει στην ανάδειξη αυτής της μακραίωνης ιστορίας της περιοχής του Χορτιάτη.</a:t>
            </a:r>
          </a:p>
          <a:p>
            <a:pPr marL="0" indent="0" algn="just">
              <a:buNone/>
            </a:pPr>
            <a:r>
              <a:rPr lang="el-GR" sz="1200"/>
              <a:t>Στην εργασία αυτή, οι μαθητές μέλη των «Μικρών Ξεναγών» θα παρουσιάσουν μνημεία του Χορτιάτη καθώς και μερικές από τις δράσεις στις οποίες συμμετείχαν μέχρι τώρα. </a:t>
            </a:r>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206</a:t>
            </a:fld>
            <a:endParaRPr lang="el-GR"/>
          </a:p>
        </p:txBody>
      </p:sp>
    </p:spTree>
    <p:extLst>
      <p:ext uri="{BB962C8B-B14F-4D97-AF65-F5344CB8AC3E}">
        <p14:creationId xmlns:p14="http://schemas.microsoft.com/office/powerpoint/2010/main" val="2803871102"/>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548680"/>
            <a:ext cx="8229600" cy="5577483"/>
          </a:xfrm>
        </p:spPr>
        <p:txBody>
          <a:bodyPr>
            <a:normAutofit/>
          </a:bodyPr>
          <a:lstStyle/>
          <a:p>
            <a:pPr marL="0" indent="0">
              <a:buNone/>
            </a:pPr>
            <a:r>
              <a:rPr lang="el-GR" sz="1200" b="1"/>
              <a:t>Ο ΨΑΧΝΙΩΤΗΣ </a:t>
            </a:r>
            <a:r>
              <a:rPr lang="el-GR" sz="1200" b="1" smtClean="0"/>
              <a:t>ΓΛΥΠΤΗΣ</a:t>
            </a:r>
          </a:p>
          <a:p>
            <a:pPr marL="0" indent="0">
              <a:buNone/>
            </a:pPr>
            <a:endParaRPr lang="el-GR" sz="1200" b="1"/>
          </a:p>
          <a:p>
            <a:pPr marL="0" indent="0">
              <a:buNone/>
            </a:pPr>
            <a:r>
              <a:rPr lang="el-GR" sz="1200"/>
              <a:t>ΒΟΖΙΚΗ ΕΥΑΓΓΕΛΙΑ, ΔΑΝΕΛΗ ΧΑΡΙΚΛΕΙΑ, ΚΑΛΟΓΙΑΝΝΗ ΚΩΝΣΤΑΝΤΙΝΑ, ΚΕΡΑΜΙΔΑ ΒΑΣΙΛΙΚΗ, ΜΑΛΑΓΑ ΙΩΑΝΝΑ, ΜΑΛΑΓΑ ΜΑΡΙΑ, ΣΤΕΡΓΙΟΥ ΚΩΝΣΤΑΝΤΙΝΟΣ, ΣΤΟΥΠΑ ΚΩΝΣΤΑΝΤΙΝΑ, ΣΤΟΥΡΑΪΤΗΣ ΗΛΙΑΣ, ΦΡΟΥΔΑΡΑΚΗ ΚΩΝΣΤΑΝΤΙΝΑ.</a:t>
            </a:r>
          </a:p>
          <a:p>
            <a:pPr marL="0" indent="0">
              <a:buNone/>
            </a:pPr>
            <a:r>
              <a:rPr lang="el-GR" sz="1200"/>
              <a:t>ΜΑΡΚΟΥ ΠΑΡΑΣΚΕΥΗ, ΚΑΠΕΛΛΟΥ ΚΩΝΣΤΑΝΤΙΝΑ, ΜΑΡΚΟΥ ΠΑΡΑΣΚΕΥΗ</a:t>
            </a:r>
          </a:p>
          <a:p>
            <a:pPr marL="0" indent="0">
              <a:buNone/>
            </a:pPr>
            <a:r>
              <a:rPr lang="el-GR" sz="1200"/>
              <a:t>ΓΥΜΝΑΣΙΟ ΨΑΧΝΩΝ</a:t>
            </a:r>
          </a:p>
          <a:p>
            <a:pPr marL="0" indent="0">
              <a:buNone/>
            </a:pPr>
            <a:endParaRPr lang="el-GR" sz="1200" smtClean="0"/>
          </a:p>
          <a:p>
            <a:pPr marL="0" indent="0" algn="just">
              <a:buNone/>
            </a:pPr>
            <a:r>
              <a:rPr lang="el-GR" sz="1200" smtClean="0"/>
              <a:t>Η </a:t>
            </a:r>
            <a:r>
              <a:rPr lang="el-GR" sz="1200"/>
              <a:t>παρούσα εργασία αφορά τον γλύπτη Αντώνη Καραχάλιο και υλοποιείται από μία ομάδα μαθητών/-τριών της Γ’ τάξης του Γυμνασίου Ψαχνών. Ο Αντώνης Καραχάλιος γεννήθηκε το 1919, σε μία δύσκολη περίοδο μετά τη λήξη του Α’ Παγκοσμίου πολέμου, στα Ψαχνά Ευβοίας, όπου και μεγάλωσε. Σπούδασε στην Ανωτάτη Σχολή Καλών Τεχνών του Πανεπιστημίου Αθηνών  και συνέχισε τις σπουδές του με υποτροφία στη φημισμένη Σχολή Καλών Τεχνών του Παρισιού. Ήταν μια ιδιαίτερη προσωπικότητα με αξιοσημείωτη δεξιότητα και ικανότητα στην τέχνη της γλυπτικής και της ζωγραφικής. Πηγή έμπνευσης αποτελούσε το μικρό και λιτό του εργαστήριο, όπου και φιλοτέχνησε σπουδαία έργα. Το ταλέντο του δεν άργησε να γίνει αντιληπτό, αφού μερικά από τα διάσημα έργα του στολίζουν μέχρι και σήμερα τη Χαλκίδα, το Άργος, τα Τρίκαλα, πινακοθήκες της Αθήνας και όχι μόνο. Πέρα από τι εγχώριες διακρίσεις, τα έργα του είχαν απήχηση και στο εξωτερικό. Η αγάπη του για δημιουργία δεν έπαψε να υπάρχει ως τα βαθιά του γεράματα. Απεβίωσε σε ηλικία 90 ετών τον Οκτώβριο του 2009. Τα έργα του σε συνδυασμό με την εμβληματική του προσωπικότητα καθιστούν αναγκαία τη δημιουργία Μουσείου στην περιοχή της Μεσσαπίας προς τιμήν του. Στην εργασία αυτή, αρχικό μέλημα αποτελεί η διερεύνηση και ανάδειξη του έργου του Ψαχνιώτη Γλύπτη καθώς και η γνωριμία μαζί του μέσα από έναν τρόπο βιωματικό με απώτερο στόχο την καλύτερη δυνατή κατανόηση του σκεπτικού και του χαρακτήρα του.</a:t>
            </a:r>
          </a:p>
          <a:p>
            <a:pPr marL="0" indent="0" algn="just">
              <a:buNone/>
            </a:pPr>
            <a:endParaRPr lang="el-GR" sz="1200"/>
          </a:p>
          <a:p>
            <a:pPr marL="0" indent="0" algn="just">
              <a:buNone/>
            </a:pPr>
            <a:endParaRPr lang="el-GR" sz="120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207</a:t>
            </a:fld>
            <a:endParaRPr lang="el-GR"/>
          </a:p>
        </p:txBody>
      </p:sp>
    </p:spTree>
    <p:extLst>
      <p:ext uri="{BB962C8B-B14F-4D97-AF65-F5344CB8AC3E}">
        <p14:creationId xmlns:p14="http://schemas.microsoft.com/office/powerpoint/2010/main" val="211103572"/>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548680"/>
            <a:ext cx="8229600" cy="5577483"/>
          </a:xfrm>
        </p:spPr>
        <p:txBody>
          <a:bodyPr>
            <a:normAutofit/>
          </a:bodyPr>
          <a:lstStyle/>
          <a:p>
            <a:pPr marL="0" indent="0">
              <a:buNone/>
            </a:pPr>
            <a:r>
              <a:rPr lang="el-GR" sz="1200" b="1"/>
              <a:t>Ιστορία- πολιτισμός </a:t>
            </a:r>
            <a:endParaRPr lang="el-GR" sz="1200" b="1" smtClean="0"/>
          </a:p>
          <a:p>
            <a:pPr marL="0" indent="0">
              <a:buNone/>
            </a:pPr>
            <a:endParaRPr lang="el-GR" sz="1200" b="1" smtClean="0"/>
          </a:p>
          <a:p>
            <a:pPr marL="0" indent="0">
              <a:buNone/>
            </a:pPr>
            <a:r>
              <a:rPr lang="el-GR" sz="1200"/>
              <a:t>Ζαχαρίας </a:t>
            </a:r>
            <a:r>
              <a:rPr lang="el-GR" sz="1200" smtClean="0"/>
              <a:t>Αλετράς (ΠΕ02)</a:t>
            </a:r>
            <a:endParaRPr lang="el-GR" sz="1200"/>
          </a:p>
          <a:p>
            <a:pPr marL="0" indent="0">
              <a:buNone/>
            </a:pPr>
            <a:r>
              <a:rPr lang="el-GR" sz="1200"/>
              <a:t>Γυμνάσιο Προφήτη </a:t>
            </a:r>
            <a:r>
              <a:rPr lang="el-GR" sz="1200" smtClean="0"/>
              <a:t>Ηλία ΗΡΑΚΛΕΊΟΥ</a:t>
            </a:r>
            <a:endParaRPr lang="el-GR" sz="1200"/>
          </a:p>
          <a:p>
            <a:pPr marL="0" indent="0">
              <a:buNone/>
            </a:pPr>
            <a:endParaRPr lang="el-GR" sz="1200" b="1"/>
          </a:p>
          <a:p>
            <a:pPr marL="0" indent="0">
              <a:buNone/>
            </a:pPr>
            <a:r>
              <a:rPr lang="el-GR" sz="1200"/>
              <a:t>Το ταξίδι των μαθητών της Β΄ Γυμνασίου του Προφήτη Ηλία Ηρακλείου στην παράδοση και την ιστορία του τόπου.</a:t>
            </a:r>
          </a:p>
          <a:p>
            <a:pPr marL="0" indent="0">
              <a:buNone/>
            </a:pPr>
            <a:r>
              <a:rPr lang="el-GR" sz="1200"/>
              <a:t>Η παρουσίαση των μαθητών της Β΄ Γυμνασίου Προφήτη Ηλία Ηρακλείου Κρήτης πραγματεύεται το θέμα της τοπικής ιστορίας και της μουσικής παράδοσης. Η πρώτη ομάδα, διερεύνησε σημεία ιστορικού και αρχαιολογικού ενδιαφέροντος στον οικισμό του Προφήτη Ηλία και στα γύρω χωριά. Αρχικά οι μαθητές αναζήτησαν πληροφορίες σε παλαιότερη εργασία μαθητών και διδασκόντων του σχολείου μας και στη βιβλιογραφία και τα συνέθεσαν σε ενιαίο κείμενο. Στη συνέχεια επισκέφθηκαν τους χώρους και τα μνημεία και τους φωτογράφισαν. Στη συνέχεια διαμόρφωσαν σε μορφή προβολής παρουσίασης τα συμπεράσματά τους, τα οποία αξιολογήθηκαν από τους συμμαθητές τους. Εξέχουσας σημασίας μνημείο, το οποίο παρουσιάζεται είναι το κάστρο, στο οποίο μεταφέρθηκε προσωρινά η πρωτεύουσα της Κρήτης από τον πλησιόχωρο Χάνδακα-σύγχρονο Ηράκλειο- μετά την επιτυχή εκστρατεία ανάκτησης της Κρήτης στα μέσα του 10ου αιώνα από τον Δομέστιχο των Σχολών της Ανατολής,  Ν. Φωκά επί των ημερών της βασιλείας του Ρωμανού Β΄ Διογένη. Πρόκειται για το ισχυρότερο οχυρωματικό έργο της ενδοχώρας της Κρήτης αυτής της περιόδου, το οποίο αποτέλεσε έδρα-πρωτεύουσα του θέματος της Κρήτης για σύντομο διάστημα μετά την επαναφορά της Κρήτης στη βυζαντινής σφαίρα. </a:t>
            </a:r>
          </a:p>
          <a:p>
            <a:pPr marL="0" indent="0">
              <a:buNone/>
            </a:pPr>
            <a:r>
              <a:rPr lang="el-GR" sz="1200"/>
              <a:t>Η δεύτερη ομάδα διερεύνησε τη βιβλιογραφία για την τοπική μουσική παράδοση ενώ παράλληλα πήραν συνεντεύξεις από καλλιτέχνες του άμεσου περιβάλλοντός τους. Η παρουσίαση περιγράφει τον ρόλο της μουσικής δημιουργίας, όπως εκφράζεται σε τοπικά πανηγύρια και γιορτές γύρω από εκκλησίες-τοπόσημα οικισμών της περιοχής. Συγκεκριμένα παρουσιάζονται πανηγύρια και μουσικές από τους οικισμούς της Καρκαδιώτισσας και του Προφήτη Ηλία. Η παρουσίαση συμπεριλαμβάνει και μαθητές που χορεύουν Κρητικούς παραδοσιακούς χορούς. </a:t>
            </a:r>
          </a:p>
          <a:p>
            <a:pPr marL="0" indent="0">
              <a:buNone/>
            </a:pPr>
            <a:endParaRPr lang="el-GR" sz="120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208</a:t>
            </a:fld>
            <a:endParaRPr lang="el-GR"/>
          </a:p>
        </p:txBody>
      </p:sp>
    </p:spTree>
    <p:extLst>
      <p:ext uri="{BB962C8B-B14F-4D97-AF65-F5344CB8AC3E}">
        <p14:creationId xmlns:p14="http://schemas.microsoft.com/office/powerpoint/2010/main" val="2319870478"/>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692696"/>
            <a:ext cx="8229600" cy="5433467"/>
          </a:xfrm>
        </p:spPr>
        <p:txBody>
          <a:bodyPr>
            <a:normAutofit/>
          </a:bodyPr>
          <a:lstStyle/>
          <a:p>
            <a:pPr marL="0" indent="0">
              <a:buNone/>
            </a:pPr>
            <a:r>
              <a:rPr lang="el-GR" sz="1200" b="1"/>
              <a:t>Λαϊκό Θέατρο – Ομιλία : «Το συννεφάκι»</a:t>
            </a:r>
          </a:p>
          <a:p>
            <a:pPr marL="0" indent="0">
              <a:buNone/>
            </a:pPr>
            <a:r>
              <a:rPr lang="el-GR" sz="1200"/>
              <a:t>                        </a:t>
            </a:r>
          </a:p>
          <a:p>
            <a:pPr marL="0" indent="0">
              <a:buNone/>
            </a:pPr>
            <a:r>
              <a:rPr lang="el-GR" sz="1200"/>
              <a:t>Βλαχιώτη Ελευθερία, Γούργουρας Κωνσταντίνος, Κλάδης – Ψαρράς Ιωάννης, Πλέσσας Δημήτριος, Τελογιάννη Ιωάννα, Φιλίππου Θεοδόσιος </a:t>
            </a:r>
          </a:p>
          <a:p>
            <a:pPr marL="0" indent="0">
              <a:buNone/>
            </a:pPr>
            <a:r>
              <a:rPr lang="el-GR" sz="1200"/>
              <a:t>Επιβλέπων: Παράσχη Μαρίνα, </a:t>
            </a:r>
            <a:r>
              <a:rPr lang="el-GR" sz="1200" smtClean="0"/>
              <a:t>ΠΕ02 Φιλίππου </a:t>
            </a:r>
            <a:r>
              <a:rPr lang="el-GR" sz="1200"/>
              <a:t>Θεοδόσιος, </a:t>
            </a:r>
            <a:r>
              <a:rPr lang="el-GR" sz="1200" smtClean="0"/>
              <a:t>ΠΕ86 Παπαλιά </a:t>
            </a:r>
            <a:r>
              <a:rPr lang="el-GR" sz="1200"/>
              <a:t>Αρχοντία, ΠΕ04</a:t>
            </a:r>
          </a:p>
          <a:p>
            <a:pPr marL="0" indent="0">
              <a:buNone/>
            </a:pPr>
            <a:r>
              <a:rPr lang="el-GR" sz="1200" smtClean="0"/>
              <a:t>Εσπερινό </a:t>
            </a:r>
            <a:r>
              <a:rPr lang="el-GR" sz="1200"/>
              <a:t>Γυμνάσιο Λ.Τ. Ζακύνθου</a:t>
            </a:r>
          </a:p>
          <a:p>
            <a:pPr marL="0" indent="0">
              <a:buNone/>
            </a:pPr>
            <a:endParaRPr lang="el-GR" sz="1200" smtClean="0"/>
          </a:p>
          <a:p>
            <a:pPr marL="0" indent="0" algn="just">
              <a:buNone/>
            </a:pPr>
            <a:r>
              <a:rPr lang="el-GR" sz="1200" smtClean="0"/>
              <a:t>Οι </a:t>
            </a:r>
            <a:r>
              <a:rPr lang="el-GR" sz="1200"/>
              <a:t>Ομιλίες είναι λαϊκό θέατρο, γραμμένο σε ιαμβικό δεκαπεντασύλλαβο με ζευγαρωτή ομοιοκαταληξία. Ανήκει στο είδος του σατιρικού ποιητικού έργου. Η σατιρική ποίηση στην Ζάκυνθο, ως γνωστόν αποτελεί φαινόμενο με εξέχουσα θέση στην καθημερινή  δραστηριότητα των κατοίκων της. Είναι χαρακτηριστικά όσα αναφέρονται για τον Νικόλαο Κουτούζη (1746-1819) τον Δημήτριο Γουζέλη (1774-1843) τον ποιητή του Χάση και μια πλειάδα σύγχρονων τους που θεμελίωσαν το είδος. Πολλές ερμηνείες έχουν δοθεί κατά καιρούς γι' αυτόν τον τρόπο ποιητικής έκφρασης που έδωσε θαυμαστά έργα αλλά και επηρέασε τον καθημερινό βίο του τόπου. Όλες καταλήγουν στην ιδιαιτερότητα της Ζακυνθινής ματιάς έτσι όπως αυτή διαμορφώθηκε στην πορεία των αιώνων από την Αναγέννηση ως τις μέρες μας. Πολιτικές αντιζηλίες, προσωπικές συμπεριφορές, κουσούρια, κοινωνική θέση, ήθη, έθιμα και κάθε τι που μπορεί να εξάψει την σατιρική διάθεση έχουν αποτελέσει κατά καιρούς  πηγή έμπνευσης για πολλούς ποιητές του είδους και έχουν δώσει εξαιρετικά αποτελέσματα. Η Ομιλία που θα δούμε από τη θεατρική ομάδα του Εσπερινού Γυμνασίου και Λυκειακών τάξεων Ζακύνθου, είναι γραμμένο από τον Διονύση Γιατρά. Ονομάζεται “Το συννεφάκι” και είναι βασισμένο από το ομώνυμο διήγημα του Γρηγορίου Ξενόπουλου. Η υπόθεση διαδραματίζεται στη Ζάκυνθο. Ο παράξενος σταφιδοπαραγωγός Πανάγαρης κάθε χρόνο καλλιεργεί τη σταφίδα του με προσοχή. Τις περισσότερες φορές όμως την τελευταία στιγμή κάτι γίνεται και πολλή από την παραγωγή της χάνεται. Το ίδιο θα συμβεί και στο έργο μας. Μάταια θα ζητήσει τη βοήθεια των δύο εργατών του (σέμπρων). Κανείς δε θα τον βοηθήσει, για να τον εκδικηθούν, επειδή τους συμπεριφέρεται σαν δούλους. Η παραγωγή του τελικά θα χαθεί ολοσχερώς.</a:t>
            </a:r>
          </a:p>
          <a:p>
            <a:pPr marL="0" indent="0" algn="just">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209</a:t>
            </a:fld>
            <a:endParaRPr lang="el-GR"/>
          </a:p>
        </p:txBody>
      </p:sp>
    </p:spTree>
    <p:extLst>
      <p:ext uri="{BB962C8B-B14F-4D97-AF65-F5344CB8AC3E}">
        <p14:creationId xmlns:p14="http://schemas.microsoft.com/office/powerpoint/2010/main" val="1895645486"/>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836712"/>
            <a:ext cx="8229600" cy="5289451"/>
          </a:xfrm>
        </p:spPr>
        <p:txBody>
          <a:bodyPr>
            <a:normAutofit fontScale="92500"/>
          </a:bodyPr>
          <a:lstStyle/>
          <a:p>
            <a:pPr marL="0" indent="0">
              <a:buNone/>
            </a:pPr>
            <a:r>
              <a:rPr lang="el-GR" sz="1200" b="1"/>
              <a:t>«Η δική μας Επίδαυρος: αρχαία τοπία,     διαχρονικά ζητήματα»</a:t>
            </a:r>
          </a:p>
          <a:p>
            <a:pPr marL="0" indent="0">
              <a:buNone/>
            </a:pPr>
            <a:r>
              <a:rPr lang="el-GR" sz="1200"/>
              <a:t>                        </a:t>
            </a:r>
          </a:p>
          <a:p>
            <a:pPr marL="0" indent="0" algn="just">
              <a:buNone/>
            </a:pPr>
            <a:r>
              <a:rPr lang="el-GR" sz="1200" smtClean="0"/>
              <a:t>Γεωργαντάς </a:t>
            </a:r>
            <a:r>
              <a:rPr lang="el-GR" sz="1200"/>
              <a:t>Δημήτριος, Γεωργαντάς Κων/νος, Γεωργαντάς Σταμάτιος, Ηλιόπουλος Ιωάννης, Ηλιοπούλου Μελίνα, Καμουζή Κων/να, Καραμαδούκη Μαριάννα, Καραμάνος Ευάγγελος, Κασκαφέτου Αλεξάνδρα, Κοκκινοπούλου Τρισεύγενη – Παναγιώτα, Κουκουμτζής Απόστολος, Λέκκα Ευαγγελία, Μουζακιώτη Αναστασία – Ραφαηλία, Μουζακιώτη Θεοδώρα – Αικατερίνη, Μπέκα Νίκη- Δηιάνειρα, Μπενάκη Μαρία – Ελένη, Μπούσλοβα Μάγια, Σιδέρη Παρασκευή, Σπανός Δημήτριος – Θεοδόσιος, Σύριου Ευσταθία, Τσατσούλη Γεωργία, Χατζηδημητρίου Ιωάννης, Χουντάλας Χρήστος, Χριστοπούλου Ιλιάνα - Βασιλεία</a:t>
            </a:r>
          </a:p>
          <a:p>
            <a:pPr marL="0" indent="0" algn="just">
              <a:buNone/>
            </a:pPr>
            <a:r>
              <a:rPr lang="el-GR" sz="1200"/>
              <a:t>Επιβλέπων/ ουσα: Πιτερού Δάφνη ΠΕ02 (συντονίστρια), Μάρα Μαγδαληνή ΠΕ08 (συμμετέχουσα εκπαιδευτικός), Χαντζή Ισμήνη ΠΕ91.01 (συμμετέχουσα εκπαιδευτικός)</a:t>
            </a:r>
          </a:p>
          <a:p>
            <a:pPr marL="0" indent="0" algn="just">
              <a:buNone/>
            </a:pPr>
            <a:r>
              <a:rPr lang="el-GR" sz="1200" smtClean="0"/>
              <a:t>Καλλιτεχνικό </a:t>
            </a:r>
            <a:r>
              <a:rPr lang="el-GR" sz="1200"/>
              <a:t>Γυμνάσιο Αργολίδας</a:t>
            </a:r>
          </a:p>
          <a:p>
            <a:pPr marL="0" indent="0" algn="just">
              <a:buNone/>
            </a:pPr>
            <a:endParaRPr lang="el-GR" sz="1200"/>
          </a:p>
          <a:p>
            <a:pPr marL="0" indent="0" algn="just">
              <a:buNone/>
            </a:pPr>
            <a:r>
              <a:rPr lang="el-GR" sz="1200" smtClean="0"/>
              <a:t>Ο </a:t>
            </a:r>
            <a:r>
              <a:rPr lang="el-GR" sz="1200"/>
              <a:t>τόπος μας, η Αργολίδα, είναι γεμάτος ίχνη και μνημεία του παρελθόντος. Σε αυτά έχουμε την τύχη να ανήκει κι ένα από τα μνημεία της παγκόσμιας πολιτισμικής κληρονομιάς που δεν είναι άλλο από το αρχαίο θέατρο της Επιδαύρου. Το θέατρο της Επιδαύρου βρίσκεται στο νοτιοανατολικό άκρο του ιερού που ήταν αφιερωμένο στον θεραπευτή θεό της αρχαιότητας, τον Ασκληπιό, στο Ασκληπιείο Επιδαύρου. Είναι χτισμένο στη δυτική πλαγιά του Κυνόρτιου όρους, βρίσκεται κοντά στο σημερινό Λυγουριό της Αργολίδας και ανήκει στον Δήμο Επιδαύρου. </a:t>
            </a:r>
          </a:p>
          <a:p>
            <a:pPr marL="0" indent="0" algn="just">
              <a:buNone/>
            </a:pPr>
            <a:r>
              <a:rPr lang="el-GR" sz="1200"/>
              <a:t>Η εργασία μας με τίτλο: «Η δική μας Επίδαυρος. Αρχαία τοπία, διαχρονικά ζητήματα» είναι αφιερωμένη στο μνημείο αυτό, επιχειρεί ωστόσο να το αναδείξει με έναν διαφορετικό τρόπο: οι μαθητές μας αντλώντας έμπνευση από κείμενα αρχαίων τραγωδιών συνθέτουν δημιουργικά τα δικά τους κείμενα. Τα έργα των μαθητών «συνομιλούν» μεταξύ τους προβάλλοντας στοιχεία διακειμενικότητας που απασχολούν το ανθρώπινο είδος από την αρχαιότητα έως σήμερα. Οι μαθητές παρουσιάζουν τα έργα τους επενδύοντάς τα με εικαστικές δημιουργίες, οι οποίες αναδεικνύουν τα διαχρονικά ζητήματα που θίγονται, στον τόπο που συνεχίζει μέχρι σήμερα να συγκεντρώνει και να μαγεύει χιλιάδες θεατών από όλον τον κόσμο: στο θέατρο του Πολύκλειτου. Στόχος μας είναι αφενός η γνωριμία και η εξοικείωση των μαθητών με τον τόπο και την κληρονομιά του και αφετέρου η διατήρηση από τις νέες γενεές όχι μόνο των κτισμάτων αλλά και του ρόλου τους στην κοινωνία του αύριο.</a:t>
            </a:r>
          </a:p>
          <a:p>
            <a:pPr marL="0" indent="0" algn="just">
              <a:buNone/>
            </a:pPr>
            <a:endParaRPr lang="el-GR" sz="1200"/>
          </a:p>
          <a:p>
            <a:pPr marL="0" indent="0" algn="just">
              <a:buNone/>
            </a:pPr>
            <a:endParaRPr lang="el-GR" sz="1200"/>
          </a:p>
          <a:p>
            <a:pPr marL="0" indent="0" algn="just">
              <a:buNone/>
            </a:pPr>
            <a:endParaRPr lang="el-GR" sz="1200"/>
          </a:p>
          <a:p>
            <a:pPr marL="0" indent="0" algn="just">
              <a:buNone/>
            </a:pPr>
            <a:endParaRPr lang="el-GR" sz="1200"/>
          </a:p>
          <a:p>
            <a:pPr marL="0" indent="0" algn="just">
              <a:buNone/>
            </a:pPr>
            <a:endParaRPr lang="el-GR" sz="120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210</a:t>
            </a:fld>
            <a:endParaRPr lang="el-GR"/>
          </a:p>
        </p:txBody>
      </p:sp>
    </p:spTree>
    <p:extLst>
      <p:ext uri="{BB962C8B-B14F-4D97-AF65-F5344CB8AC3E}">
        <p14:creationId xmlns:p14="http://schemas.microsoft.com/office/powerpoint/2010/main" val="2839562245"/>
      </p:ext>
    </p:extLst>
  </p:cSld>
  <p:clrMapOvr>
    <a:masterClrMapping/>
  </p:clrMapOvr>
  <p:timing>
    <p:tnLst>
      <p:par>
        <p:cTn id="1" dur="indefinite" restart="never" nodeType="tmRoot"/>
      </p:par>
    </p:tn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908720"/>
            <a:ext cx="8229600" cy="5217443"/>
          </a:xfrm>
        </p:spPr>
        <p:txBody>
          <a:bodyPr>
            <a:normAutofit/>
          </a:bodyPr>
          <a:lstStyle/>
          <a:p>
            <a:pPr marL="0" indent="0">
              <a:buNone/>
            </a:pPr>
            <a:r>
              <a:rPr lang="el-GR" sz="1200" b="1"/>
              <a:t>Το σχολείο μας «τραγουδά» την … ιστορία </a:t>
            </a:r>
            <a:r>
              <a:rPr lang="el-GR" sz="1200" b="1" smtClean="0"/>
              <a:t>του</a:t>
            </a:r>
          </a:p>
          <a:p>
            <a:pPr marL="0" indent="0">
              <a:buNone/>
            </a:pPr>
            <a:endParaRPr lang="el-GR" sz="1200" b="1"/>
          </a:p>
          <a:p>
            <a:pPr marL="0" indent="0" algn="just">
              <a:buNone/>
            </a:pPr>
            <a:r>
              <a:rPr lang="el-GR" sz="1200" smtClean="0"/>
              <a:t>Μάρκος </a:t>
            </a:r>
            <a:r>
              <a:rPr lang="el-GR" sz="1200"/>
              <a:t>Γεώργιος, Μπόκου Κυριακή, Μπράτης Γεώργιος, Ξυλινά Αγγελική, Οικονομόπουλος Γεώργιος, Πασπαλιάρης Σπυρίδων, Πατούρα Μυρτώ, Πέτρου Ιωάννα, Πιτερός Απόστολος, Πουρσανίδη Αικατερίνη, Σταθογιαννοπούλου Αγγελική, Σταφυλά Αγγελική, Τσούμπα Αρετή</a:t>
            </a:r>
          </a:p>
          <a:p>
            <a:pPr marL="0" indent="0" algn="just">
              <a:buNone/>
            </a:pPr>
            <a:r>
              <a:rPr lang="el-GR" sz="1200" smtClean="0"/>
              <a:t>Επιβλέποντες/ουσες </a:t>
            </a:r>
            <a:r>
              <a:rPr lang="el-GR" sz="1200"/>
              <a:t>καθηγητές/τριες</a:t>
            </a:r>
          </a:p>
          <a:p>
            <a:pPr marL="0" indent="0" algn="just">
              <a:buNone/>
            </a:pPr>
            <a:r>
              <a:rPr lang="el-GR" sz="1200"/>
              <a:t>Καλλιόπη Καλποδήμου (ΠΕ02 – </a:t>
            </a:r>
            <a:r>
              <a:rPr lang="el-GR" sz="1200" smtClean="0"/>
              <a:t>ΠΕ91.1) Κονδυλία </a:t>
            </a:r>
            <a:r>
              <a:rPr lang="el-GR" sz="1200"/>
              <a:t>Δαμούλου (</a:t>
            </a:r>
            <a:r>
              <a:rPr lang="el-GR" sz="1200" smtClean="0"/>
              <a:t>ΠΕ02) Γεώργιος </a:t>
            </a:r>
            <a:r>
              <a:rPr lang="el-GR" sz="1200"/>
              <a:t>Μακροθανάσης (ΠΕ79.1)</a:t>
            </a:r>
          </a:p>
          <a:p>
            <a:pPr marL="0" indent="0" algn="just">
              <a:buNone/>
            </a:pPr>
            <a:endParaRPr lang="el-GR" sz="1200"/>
          </a:p>
          <a:p>
            <a:pPr marL="0" indent="0" algn="just">
              <a:buNone/>
            </a:pPr>
            <a:r>
              <a:rPr lang="el-GR" sz="1200"/>
              <a:t>Σχολείο: Μουσικό Σχολείο Αργολίδας </a:t>
            </a:r>
          </a:p>
          <a:p>
            <a:pPr marL="0" indent="0" algn="just">
              <a:buNone/>
            </a:pPr>
            <a:endParaRPr lang="el-GR" sz="1200"/>
          </a:p>
          <a:p>
            <a:pPr marL="0" indent="0" algn="just">
              <a:buNone/>
            </a:pPr>
            <a:r>
              <a:rPr lang="el-GR" sz="1200" smtClean="0"/>
              <a:t>Το </a:t>
            </a:r>
            <a:r>
              <a:rPr lang="el-GR" sz="1200"/>
              <a:t>Μουσικό Σχολείο Αργολίδας βρίσκεται στο χωριό Προσύμνη, την αρχαία Πρόσυμνα, του δήμου </a:t>
            </a:r>
            <a:r>
              <a:rPr lang="el-GR" sz="1200" smtClean="0"/>
              <a:t>Ά</a:t>
            </a:r>
          </a:p>
          <a:p>
            <a:pPr marL="0" indent="0" algn="just">
              <a:buNone/>
            </a:pPr>
            <a:r>
              <a:rPr lang="el-GR" sz="1200" smtClean="0"/>
              <a:t>ργους </a:t>
            </a:r>
            <a:r>
              <a:rPr lang="el-GR" sz="1200"/>
              <a:t>– Μυκηνών.  Η πλήρης ονομασία του είναι Μ.Σ.Α. «Ιωάννης Καραμάνος». Πρόκειται για το όνομα ενός σπουδαίου ανθρώπου, ενός μεγάλου ευεργέτη, που μετανάστευσε στις Η.Π.Α., πρόκοψε, πλούτισε, αλλά δεν ξέχασε το χωριό του και τους ανθρώπους του. «Δώρο» δικό του είναι το σχολείο μας και αρκετοί ομογενείς από την περιοχή μέχρι σήμερα ακολουθούν το παράδειγμά του και το στηρίζουν. «Δώρο» δικό μας για όλους τους είναι αυτό το οδοιπορικό, το «μελωδικό» μας ταξίδι πίσω στον χρόνο, όπου κάπου εκεί στις αρχές του εικοστού αιώνα θα βρούμε την αρχή της ιστορίας μας και με τραγούδια και εικόνες θα σας τη διηγηθούμε.</a:t>
            </a:r>
          </a:p>
          <a:p>
            <a:pPr marL="0" indent="0" algn="just">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211</a:t>
            </a:fld>
            <a:endParaRPr lang="el-GR"/>
          </a:p>
        </p:txBody>
      </p:sp>
    </p:spTree>
    <p:extLst>
      <p:ext uri="{BB962C8B-B14F-4D97-AF65-F5344CB8AC3E}">
        <p14:creationId xmlns:p14="http://schemas.microsoft.com/office/powerpoint/2010/main" val="3723301749"/>
      </p:ext>
    </p:extLst>
  </p:cSld>
  <p:clrMapOvr>
    <a:masterClrMapping/>
  </p:clrMapOvr>
  <p:timing>
    <p:tnLst>
      <p:par>
        <p:cTn id="1" dur="indefinite" restart="never" nodeType="tmRoot"/>
      </p:par>
    </p:tn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836712"/>
            <a:ext cx="8229600" cy="5289451"/>
          </a:xfrm>
        </p:spPr>
        <p:txBody>
          <a:bodyPr>
            <a:normAutofit lnSpcReduction="10000"/>
          </a:bodyPr>
          <a:lstStyle/>
          <a:p>
            <a:pPr marL="0" indent="0">
              <a:buNone/>
            </a:pPr>
            <a:r>
              <a:rPr lang="el-GR" sz="1200" b="1"/>
              <a:t>Από την ιστορία της Νέας </a:t>
            </a:r>
            <a:r>
              <a:rPr lang="el-GR" sz="1200" b="1" smtClean="0"/>
              <a:t>Σμύρνης</a:t>
            </a:r>
          </a:p>
          <a:p>
            <a:pPr marL="0" indent="0">
              <a:buNone/>
            </a:pPr>
            <a:endParaRPr lang="el-GR" sz="1200" b="1"/>
          </a:p>
          <a:p>
            <a:pPr marL="0" indent="0">
              <a:buNone/>
            </a:pPr>
            <a:r>
              <a:rPr lang="el-GR" sz="1200"/>
              <a:t>Οι μαθητές του Ομίλου Ιστορίας και Αρχαιολογίας:</a:t>
            </a:r>
          </a:p>
          <a:p>
            <a:pPr marL="0" indent="0">
              <a:buNone/>
            </a:pPr>
            <a:r>
              <a:rPr lang="el-GR" sz="1200"/>
              <a:t>Αβράμη Β., Αδαμίδης Φ., Απικιάν Α., Βασιλάτου Κ., Θεοδόσης-Γεωργιλάς Δ.,</a:t>
            </a:r>
          </a:p>
          <a:p>
            <a:pPr marL="0" indent="0">
              <a:buNone/>
            </a:pPr>
            <a:r>
              <a:rPr lang="el-GR" sz="1200"/>
              <a:t>Καββαδάς Χ., Καπαράκου Έ., Κομπογεννητάκη Σ., Κουκουζέλης Δ., Κουλερής Ν., </a:t>
            </a:r>
          </a:p>
          <a:p>
            <a:pPr marL="0" indent="0">
              <a:buNone/>
            </a:pPr>
            <a:r>
              <a:rPr lang="el-GR" sz="1200"/>
              <a:t>Νικολακοπούλου Σ., Σμάρδας Κ.</a:t>
            </a:r>
          </a:p>
          <a:p>
            <a:pPr marL="0" indent="0">
              <a:buNone/>
            </a:pPr>
            <a:r>
              <a:rPr lang="el-GR" sz="1200"/>
              <a:t>Οι μαθητές του Ομίλου Κινηματογράφου:</a:t>
            </a:r>
          </a:p>
          <a:p>
            <a:pPr marL="0" indent="0">
              <a:buNone/>
            </a:pPr>
            <a:r>
              <a:rPr lang="el-GR" sz="1200"/>
              <a:t>Γεωργοπούλου Ε., Γλεντζής Α., Δημητρέλου Τ., Δημητριάδου Χ.,       Καρακιοζόπουλος Δ., Καραντζίκη Κ., Κοπετινάς Σ., Κουρκουμέλη Μ.,     Κουτσούρης Α., Κράνης-Μπακόπουλος Δ., Λυγερός Γ., Μανουσέλης Α., Μαστρομηνά Σ., Παπαευθυμίου Π., Πολυμενάκου Α., Σκαρλάτος Γ., Στράτη Μ., Τζανούκος Σ., Τριανταφυλλόπουλος Σ., Φουντούλης Δ.</a:t>
            </a:r>
          </a:p>
          <a:p>
            <a:pPr marL="0" indent="0">
              <a:buNone/>
            </a:pPr>
            <a:r>
              <a:rPr lang="el-GR" sz="1200" smtClean="0"/>
              <a:t>Επιβλέποντες:Καφετζάκη </a:t>
            </a:r>
            <a:r>
              <a:rPr lang="el-GR" sz="1200"/>
              <a:t>Τόνια, ΠΕ02/ Μουρελάτος Διονύσιος, ΠΕ02/ Τσαπάρα Ξανθή, ΠΕ07</a:t>
            </a:r>
          </a:p>
          <a:p>
            <a:pPr marL="0" indent="0">
              <a:buNone/>
            </a:pPr>
            <a:r>
              <a:rPr lang="el-GR" sz="1200" smtClean="0"/>
              <a:t>Πρότυπο </a:t>
            </a:r>
            <a:r>
              <a:rPr lang="el-GR" sz="1200"/>
              <a:t>Γυμνάσιο Ευαγγελικής Σχολής Σμύρνης</a:t>
            </a:r>
          </a:p>
          <a:p>
            <a:pPr marL="0" indent="0">
              <a:buNone/>
            </a:pPr>
            <a:endParaRPr lang="el-GR" sz="1200" smtClean="0"/>
          </a:p>
          <a:p>
            <a:pPr marL="0" indent="0">
              <a:buNone/>
            </a:pPr>
            <a:endParaRPr lang="el-GR" sz="1200"/>
          </a:p>
          <a:p>
            <a:pPr marL="0" indent="0" algn="just">
              <a:buNone/>
            </a:pPr>
            <a:r>
              <a:rPr lang="el-GR" sz="1200" smtClean="0"/>
              <a:t>Η </a:t>
            </a:r>
            <a:r>
              <a:rPr lang="el-GR" sz="1200"/>
              <a:t>εργασία μας, σε μορφή 10’λεπτης ταινίας, επιχειρεί να ανασυστήσει την ιστορία της πόλης μας, της Νέας Σμύρνης, μέσα από εμβληματικά της τοπόσημα (κτήρια και χώροι), τα οποία τη συνδέουν άμεσα με τη Σμύρνη, πόλη καταγωγής των πρώτων προσφύγων οικιστών της το 1924, οπότε ιδρύθηκε ο συνοικισμός της Νέας Σμύρνης, αλλά και σηματοδοτούν την εξέλιξή της μέχρι σήμερα, συγκροτούν την ταυτότητά της και αναδεικνύουν τη φυσιογνωμία της.  Πιο συγκεκριμένα, θα γίνει αναφορά στην εκκλησία της Αγίας Φωτεινής, την Ευαγγελική Σχολή, τον Πανιώνιο Αθλητικό Σύλλογο και την πλατεία της Νέας Σμύρνης. Τα τοπόσημα αυτά της Νέας Σμύρνης σηματοδότησαν την εγκατάσταση των Μικρασιατών προσφύγων στην περιοχή κοντά στην λεωφόρο Συγγρού, συνδέοντάς την σταθερά με τις ιωνικές παλαιές πατρίδες και συντελώντας στη διατήρηση της μικρασιατικής προσφυγικής μνήμης των κατοίκων της, αλλά και δίνοντας το στίγμα της ζωής στη σύγχρονη πόλη. Η ταινία εστιάζει σε εικόνες και χώρους της πόλης, “μιλώντας” για την ιστορία, τη συμβολική τους δυναμική και τη σχέση τους με τη Σμύρνη της Μικράς Ασίας. </a:t>
            </a:r>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212</a:t>
            </a:fld>
            <a:endParaRPr lang="el-GR"/>
          </a:p>
        </p:txBody>
      </p:sp>
    </p:spTree>
    <p:extLst>
      <p:ext uri="{BB962C8B-B14F-4D97-AF65-F5344CB8AC3E}">
        <p14:creationId xmlns:p14="http://schemas.microsoft.com/office/powerpoint/2010/main" val="2732515891"/>
      </p:ext>
    </p:extLst>
  </p:cSld>
  <p:clrMapOvr>
    <a:masterClrMapping/>
  </p:clrMapOvr>
  <p:timing>
    <p:tnLst>
      <p:par>
        <p:cTn id="1" dur="indefinite" restart="never" nodeType="tmRoot"/>
      </p:par>
    </p:tn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692696"/>
            <a:ext cx="8229600" cy="5433467"/>
          </a:xfrm>
        </p:spPr>
        <p:txBody>
          <a:bodyPr>
            <a:normAutofit/>
          </a:bodyPr>
          <a:lstStyle/>
          <a:p>
            <a:pPr marL="0" indent="0">
              <a:buNone/>
            </a:pPr>
            <a:r>
              <a:rPr lang="el-GR" sz="1200" b="1"/>
              <a:t>«Ιστορική Περιήγηση στον Πύργο Βασιλίσσης»</a:t>
            </a:r>
          </a:p>
          <a:p>
            <a:pPr marL="0" indent="0">
              <a:buNone/>
            </a:pPr>
            <a:r>
              <a:rPr lang="el-GR" sz="1200"/>
              <a:t>                        </a:t>
            </a:r>
          </a:p>
          <a:p>
            <a:pPr marL="0" indent="0">
              <a:buNone/>
            </a:pPr>
            <a:r>
              <a:rPr lang="el-GR" sz="1200"/>
              <a:t>Αετόπουλος Γιώργος, Ασημακοπούλου Ιωάννα – Ζωή, Κυπαρίσση Σοφία, Μπαμπάσης Γιώργος,  Παπασωτηρίου Ιωάννης,      Πατσιαούρα Μαργαρίτα - Μαρία,  Σάμπο Ναντίμ, Σωτηρόπουλος Ιωάννης, Φουνταδάκης Σταύρος - Αθανάσιος</a:t>
            </a:r>
          </a:p>
          <a:p>
            <a:pPr marL="0" indent="0">
              <a:buNone/>
            </a:pPr>
            <a:r>
              <a:rPr lang="el-GR" sz="1200"/>
              <a:t>Επιβλέπουσα: Σταμπουλίλη Ζωή, ΠΕ02</a:t>
            </a:r>
          </a:p>
          <a:p>
            <a:pPr marL="0" indent="0">
              <a:buNone/>
            </a:pPr>
            <a:r>
              <a:rPr lang="el-GR" sz="1200" smtClean="0"/>
              <a:t>Πρότυπο </a:t>
            </a:r>
            <a:r>
              <a:rPr lang="el-GR" sz="1200"/>
              <a:t>Γυμνάσιο Αγίων Αναργύρων</a:t>
            </a:r>
          </a:p>
          <a:p>
            <a:pPr marL="0" indent="0">
              <a:buNone/>
            </a:pPr>
            <a:endParaRPr lang="el-GR" sz="1200"/>
          </a:p>
          <a:p>
            <a:pPr marL="0" indent="0" algn="just">
              <a:buNone/>
            </a:pPr>
            <a:r>
              <a:rPr lang="el-GR" sz="1200" smtClean="0"/>
              <a:t>Με </a:t>
            </a:r>
            <a:r>
              <a:rPr lang="el-GR" sz="1200"/>
              <a:t>την παρούσα εργασία επιχειρείται η παρουσίαση ενός κτίσματος της νεότερης ιστορίας και συγκεκριμένα του Πύργου Βασιλίσσης, που αποτέλεσε στο παρελθόν βασιλική έπαυλη ως θερινή κατοικία του βασιλιά Όθωνα και της βασίλισσας Αμαλίας.  Σήμερα είναι επισκέψιμος ο Πύργος, καθώς διατηρείται σε άριστη κατάσταση και λειτουργεί ως  μουσείο και ως χώρος διάφορων πολιτιστικών εκδηλώσεων και δραστηριοτήτων.    Αποτελεί δείγμα νεογοτθικού ρυθμού, πράγμα που μαρτυρεί η ύπαρξη πολλών εξωτερικών χαρακτηριστικών, όπως είναι για παράδειγμα  οι πολυγωνικοί πύργοι, οι επάλξεις και τα τοξωτά παράθυρα. Εντός του Πύργου εντύπωση προκαλούν οι εσωτερικοί χώροι με τα περίτεχνα μικροέπιπλα και τα μικροαντικείμενα. </a:t>
            </a:r>
          </a:p>
          <a:p>
            <a:pPr marL="0" indent="0" algn="just">
              <a:buNone/>
            </a:pPr>
            <a:r>
              <a:rPr lang="el-GR" sz="1200"/>
              <a:t>Στόχος της εργασίας είναι οι μαθητές /-τριες του Προτύπου Γυμνασίου Αγίων Αναργύρων να μελετήσουν τον Πύργο Βασιλίσσης, ως μέρος της τοπικής τους ιστορίας, να αναγνωρίσουν τη σημασία της  ιστορικής συνέχειας, της χρονικής σύνδεσης του χθες με το σήμερα  και τέλος να κατανοήσουν  την  πολιτιστική αξία του κτιρίου.</a:t>
            </a:r>
          </a:p>
          <a:p>
            <a:pPr marL="0" indent="0" algn="just">
              <a:buNone/>
            </a:pPr>
            <a:r>
              <a:rPr lang="el-GR" sz="1200"/>
              <a:t>peiramatiko.lyk.aei.patras@gmail.com</a:t>
            </a:r>
          </a:p>
          <a:p>
            <a:pPr marL="0" indent="0">
              <a:buNone/>
            </a:pPr>
            <a:endParaRPr lang="el-GR" sz="120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213</a:t>
            </a:fld>
            <a:endParaRPr lang="el-GR"/>
          </a:p>
        </p:txBody>
      </p:sp>
    </p:spTree>
    <p:extLst>
      <p:ext uri="{BB962C8B-B14F-4D97-AF65-F5344CB8AC3E}">
        <p14:creationId xmlns:p14="http://schemas.microsoft.com/office/powerpoint/2010/main" val="2131766359"/>
      </p:ext>
    </p:extLst>
  </p:cSld>
  <p:clrMapOvr>
    <a:masterClrMapping/>
  </p:clrMapOvr>
  <p:timing>
    <p:tnLst>
      <p:par>
        <p:cTn id="1" dur="indefinite" restart="never" nodeType="tmRoot"/>
      </p:par>
    </p:tn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836712"/>
            <a:ext cx="8229600" cy="5289451"/>
          </a:xfrm>
        </p:spPr>
        <p:txBody>
          <a:bodyPr>
            <a:normAutofit lnSpcReduction="10000"/>
          </a:bodyPr>
          <a:lstStyle/>
          <a:p>
            <a:pPr marL="0" indent="0">
              <a:buNone/>
            </a:pPr>
            <a:r>
              <a:rPr lang="el-GR" sz="1200" b="1"/>
              <a:t>«Οι αγροτικές καλλιέργειες στην περιοχή των Αγίων Αναργύρων κατά τη διάρκεια του 19ου και 20ου αιώνα</a:t>
            </a:r>
            <a:r>
              <a:rPr lang="el-GR" sz="1200" b="1" smtClean="0"/>
              <a:t>»</a:t>
            </a:r>
          </a:p>
          <a:p>
            <a:pPr marL="0" indent="0">
              <a:buNone/>
            </a:pPr>
            <a:endParaRPr lang="el-GR" sz="1200" b="1"/>
          </a:p>
          <a:p>
            <a:pPr marL="0" indent="0" algn="ctr">
              <a:buNone/>
            </a:pPr>
            <a:r>
              <a:rPr lang="el-GR" sz="1200"/>
              <a:t>Αμανατίδης	Γιάννης, Αμπλιανίτης	Δημήτρης, Βαστάρδος-Χωνάς	Στέλιος, </a:t>
            </a:r>
            <a:r>
              <a:rPr lang="el-GR" sz="1200" smtClean="0"/>
              <a:t>ΓκόλφηςΑσημάκης,ΓροσιάννηΆννα</a:t>
            </a:r>
            <a:r>
              <a:rPr lang="el-GR" sz="1200"/>
              <a:t>, Δημητρόπουλος	Ευάγγελος, ΕυαγγελιάδηΜαρία-Ζαχαρούλα, Ζενέτου	Ευαγγελία-Κων/να, Θεοδωράκη	Μαρία, Καλοκαιρινός	Γρηγόρης, Καρατζά	Ηλιάνα, Κουτσόπουλος	Δημήτριος, ΜαρούνταςΑθανάσιος, Μεταξάς	Αλέξανδρος, Μποσμής	Ανδρέας, Παπάζογλου Παρασκευάς, Πατεργιαννάκης	Βασίλειος, Ραυτόπουλος	Άγγελος, Ρουσσάκης	Κων/νος, Σφυρής	Άγγελος</a:t>
            </a:r>
          </a:p>
          <a:p>
            <a:pPr marL="0" indent="0">
              <a:buNone/>
            </a:pPr>
            <a:r>
              <a:rPr lang="el-GR" sz="1200"/>
              <a:t>Επιβλέπων: Αθανάσιος Δήμος, ΠΕ02 </a:t>
            </a:r>
          </a:p>
          <a:p>
            <a:pPr marL="0" indent="0">
              <a:buNone/>
            </a:pPr>
            <a:r>
              <a:rPr lang="el-GR" sz="1200"/>
              <a:t>Πρότυπο Γυμνάσιο </a:t>
            </a:r>
            <a:r>
              <a:rPr lang="el-GR" sz="1200" smtClean="0"/>
              <a:t>Αναργύρων</a:t>
            </a:r>
          </a:p>
          <a:p>
            <a:pPr marL="0" indent="0">
              <a:buNone/>
            </a:pPr>
            <a:endParaRPr lang="el-GR" sz="1200"/>
          </a:p>
          <a:p>
            <a:pPr marL="0" indent="0" algn="just">
              <a:buNone/>
            </a:pPr>
            <a:r>
              <a:rPr lang="el-GR" sz="1200" smtClean="0"/>
              <a:t>Η </a:t>
            </a:r>
            <a:r>
              <a:rPr lang="el-GR" sz="1200"/>
              <a:t>περιοχή των Αγίων Αναργύρων έχει μια πλούσια αγροτική παράδοση 2.500 περίπου ετών. Το 1919 η Αρχαιολογική Υπηρεσία, στον χώρο αυτό, εντόπισε την ελιά του Πεισίστρατου,ένα αδιαμφισβήτητο τεκμήριο της παραγωγικής σχέσης των κατοίκων της περιοχής με τη γη, με σκοπό την κάλυψη των διατροφικών τους αναγκών.Το δένδρο αυτό είναι απομεινάρι του ελαιώνα του Πεισίστρατου, ο οποίος φρόντισε για τη διάδοση της ελιάς ως παραγωγικού δένδρου στην Αττική. Από μαρτυρίες, που εντοπίστηκαν σε συμβολαιογραφικές πράξεις κατά την πενταετία 1824-1828 μ. Χ., διαπιστώθηκε πως οι επικρατούσες καλλιέργειες στην περιοχή,κατά τη διάρκεια του απελευθερωτικού αγώνα εναντίον των Τούρκων, ήταν οι ελαιώνες και τα αμπέλια. Ο πλούσιος υδροφόρος ορίζοντας και το μικροκλίμα της περιοχής των Αγίων Αναργύρων προσέλκυσαν διαφόρους επενδυτές, μετά την ίδρυση του νεοελληνικού κράτους, μεταξύ των οποίων και αλλοδαπούς επιχειρηματίες, όπως τουςWilliamBell, JohnWilliamsκαι τη βασίλισσα Αμαλία με τους Βαυαρούς γεωπόνους-συμβούλους της, που δημιούργησαν σ’ αυτό τον χώρο το βασιλικό αγρόκτημα με τα πεντακόσια είδη φυτών και δένδρων.Από τις τελευταίες δεκαετίες του 19ου αιώνα μέχρι τις αρχές της τρίτης δεκαετίας του 20ου αιώνα εγκαταστάθηκαν στην περιοχή της σημερινής πόλης των Αγίων Αναργύρων δώδεκα οικογένειες φυτωριούχων, ανθοκηπουρών, περιβολάρηδων και βουστασιαρχών. Ορισμένοι από αυτούς διέθεσαν την παραγωγή τους για τη σίτιση των κατοίκων της πόλης στα δύσκολα χρόνια της γερμανικής κατοχής.</a:t>
            </a:r>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214</a:t>
            </a:fld>
            <a:endParaRPr lang="el-GR"/>
          </a:p>
        </p:txBody>
      </p:sp>
    </p:spTree>
    <p:extLst>
      <p:ext uri="{BB962C8B-B14F-4D97-AF65-F5344CB8AC3E}">
        <p14:creationId xmlns:p14="http://schemas.microsoft.com/office/powerpoint/2010/main" val="1152389616"/>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620688"/>
            <a:ext cx="8229600" cy="5505475"/>
          </a:xfrm>
        </p:spPr>
        <p:txBody>
          <a:bodyPr>
            <a:normAutofit lnSpcReduction="10000"/>
          </a:bodyPr>
          <a:lstStyle/>
          <a:p>
            <a:pPr marL="0" indent="0">
              <a:buNone/>
            </a:pPr>
            <a:r>
              <a:rPr lang="el-GR" sz="1200" b="1"/>
              <a:t>Τα κινηματογραφικά στούντιο της Φίνος </a:t>
            </a:r>
            <a:r>
              <a:rPr lang="el-GR" sz="1200" b="1" smtClean="0"/>
              <a:t>Φιλμ στους </a:t>
            </a:r>
            <a:r>
              <a:rPr lang="el-GR" sz="1200" b="1"/>
              <a:t>Αγίους Αναργύρους</a:t>
            </a:r>
          </a:p>
          <a:p>
            <a:pPr marL="0" indent="0">
              <a:buNone/>
            </a:pPr>
            <a:r>
              <a:rPr lang="el-GR" sz="1200" b="1"/>
              <a:t>                        </a:t>
            </a:r>
          </a:p>
          <a:p>
            <a:pPr marL="0" indent="0">
              <a:buNone/>
            </a:pPr>
            <a:r>
              <a:rPr lang="el-GR" sz="1200"/>
              <a:t>Σοφία Εμμανουέλα Αλεξάκη, Νικόλαος Αρβανίτης, Θεόδωρος Βασιλειάδης, Γεώργιος Δημητρίου, Ζωή Καρβούνη, Μαρία Καρβούνη, Ιωάννης Κιτσάκης, Δημήτριος Κωνσταντάς, Σταυρούλα Κωστοπούλου, Ιάσων Λιθοξόος, Ηλιάννα Νομικού, Μπράιαν Πλάκου, Όλγα Σαμπάνη, Ναντίμ Σάμπο, Γεώργιος Τσιριμώκος, Γεώργιος Φαλλιέρας</a:t>
            </a:r>
          </a:p>
          <a:p>
            <a:pPr marL="0" indent="0">
              <a:buNone/>
            </a:pPr>
            <a:r>
              <a:rPr lang="el-GR" sz="1200"/>
              <a:t>Επιβλέπων: Παντελεήμων Χιονίδης, Δρ. Ιστορίας, Φιλόλογος (ΠΕ02)</a:t>
            </a:r>
          </a:p>
          <a:p>
            <a:pPr marL="0" indent="0">
              <a:buNone/>
            </a:pPr>
            <a:r>
              <a:rPr lang="el-GR" sz="1200" smtClean="0"/>
              <a:t>Πρότυπο </a:t>
            </a:r>
            <a:r>
              <a:rPr lang="el-GR" sz="1200"/>
              <a:t>Γυμνάσιο Αγίων Αναργύρων</a:t>
            </a:r>
          </a:p>
          <a:p>
            <a:pPr marL="0" indent="0">
              <a:buNone/>
            </a:pPr>
            <a:endParaRPr lang="el-GR" sz="1200"/>
          </a:p>
          <a:p>
            <a:pPr marL="0" indent="0" algn="just">
              <a:buNone/>
            </a:pPr>
            <a:r>
              <a:rPr lang="el-GR" sz="1200" smtClean="0"/>
              <a:t>Σε </a:t>
            </a:r>
            <a:r>
              <a:rPr lang="el-GR" sz="1200"/>
              <a:t>κάθε φιλόδοξη προγραμματική παρουσίαση του σχολείου του μέλλοντος υπογραμμίζεται πως η οργανική σύνδεσή του με την κοινότητα θα αποτελέσει εγγύηση για την προσέγγιση της γνώσης ως ολότητας. Η εκπόνηση δράσεων στο πλαίσιο της Τοπικής Ιστορίας συνιστά εγχείρημα που υπηρετεί τον συγκεκριμένο στόχο. Οι μαθητές και οι μαθήτριες του Ομίλου Αριστείας «μικροί ιστορικοί: όμιλος ιστορικής μελέτης και έρευνας» του Προτύπου Γυμνασίου Αγίων Αναργύρων, προερχόμενοι από διαφορετικές περιοχές της Αθήνας λόγω της φυσιογνωμίας του σχολείου, επέλεξαν ως αντικείμενο μελέτης ένα θέμα που συνδυάζει την υπερτοπική εμβέλεια ενός πολιτιστικού αγαθού με την τοπική διάσταση. Στην περιοχή των Αγίων Αναργύρων από τα μέσα της δεκαετίας του 1950 έως το 1973-4 εγκαταστάθηκαν και λειτούργησαν τα στούντιο της Φίνος Φιλμ. Σε αυτά, αλλά και στους γύρω δρόμους της μικρής τότε κοινότητας της Δυτικής Αθήνας, γυρίστηκαν χαρακτηριστικές σκηνές 140 περίπου ταινιών της συγκεκριμένης κινηματογραφικής εταιρείας. Στην παρούσα εργασία εξετάζονται, καταρχάς, η ιστορία της περιοχής και της Φίνος Φιλμ. Στη συνέχεια, ερμηνεύεται με βάση οικονομικά, τοπογραφικά και κοινωνικά στοιχεία η επιλογή του Φιλοποίμενα Φίνου να ενοικιάσει ένα εγκαταλειμμένο βουστάσιο των Αγίων Αναργύρων και να το μετατρέψει σε στούντιο κινηματογράφησης. Το κύριο μέρος της εργασίας καλύπτουν η αναγνώριση και καταγραφή ταινιών που χωρίς αμφιβολία γυρίστηκαν στην περιοχή και η αναζήτηση, μέσα από αυτές, στοιχείων για την καθημερινότητα και τις συνθήκες ζωής στην περιοχή σε μία περίοδο περίπου 20 χρόνων. Τέλος, περιγράφονται οι λόγοι που οδήγησαν στη διακοπή λειτουργίας των στούντιο και η σχεδόν πλήρης «εξαφάνισή» τους τόσο από τον χώρο όσο και από την ιστορική μνήμη. Για τη μελέτη του θέματος και την εκπόνηση της εργασίας οι μαθητές και οι μαθήτριες αξιοποιούν τη βιβλιογραφική αναζήτηση, τη μέθοδο της συνέντευξης με μελετητές του θέματος, τη διαδικτυακή έρευνα και την επιτόπια αυτοψία. </a:t>
            </a:r>
          </a:p>
          <a:p>
            <a:pPr marL="0" indent="0" algn="just">
              <a:buNone/>
            </a:pPr>
            <a:endParaRPr lang="el-GR" sz="1200"/>
          </a:p>
          <a:p>
            <a:pPr marL="0" indent="0" algn="just">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215</a:t>
            </a:fld>
            <a:endParaRPr lang="el-GR"/>
          </a:p>
        </p:txBody>
      </p:sp>
    </p:spTree>
    <p:extLst>
      <p:ext uri="{BB962C8B-B14F-4D97-AF65-F5344CB8AC3E}">
        <p14:creationId xmlns:p14="http://schemas.microsoft.com/office/powerpoint/2010/main" val="2382357304"/>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620688"/>
            <a:ext cx="8229600" cy="5505475"/>
          </a:xfrm>
        </p:spPr>
        <p:txBody>
          <a:bodyPr>
            <a:normAutofit/>
          </a:bodyPr>
          <a:lstStyle/>
          <a:p>
            <a:pPr marL="0" indent="0">
              <a:buNone/>
            </a:pPr>
            <a:r>
              <a:rPr lang="el-GR" sz="1200" b="1"/>
              <a:t>Ψηφίδες από την ιστορία του σχολείου μας</a:t>
            </a:r>
          </a:p>
          <a:p>
            <a:pPr marL="0" indent="0">
              <a:buNone/>
            </a:pPr>
            <a:endParaRPr lang="el-GR" sz="1200"/>
          </a:p>
          <a:p>
            <a:pPr marL="0" indent="0">
              <a:buNone/>
            </a:pPr>
            <a:r>
              <a:rPr lang="el-GR" sz="1200" smtClean="0"/>
              <a:t>Ρουγγέρη </a:t>
            </a:r>
            <a:r>
              <a:rPr lang="el-GR" sz="1200"/>
              <a:t>Ειρηάννα, Τσαγγαρινού Κατερίνα, Σφακιανού Κατερίνα, Γιαρικάνη Βαλέρια, Ανδρεαδάκη Μιχαέλα, Καπράλου Πελαγία, Γιαννίκος Άγγελος, Λεοντσίνης Κωνσταντίνος</a:t>
            </a:r>
          </a:p>
          <a:p>
            <a:pPr marL="0" indent="0">
              <a:buNone/>
            </a:pPr>
            <a:r>
              <a:rPr lang="el-GR" sz="1200"/>
              <a:t>Συντονίστρια καθηγήτρια: Διαμαντή Χρυσοβαλάντη, ΠΕ02</a:t>
            </a:r>
          </a:p>
          <a:p>
            <a:pPr marL="0" indent="0">
              <a:buNone/>
            </a:pPr>
            <a:r>
              <a:rPr lang="el-GR" sz="1200" smtClean="0"/>
              <a:t>Ζάννειο </a:t>
            </a:r>
            <a:r>
              <a:rPr lang="el-GR" sz="1200"/>
              <a:t>Πρότυπο Γυμνάσιο Πειραιά</a:t>
            </a:r>
          </a:p>
          <a:p>
            <a:pPr marL="0" indent="0">
              <a:buNone/>
            </a:pPr>
            <a:endParaRPr lang="el-GR" sz="1200"/>
          </a:p>
          <a:p>
            <a:pPr marL="0" indent="0" algn="just">
              <a:buNone/>
            </a:pPr>
            <a:r>
              <a:rPr lang="el-GR" sz="1200"/>
              <a:t>Η ιστορία του Ζαννείου ως σχολείου είναι ταυτόχρονα η ιστορία του πρώτου εξατάξιου Πειραματικού Επαγγελματικού Γυμνασίου της Ελλάδας. Ιδρύθηκε στα μέσα της δεκαετίας του 1950. Την Τάξη του ΄56 αποτέλεσαν 30 ορφανά αγόρια από το Ζάννειο Ορφανοτροφείο,  άλλα 3 ορφανά εκ μετεγγραφής από το Γ΄ Γυμνάσιο Αρρένων Πειραιά και ένας μαθητής, επίσης εκ μετεγγραφής, από το Γυμνάσιο Μοσχάτου. Αυτά τα συνολικά 34 δωδεκάχρονα και δεκατριάχρονα παιδιά της Κατοχής , όλα γραμμένα στην Γ΄ Τάξη, ήταν οι πρώτοι μαθητές του Ζαννείου Πειραματικού Επαγγελματικού Γυμνασίου Πειραιά. Έκτοτε το σχολείο διαδραμάτισε πολύ σημαντικό ρόλο στην εκπαίδευση των παιδιών της πόλης μας. Με την εργασία μας θα προσπαθήσουμε να αναδείξουμε την καθοριστική του συμβολή στην πολιτιστική ανάπτυξη του Πειραιά, όπως προκύπτει από τη βιβλιογραφία και τις μαρτυρίες συμπολιτών μας που υπήρξαν μαθητές του πριν από εμάς.</a:t>
            </a:r>
          </a:p>
          <a:p>
            <a:pPr marL="0" indent="0" algn="just">
              <a:buNone/>
            </a:pPr>
            <a:endParaRPr lang="el-GR" sz="1200"/>
          </a:p>
          <a:p>
            <a:pPr marL="0" indent="0" algn="just">
              <a:buNone/>
            </a:pPr>
            <a:endParaRPr lang="el-GR" sz="1200"/>
          </a:p>
          <a:p>
            <a:pPr marL="0" indent="0" algn="just">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216</a:t>
            </a:fld>
            <a:endParaRPr lang="el-GR"/>
          </a:p>
        </p:txBody>
      </p:sp>
    </p:spTree>
    <p:extLst>
      <p:ext uri="{BB962C8B-B14F-4D97-AF65-F5344CB8AC3E}">
        <p14:creationId xmlns:p14="http://schemas.microsoft.com/office/powerpoint/2010/main" val="1944515199"/>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620688"/>
            <a:ext cx="8229600" cy="5505475"/>
          </a:xfrm>
        </p:spPr>
        <p:txBody>
          <a:bodyPr>
            <a:normAutofit/>
          </a:bodyPr>
          <a:lstStyle/>
          <a:p>
            <a:pPr marL="0" indent="0">
              <a:buNone/>
            </a:pPr>
            <a:r>
              <a:rPr lang="el-GR" sz="1200" b="1" smtClean="0"/>
              <a:t> </a:t>
            </a:r>
            <a:r>
              <a:rPr lang="el-GR" sz="1200" b="1"/>
              <a:t>Η Α΄ Γυμνασίου περπατάει σε τοπόσημα του αρχαίου </a:t>
            </a:r>
            <a:r>
              <a:rPr lang="el-GR" sz="1200" b="1" smtClean="0"/>
              <a:t>Πειραιά</a:t>
            </a:r>
          </a:p>
          <a:p>
            <a:pPr marL="0" indent="0">
              <a:buNone/>
            </a:pPr>
            <a:endParaRPr lang="el-GR" sz="1200" b="1"/>
          </a:p>
          <a:p>
            <a:pPr marL="0" indent="0">
              <a:buNone/>
            </a:pPr>
            <a:r>
              <a:rPr lang="el-GR" sz="1200"/>
              <a:t>Συμμετέχοντες μαθητές/τριες:  Σπύρος Σιώκας, Γεωργία Σπηλιωτοπούλου, Σίλεια Τσακαλία, Ιωάννης Τσαραμύρσης, Θοδώρα Τσιμπούλη, Αγγελική Τσούκλαρη – Τσουχλαράκη, Ιωάννα Τσουμπού, Θανάσης Φαράντος, Στελλίνα Χαλδαίου, Αλίκη Χαμαμτζόγλου – Χαμαμτζηδάκη, Δημήτρης Χριστοδούλου</a:t>
            </a:r>
          </a:p>
          <a:p>
            <a:pPr marL="0" indent="0">
              <a:buNone/>
            </a:pPr>
            <a:r>
              <a:rPr lang="el-GR" sz="1200"/>
              <a:t>Επιβλέπουσα: Κωνσταντίνα Τσαγκρίδου, φιλόλογος ΠΕ02</a:t>
            </a:r>
          </a:p>
          <a:p>
            <a:pPr marL="0" indent="0">
              <a:buNone/>
            </a:pPr>
            <a:r>
              <a:rPr lang="el-GR" sz="1200" smtClean="0"/>
              <a:t>Ζάννειο </a:t>
            </a:r>
            <a:r>
              <a:rPr lang="el-GR" sz="1200"/>
              <a:t>Πρότυπο Γυμνάσιο Πειραιά</a:t>
            </a:r>
          </a:p>
          <a:p>
            <a:pPr marL="0" indent="0">
              <a:buNone/>
            </a:pPr>
            <a:endParaRPr lang="el-GR" sz="1200"/>
          </a:p>
          <a:p>
            <a:pPr marL="0" indent="0" algn="just">
              <a:buNone/>
            </a:pPr>
            <a:r>
              <a:rPr lang="el-GR" sz="1200" smtClean="0"/>
              <a:t>Η </a:t>
            </a:r>
            <a:r>
              <a:rPr lang="el-GR" sz="1200"/>
              <a:t>ομάδα των μαθητριών και μαθητών συμμετέχει την τρέχουσα σχολική χρονιά σε ένα πολιτιστικό πρόγραμμα που έχει ως στόχο στα πλαίσια του μαθήματος των Αρχαίων Ελληνικών μια ολιστική προσέγγιση του αρχαίου ελληνικού πολιτισμού (αρχαιογνωσία). Στο πρόγραμμα αξιοποιείται η πόλη του Πειραιά, στην οποία ζουν αλλά δε γνωρίζουν την αρχαία ιστορία  και σημασία της. Μία κατηγορία δραστηριοτήτων περιλαμβάνει επισκέψεις σε χώρους της πόλης με ιδιαίτερη αρχαιογνωστική αξία και σημασία: τα μνημειακά έργα στις αρχαίες πύλες εισόδου από την Αθήνα, τα έργα υδροδότησης, δείγματα του οικιστικού ιστού, ευρήματα στη στάση «Δημοτικό Θέατρο» και επίσκεψη στο πολύ αξιόλογο Αρχαιολογικό Μουσείο του Πειραιά. Στην εργασία παρουσιάζεται ένα μέρος του υλικού που συλλέγεται, με σημειώσεις και φωτογραφίες από τα παιδιά, καθώς η μέθοδος που ακολουθείται στο πρόγραμμα είναι η ερευνητική και ανακαλυπτική με βιωματική προσέγγιση. Αρχικά, παρουσιάζονται οι τρόποι υδροδότησης του κλασικού, ελληνιστικού και ρωμαϊκού Πειραιά, ακολουθούν δείγματα των ευρημάτων του μετρό (μέρος οικίας, σκεύη, πηγάδι) και εκθέματα του μουσείου που ξεχώρισαν τα παιδιά. Υπάρχουν πολλά ακόμη τοπόσημα για το θέμα μας, που σκοπεύουμε μελλοντικά να μελετήσουμε και να παρουσιάσουμε σε εκπαιδευτικές ευκαιρίες, όπως αυτό το Συνέδριο.</a:t>
            </a:r>
          </a:p>
          <a:p>
            <a:pPr marL="0" indent="0" algn="just">
              <a:buNone/>
            </a:pPr>
            <a:endParaRPr lang="el-GR" sz="1200"/>
          </a:p>
          <a:p>
            <a:pPr marL="0" indent="0">
              <a:buNone/>
            </a:pPr>
            <a:endParaRPr lang="el-GR" sz="120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217</a:t>
            </a:fld>
            <a:endParaRPr lang="el-GR"/>
          </a:p>
        </p:txBody>
      </p:sp>
    </p:spTree>
    <p:extLst>
      <p:ext uri="{BB962C8B-B14F-4D97-AF65-F5344CB8AC3E}">
        <p14:creationId xmlns:p14="http://schemas.microsoft.com/office/powerpoint/2010/main" val="2329742767"/>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548680"/>
            <a:ext cx="8229600" cy="5577483"/>
          </a:xfrm>
        </p:spPr>
        <p:txBody>
          <a:bodyPr>
            <a:normAutofit/>
          </a:bodyPr>
          <a:lstStyle/>
          <a:p>
            <a:pPr marL="0" indent="0">
              <a:buNone/>
            </a:pPr>
            <a:r>
              <a:rPr lang="el-GR" sz="1200" b="1"/>
              <a:t>Ιστορία και μνήμη της αρμενικής κοινότητας του Ηρακλείου</a:t>
            </a:r>
          </a:p>
          <a:p>
            <a:pPr marL="0" indent="0">
              <a:buNone/>
            </a:pPr>
            <a:r>
              <a:rPr lang="el-GR" sz="1200"/>
              <a:t>                        </a:t>
            </a:r>
          </a:p>
          <a:p>
            <a:pPr marL="0" indent="0">
              <a:buNone/>
            </a:pPr>
            <a:r>
              <a:rPr lang="el-GR" sz="1200" smtClean="0"/>
              <a:t>Γιακουμάκη </a:t>
            </a:r>
            <a:r>
              <a:rPr lang="el-GR" sz="1200"/>
              <a:t>Μαρία-Νεφέλη, Δετοράκη Αναστασία, Καλυκάκη Ηλέκτρα, </a:t>
            </a:r>
          </a:p>
          <a:p>
            <a:pPr marL="0" indent="0">
              <a:buNone/>
            </a:pPr>
            <a:r>
              <a:rPr lang="el-GR" sz="1200"/>
              <a:t>Κοσμά Μυρτώ, Λέκκα Ευαγγελινή, Λιανουδάκη Αθηνά, Μανιαδής Ματθαίος, Μαραγκάκη Αφροδίτη, Μαστοράκης Ιωάννης, Παπαδουράκης Αδριανός,  Παπανικολάου Κωνσταντίνα, Χαμηλός Ιωάννης.</a:t>
            </a:r>
          </a:p>
          <a:p>
            <a:pPr marL="0" indent="0">
              <a:buNone/>
            </a:pPr>
            <a:r>
              <a:rPr lang="el-GR" sz="1200"/>
              <a:t>Επιβλέπουσες: Δρ Τακουή Βακιρτζιάν (ΠΕ05), Ευπραξία Ζερβάκη, Μ.Sc. (ΠΕ11)</a:t>
            </a:r>
          </a:p>
          <a:p>
            <a:pPr marL="0" indent="0">
              <a:buNone/>
            </a:pPr>
            <a:r>
              <a:rPr lang="el-GR" sz="1200"/>
              <a:t>Πρότυπο Γυμνάσιο Ηρακλείου</a:t>
            </a:r>
          </a:p>
          <a:p>
            <a:pPr marL="0" indent="0">
              <a:buNone/>
            </a:pPr>
            <a:endParaRPr lang="el-GR" sz="1200"/>
          </a:p>
          <a:p>
            <a:pPr marL="0" indent="0" algn="just">
              <a:buNone/>
            </a:pPr>
            <a:r>
              <a:rPr lang="el-GR" sz="1200" smtClean="0"/>
              <a:t>Η </a:t>
            </a:r>
            <a:r>
              <a:rPr lang="el-GR" sz="1200"/>
              <a:t>μελέτη στοχεύει στη σκιαγράφηση των βασικών χαρακτηριστικών της παλαιότερης αρμενικής κοινότητας στην Ευρώπη, μέσα από την αναζήτηση και μελέτη τεκμηρίων του παρελθόντος (αρχιτεκτονημάτων, γλυπτών, εικόνων, εγγράφων, φωτογραφιών), επιστημονικών δημοσιεύσεων αλλά και συνεντεύξεων με άτομα αρμενικής καταγωγής. </a:t>
            </a:r>
          </a:p>
          <a:p>
            <a:pPr marL="0" indent="0" algn="just">
              <a:buNone/>
            </a:pPr>
            <a:r>
              <a:rPr lang="el-GR" sz="1200"/>
              <a:t>Οι μαθήτριες και οι μαθητές αρχικά θα αναζητήσουν και θα καταγράψουν τις μετακινήσεις και εγκαταστάσεις των Αρμενίων στην παλίμψηστη πόλη του Ηρακλείου, ερευνώντας, παράλληλα,  τις επαγγελματικές ασχολίες, τη διάδρασή τους με τους συνυπάρχοντες και την συνεισφορά τους στην πόλη. Θα αναδείξουν όμως ταυτόχρονα και τις δυνάμεις συνοχής οι οποίες εξασφάλισαν αφενός την επιβίωση της κοινότητας στο πέρασμα των αιώνων, αφετέρου την ενσωμάτωσή της στην ηρακλειώτικη κοινωνία. Τέλος, θα στοχαστούν τις προοπτικές αυτής της κοινότητας. </a:t>
            </a:r>
          </a:p>
          <a:p>
            <a:pPr marL="0" indent="0" algn="just">
              <a:buNone/>
            </a:pPr>
            <a:r>
              <a:rPr lang="el-GR" sz="1200"/>
              <a:t>Η εργασία αυτή θα αποκαλύψει στον σύγχρονο Ηρακλειώτη αρκετές άγνωστες πτυχές της τοπικής ιστορίας. Θα προσφέρει όμως συγχρόνως ιστορική γνώση και παιδεία στα (νέα) μέλη της αρμενικής κοινότητας της πόλης.</a:t>
            </a:r>
          </a:p>
          <a:p>
            <a:pPr marL="0" indent="0" algn="just">
              <a:buNone/>
            </a:pPr>
            <a:endParaRPr lang="el-GR" sz="1200"/>
          </a:p>
          <a:p>
            <a:pPr marL="0" indent="0" algn="just">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218</a:t>
            </a:fld>
            <a:endParaRPr lang="el-GR"/>
          </a:p>
        </p:txBody>
      </p:sp>
    </p:spTree>
    <p:extLst>
      <p:ext uri="{BB962C8B-B14F-4D97-AF65-F5344CB8AC3E}">
        <p14:creationId xmlns:p14="http://schemas.microsoft.com/office/powerpoint/2010/main" val="2538658167"/>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692696"/>
            <a:ext cx="8229600" cy="5433467"/>
          </a:xfrm>
        </p:spPr>
        <p:txBody>
          <a:bodyPr>
            <a:normAutofit fontScale="92500"/>
          </a:bodyPr>
          <a:lstStyle/>
          <a:p>
            <a:pPr marL="0" indent="0">
              <a:buNone/>
            </a:pPr>
            <a:r>
              <a:rPr lang="el-GR" sz="1200" b="1"/>
              <a:t>Ηράκλειο: Αθέατη </a:t>
            </a:r>
            <a:r>
              <a:rPr lang="el-GR" sz="1200" b="1" smtClean="0"/>
              <a:t>Πόλη</a:t>
            </a:r>
          </a:p>
          <a:p>
            <a:pPr marL="0" indent="0">
              <a:buNone/>
            </a:pPr>
            <a:endParaRPr lang="el-GR" sz="1200" b="1"/>
          </a:p>
          <a:p>
            <a:pPr marL="0" indent="0" algn="just">
              <a:buNone/>
            </a:pPr>
            <a:r>
              <a:rPr lang="el-GR" sz="1200"/>
              <a:t>Συμμετέχουν: Καλογεράκης Ηρακλής, Κάργα Ειρήνη, Καρπαθάκη Λυδία, Καρπαθιωτάκη Μαρία, Κατσαμάνη Μελπομένη, Κληρονόμος Βασίλειος, Λυρώνη Άννα, Μαγκαφουράκη Χάρις, Μανουσάκη Βασιλική, Ματζαπετάκη Φαίη, Μαυρομανωλάκη Ειρήνη, Μπασούλη  Ιωάννα, Μπελιβανάκη Μαρία-Αθανασία, Μπελιμπασάκης Ιωάννης, Μπογδανίδη Μαγδαλένα, Παπαδάκη Αικατερίνη Νεφέλη, Παπαδάκη Αναστασία, Παρασύρη Ειρήνη, Παττακού Λουίζα Θεοδώρα, Πέτσα Αγλαΐα, Πολυχρονίδης Πολυχρόνης, Σμυρνάκη Αλεξάνδρα, Σπυριδάκης Κωνσταντίνος, Στουπά Μαρίνα, Τεκονάκη Λαμπρινή, Φακιδάρη Μαρία - Ελένη, Φλουρή Αγάπη, Φουντουλάκη Ιωάννα, Φραγκιαδάκη Μαρίνα</a:t>
            </a:r>
          </a:p>
          <a:p>
            <a:pPr marL="0" indent="0" algn="just">
              <a:buNone/>
            </a:pPr>
            <a:r>
              <a:rPr lang="el-GR" sz="1200"/>
              <a:t>Επιβλέπουσες: Δρ. Γαβριέλλα Ευαγγελία Ασπράκη (ΠΕ02), Διονυσία Μαράκη Μ.Α. (ΠΕ02), Ευπραξία Ζερβάκη, Μ.Sc. (ΠΕ11).</a:t>
            </a:r>
          </a:p>
          <a:p>
            <a:pPr marL="0" indent="0" algn="just">
              <a:buNone/>
            </a:pPr>
            <a:r>
              <a:rPr lang="el-GR" sz="1200"/>
              <a:t>Πρότυπο Γυμνάσιο Ηρακλείου Κρήτης</a:t>
            </a:r>
          </a:p>
          <a:p>
            <a:pPr marL="0" indent="0" algn="just">
              <a:buNone/>
            </a:pPr>
            <a:endParaRPr lang="el-GR" sz="1200" smtClean="0"/>
          </a:p>
          <a:p>
            <a:pPr marL="0" indent="0" algn="just">
              <a:buNone/>
            </a:pPr>
            <a:r>
              <a:rPr lang="el-GR" sz="1200" smtClean="0"/>
              <a:t>Το </a:t>
            </a:r>
            <a:r>
              <a:rPr lang="el-GR" sz="1200"/>
              <a:t>Ηράκλειο της Κρήτης είναι μία πόλη με μακραίωνη και πολυτάραχη ιστορία. Σημαντικό τμήμα της ιστορίας αυτής αποτελεί η περίοδος της Ενετοκρατίας (1204-1669), η οποία έχει σφραγίσει με τα υλικά της κατάλοιπα τη σύγχρονη πόλη. Θραύσματα της Ενετοκρατίας βρίσκονται ενσωματωμένα στον αστικό ιστό του Ηρακλείου, ο οποίος άλλοτε τα αγκαλιάζει, άλλοτε τα αγνοεί και άλλοτε τα καταστρέφει. Κατάλοιπα του παρελθόντος αυτού, συχνά αθέατα στον ανύποπτο περαστικό, έχουν ενσωματωθεί σε νεότερα κτίσματα. Επιπλέον, μνημεία έχουν αλλάξει χρήση και χαρακτήρα, ή έχουν θεωρηθεί εμπόδιο στην εξέλιξη της πόλης.</a:t>
            </a:r>
          </a:p>
          <a:p>
            <a:pPr marL="0" indent="0" algn="just">
              <a:buNone/>
            </a:pPr>
            <a:r>
              <a:rPr lang="el-GR" sz="1200"/>
              <a:t>Στόχοι της εργασίας μας είναι:</a:t>
            </a:r>
          </a:p>
          <a:p>
            <a:pPr marL="0" indent="0" algn="just">
              <a:buNone/>
            </a:pPr>
            <a:r>
              <a:rPr lang="el-GR" sz="1200"/>
              <a:t>α. να αποκαλύψουμε τα ίχνη του Ενετικού παρελθόντος στο παρόν,</a:t>
            </a:r>
          </a:p>
          <a:p>
            <a:pPr marL="0" indent="0" algn="just">
              <a:buNone/>
            </a:pPr>
            <a:r>
              <a:rPr lang="el-GR" sz="1200"/>
              <a:t>β. να συνδεθεί η οικογενειακή με την τοπική ιστορία,</a:t>
            </a:r>
          </a:p>
          <a:p>
            <a:pPr marL="0" indent="0" algn="just">
              <a:buNone/>
            </a:pPr>
            <a:r>
              <a:rPr lang="el-GR" sz="1200"/>
              <a:t>γ. να συμβάλει στη διαμόρφωση μίας κριτικής στάσης απέναντι στη χρήση των μνημείων από τις εκάστοτε κοινωνίες.</a:t>
            </a:r>
          </a:p>
          <a:p>
            <a:pPr marL="0" indent="0" algn="just">
              <a:buNone/>
            </a:pPr>
            <a:r>
              <a:rPr lang="el-GR" sz="1200"/>
              <a:t>Οι μαθητές/τριες μέσω έρευνας, ανάλυσης και σύνθεσης θα δημιουργήσουν έναν διαδραστικό χάρτη του ιστορικού κέντρου της πόλης τους. Ο χάρτης θα περιλαμβάνει ιστορικές πληροφορίες, φωτογραφίες σύγχρονες και παλαιότερες, καθώς και αποσπάσματα συνεντεύξεων από συγγενείς και οικείους των μαθητών/τριών. Το υλικό αυτό θα αποκαλύψει στον χρήστη του τις αθέατες πλευρές της ιστορίας της πόλης.</a:t>
            </a:r>
          </a:p>
          <a:p>
            <a:pPr marL="0" indent="0" algn="just">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219</a:t>
            </a:fld>
            <a:endParaRPr lang="el-GR"/>
          </a:p>
        </p:txBody>
      </p:sp>
    </p:spTree>
    <p:extLst>
      <p:ext uri="{BB962C8B-B14F-4D97-AF65-F5344CB8AC3E}">
        <p14:creationId xmlns:p14="http://schemas.microsoft.com/office/powerpoint/2010/main" val="4223985267"/>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908720"/>
            <a:ext cx="8229600" cy="5217443"/>
          </a:xfrm>
        </p:spPr>
        <p:txBody>
          <a:bodyPr>
            <a:normAutofit/>
          </a:bodyPr>
          <a:lstStyle/>
          <a:p>
            <a:pPr marL="0" indent="0">
              <a:buNone/>
            </a:pPr>
            <a:r>
              <a:rPr lang="el-GR" sz="1200" b="1"/>
              <a:t>Η λογοτεχνική ταυτότητα του Πειραιά: παλιοί και νέοι ήρωες</a:t>
            </a:r>
          </a:p>
          <a:p>
            <a:pPr marL="0" indent="0">
              <a:buNone/>
            </a:pPr>
            <a:r>
              <a:rPr lang="el-GR" sz="1200"/>
              <a:t>                        </a:t>
            </a:r>
          </a:p>
          <a:p>
            <a:pPr marL="0" indent="0">
              <a:buNone/>
            </a:pPr>
            <a:r>
              <a:rPr lang="el-GR" sz="1200"/>
              <a:t>Βατίστα Τζωρτζίνα, Βρεττού Ιωάννα, Γαβριήλ Ανδρέας,  Καλογεράκου Ελένη, Κασμίρη Νεφέλη,  Κατσικάς Πέτρος, Μαυραγάνη Θεοδώρα, Μπίλη Γεωργία, Μπίλης Αναστάσιος,  Νικολούδη Κατερίνα, Παπαδοπούλου Μαρία, Παυλόπουλος Ιωάννης, Ριζογιάννης Αναστάσιος, Σερπετζόγλου Ελένη, Τεντολούρη Φωτεινή, Τσάνου Θεοδωσία, Χατζημανωλάκη Ελισάβετ, Χατζηνικολάου Άγγελος,</a:t>
            </a:r>
          </a:p>
          <a:p>
            <a:pPr marL="0" indent="0">
              <a:buNone/>
            </a:pPr>
            <a:r>
              <a:rPr lang="el-GR" sz="1200"/>
              <a:t>Επιβλέπουσες: Ειρήνη Ραγκούση ( ΠΕ02 ), Κατερίνα Φασόη ( ΠΕ02 )</a:t>
            </a:r>
          </a:p>
          <a:p>
            <a:pPr marL="0" indent="0">
              <a:buNone/>
            </a:pPr>
            <a:r>
              <a:rPr lang="el-GR" sz="1200"/>
              <a:t>Πρότυπο Γυμνάσιο Ιωνιδείου Σχολής Πειραιά</a:t>
            </a:r>
          </a:p>
          <a:p>
            <a:pPr marL="0" indent="0">
              <a:buNone/>
            </a:pPr>
            <a:endParaRPr lang="el-GR" sz="1200"/>
          </a:p>
          <a:p>
            <a:pPr marL="0" indent="0">
              <a:buNone/>
            </a:pPr>
            <a:endParaRPr lang="el-GR" sz="1200" smtClean="0"/>
          </a:p>
          <a:p>
            <a:pPr marL="0" indent="0" algn="just">
              <a:buNone/>
            </a:pPr>
            <a:r>
              <a:rPr lang="el-GR" sz="1200" smtClean="0"/>
              <a:t>Η </a:t>
            </a:r>
            <a:r>
              <a:rPr lang="el-GR" sz="1200"/>
              <a:t>παρούσα εργασία αποτελεί μια απόπειρα λογοτεχνικής καταγραφής της ταυτότητας της πόλης του Πειραιά τόσο σε σχέση με τα μείζονα ιστορικά γεγονότα του 20ου αιώνα, όσο και με την εικόνα της σύγχρονης πόλης και την προοπτική της. Οι μαθητές τριες χρησιμοποίησαν ως έμπνευση τα ιστορικά γεγονότα που συνδέονται με την παρουσία των Μικρασιατών προσφύγων στην πόλη, την αντιστασιακή δράση κατά τη διάρκεια της Γερμανικής Κατοχής και τα γεγονότα του Εμφυλίου. Άλλες αφηγήσεις τους επιχειρούν μια νέα ανάγνωση της ρεμπέτικης κουλτούρας, του ρόλου της ναυτοσύνης αλλά και των φανατικών φιλάθλων του Ολυμπιακού. Τέλος επιχειρείται η ποιητική καταγραφή του τοπίου της πόλης, αλλά και η μεταφορά του σε ένα επινοημένο δυστοπικό μέλλον. Η συλλογή αυτή εν τέλει αποτελείται από διηγήματα και ποιήματα των μαθητών τριών, τα οποία φωτίζουν την ιστορική αλλά και σύγχρονη ταυτότητα της πόλης και επιχειρεί μέσα από τον λογοτεχνικό κανόνα να αποδώσει την εφηβική ματιά για το παρόν και το παρελθόν του μεγάλου λιμανιού.</a:t>
            </a:r>
          </a:p>
          <a:p>
            <a:pPr marL="0" indent="0">
              <a:buNone/>
            </a:pPr>
            <a:endParaRPr lang="el-GR" sz="1200"/>
          </a:p>
          <a:p>
            <a:pPr marL="0" indent="0">
              <a:buNone/>
            </a:pPr>
            <a:endParaRPr lang="el-GR" sz="1200"/>
          </a:p>
          <a:p>
            <a:pPr marL="0" indent="0">
              <a:buNone/>
            </a:pPr>
            <a:endParaRPr lang="el-GR" sz="1200"/>
          </a:p>
          <a:p>
            <a:pPr marL="0" indent="0">
              <a:buNone/>
            </a:pPr>
            <a:endParaRPr lang="el-GR" sz="1200"/>
          </a:p>
          <a:p>
            <a:pPr marL="0" indent="0">
              <a:buNone/>
            </a:pPr>
            <a:endParaRPr lang="el-GR" sz="1200"/>
          </a:p>
          <a:p>
            <a:pPr marL="0" indent="0">
              <a:buNone/>
            </a:pPr>
            <a:endParaRPr lang="el-GR" sz="1200"/>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220</a:t>
            </a:fld>
            <a:endParaRPr lang="el-GR"/>
          </a:p>
        </p:txBody>
      </p:sp>
    </p:spTree>
    <p:extLst>
      <p:ext uri="{BB962C8B-B14F-4D97-AF65-F5344CB8AC3E}">
        <p14:creationId xmlns:p14="http://schemas.microsoft.com/office/powerpoint/2010/main" val="1353453429"/>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548680"/>
            <a:ext cx="8229600" cy="5577483"/>
          </a:xfrm>
        </p:spPr>
        <p:txBody>
          <a:bodyPr>
            <a:normAutofit lnSpcReduction="10000"/>
          </a:bodyPr>
          <a:lstStyle/>
          <a:p>
            <a:pPr marL="0" indent="0">
              <a:buNone/>
            </a:pPr>
            <a:r>
              <a:rPr lang="el-GR" sz="1200" b="1"/>
              <a:t>Καλάβρυτα </a:t>
            </a:r>
            <a:r>
              <a:rPr lang="el-GR" sz="1200" b="1" smtClean="0"/>
              <a:t>1943</a:t>
            </a:r>
          </a:p>
          <a:p>
            <a:pPr marL="0" indent="0">
              <a:buNone/>
            </a:pPr>
            <a:endParaRPr lang="el-GR" sz="1200" b="1"/>
          </a:p>
          <a:p>
            <a:pPr marL="0" indent="0">
              <a:buNone/>
            </a:pPr>
            <a:r>
              <a:rPr lang="el-GR" sz="1200"/>
              <a:t>Δέσποινα Αργυροπούλου, Αγγελική Γιαννακούλια, Σοφία Δαμιανίδη,</a:t>
            </a:r>
          </a:p>
          <a:p>
            <a:pPr marL="0" indent="0">
              <a:buNone/>
            </a:pPr>
            <a:r>
              <a:rPr lang="el-GR" sz="1200"/>
              <a:t>Κωνσταντίνα Καλησπεράκη, Κωνσταντίνα Κεφάλα, Μαρία Κούτρα, Βασιλική -</a:t>
            </a:r>
          </a:p>
          <a:p>
            <a:pPr marL="0" indent="0">
              <a:buNone/>
            </a:pPr>
            <a:r>
              <a:rPr lang="el-GR" sz="1200"/>
              <a:t>Ιωάννα Παναγιωτοπούλου</a:t>
            </a:r>
          </a:p>
          <a:p>
            <a:pPr marL="0" indent="0">
              <a:buNone/>
            </a:pPr>
            <a:r>
              <a:rPr lang="el-GR" sz="1200"/>
              <a:t>Επιβλέποντες: Καραμπέτσου Ειρήνη ΠΕ02, Καρασταμάτη Καλλιρόη ΠE 02, Λίτινας</a:t>
            </a:r>
          </a:p>
          <a:p>
            <a:pPr marL="0" indent="0">
              <a:buNone/>
            </a:pPr>
            <a:r>
              <a:rPr lang="el-GR" sz="1200"/>
              <a:t>Αντώνιος ΠΕ04.Ο1, Μαριάνα Ξυνή ΠΕ 02/ ΠΕ 91.01</a:t>
            </a:r>
          </a:p>
          <a:p>
            <a:pPr marL="0" indent="0">
              <a:buNone/>
            </a:pPr>
            <a:r>
              <a:rPr lang="el-GR" sz="1200"/>
              <a:t>Πρότυπο Γυμνάσιο Πατρών</a:t>
            </a:r>
          </a:p>
          <a:p>
            <a:pPr marL="0" indent="0">
              <a:buNone/>
            </a:pPr>
            <a:endParaRPr lang="el-GR" sz="1200" smtClean="0"/>
          </a:p>
          <a:p>
            <a:pPr marL="0" indent="0" algn="just">
              <a:buNone/>
            </a:pPr>
            <a:r>
              <a:rPr lang="el-GR" sz="1200" smtClean="0"/>
              <a:t>Αντικείμενο </a:t>
            </a:r>
            <a:r>
              <a:rPr lang="el-GR" sz="1200"/>
              <a:t>έρευνας και μελέτης της παρούσας εργασίας είναι το Ολοκαύτωμα των</a:t>
            </a:r>
          </a:p>
          <a:p>
            <a:pPr marL="0" indent="0" algn="just">
              <a:buNone/>
            </a:pPr>
            <a:r>
              <a:rPr lang="el-GR" sz="1200"/>
              <a:t>Καλαβρύτων, η τραγωδία που έλαβε χώρα στην ευρύτερη περιοχή τον Δεκέμβρη του</a:t>
            </a:r>
          </a:p>
          <a:p>
            <a:pPr marL="0" indent="0" algn="just">
              <a:buNone/>
            </a:pPr>
            <a:r>
              <a:rPr lang="el-GR" sz="1200"/>
              <a:t>1943 και κορυφώθηκε με τη μαζική εκτέλεση των Καλαβρυτινών απο τις ναζιστικές</a:t>
            </a:r>
          </a:p>
          <a:p>
            <a:pPr marL="0" indent="0" algn="just">
              <a:buNone/>
            </a:pPr>
            <a:r>
              <a:rPr lang="el-GR" sz="1200"/>
              <a:t>δυνάμεις στη μαρτυρική κωμόπολη. Πρόκειται για ένα έγκλημα πολέμου</a:t>
            </a:r>
          </a:p>
          <a:p>
            <a:pPr marL="0" indent="0" algn="just">
              <a:buNone/>
            </a:pPr>
            <a:r>
              <a:rPr lang="el-GR" sz="1200"/>
              <a:t>εγγεγραμμένο στη συλλογική μνήμη και βαθιά συνυφασμένο με την τοπική ιστορία .</a:t>
            </a:r>
          </a:p>
          <a:p>
            <a:pPr marL="0" indent="0" algn="just">
              <a:buNone/>
            </a:pPr>
            <a:r>
              <a:rPr lang="el-GR" sz="1200"/>
              <a:t>Στόχος της εργασίας είναι η προσέγγιση και ανάδειξη των γεγονότων, έτσι ώστε η</a:t>
            </a:r>
          </a:p>
          <a:p>
            <a:pPr marL="0" indent="0" algn="just">
              <a:buNone/>
            </a:pPr>
            <a:r>
              <a:rPr lang="el-GR" sz="1200"/>
              <a:t>γνώση και η ευαισθητοποίηση να αποτελέσουν θεμέλιο δημιουργίας ατομικής</a:t>
            </a:r>
          </a:p>
          <a:p>
            <a:pPr marL="0" indent="0" algn="just">
              <a:buNone/>
            </a:pPr>
            <a:r>
              <a:rPr lang="el-GR" sz="1200"/>
              <a:t>συνείδησης, αυτοελέγχου και αυτογνωσίας.</a:t>
            </a:r>
          </a:p>
          <a:p>
            <a:pPr marL="0" indent="0" algn="just">
              <a:buNone/>
            </a:pPr>
            <a:r>
              <a:rPr lang="el-GR" sz="1200"/>
              <a:t>Η μεθοδολογία στηρίζεται στην ερευνητική αλλά και βιωματική προσέγγιση. Οι</a:t>
            </a:r>
          </a:p>
          <a:p>
            <a:pPr marL="0" indent="0" algn="just">
              <a:buNone/>
            </a:pPr>
            <a:r>
              <a:rPr lang="el-GR" sz="1200"/>
              <a:t>μαθητές θα μυηθούν στα γεγονότα μέσα από βιβλιογραφική έρευνα, επιτόπια</a:t>
            </a:r>
          </a:p>
          <a:p>
            <a:pPr marL="0" indent="0" algn="just">
              <a:buNone/>
            </a:pPr>
            <a:r>
              <a:rPr lang="el-GR" sz="1200"/>
              <a:t>επίσκεψη στον Τόπο Θυσίας και στο Δημοτικό Μουσείο Καλαβρυτινού</a:t>
            </a:r>
          </a:p>
          <a:p>
            <a:pPr marL="0" indent="0" algn="just">
              <a:buNone/>
            </a:pPr>
            <a:r>
              <a:rPr lang="el-GR" sz="1200"/>
              <a:t>Ολοκαυτώματος, θα συμμετάσχουν στο θεατροπαιδαγωγικό πρόγραμμα που</a:t>
            </a:r>
          </a:p>
          <a:p>
            <a:pPr marL="0" indent="0" algn="just">
              <a:buNone/>
            </a:pPr>
            <a:r>
              <a:rPr lang="el-GR" sz="1200"/>
              <a:t>οργανώνεται από το μουσείο, θα παρακολουθήσουν ταινίες (ντοκιμαντέρ και</a:t>
            </a:r>
          </a:p>
          <a:p>
            <a:pPr marL="0" indent="0" algn="just">
              <a:buNone/>
            </a:pPr>
            <a:r>
              <a:rPr lang="el-GR" sz="1200"/>
              <a:t>μυθοπλασίας) εμπνευσμένες από τη σφαγή. Θα ακολουθήσουν συζητήσεις με τους</a:t>
            </a:r>
          </a:p>
          <a:p>
            <a:pPr marL="0" indent="0" algn="just">
              <a:buNone/>
            </a:pPr>
            <a:r>
              <a:rPr lang="el-GR" sz="1200"/>
              <a:t>δημιουργούς τους και διενέργεια συνέντευξης με επιζήσασα των γεγονότων.</a:t>
            </a:r>
          </a:p>
          <a:p>
            <a:pPr marL="0" indent="0">
              <a:buNone/>
            </a:pPr>
            <a:endParaRPr lang="el-GR" sz="1200"/>
          </a:p>
        </p:txBody>
      </p:sp>
      <p:sp>
        <p:nvSpPr>
          <p:cNvPr id="2" name="Θέση αριθμού διαφάνειας 1"/>
          <p:cNvSpPr>
            <a:spLocks noGrp="1"/>
          </p:cNvSpPr>
          <p:nvPr>
            <p:ph type="sldNum" sz="quarter" idx="12"/>
          </p:nvPr>
        </p:nvSpPr>
        <p:spPr/>
        <p:txBody>
          <a:bodyPr/>
          <a:lstStyle/>
          <a:p>
            <a:fld id="{F01C9CC5-AB48-4580-9857-14B09E7A398D}" type="slidenum">
              <a:rPr lang="el-GR" smtClean="0"/>
              <a:t>221</a:t>
            </a:fld>
            <a:endParaRPr lang="el-GR"/>
          </a:p>
        </p:txBody>
      </p:sp>
    </p:spTree>
    <p:extLst>
      <p:ext uri="{BB962C8B-B14F-4D97-AF65-F5344CB8AC3E}">
        <p14:creationId xmlns:p14="http://schemas.microsoft.com/office/powerpoint/2010/main" val="1436012344"/>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περιεχομένου 1"/>
          <p:cNvSpPr>
            <a:spLocks noGrp="1"/>
          </p:cNvSpPr>
          <p:nvPr>
            <p:ph idx="1"/>
          </p:nvPr>
        </p:nvSpPr>
        <p:spPr>
          <a:xfrm>
            <a:off x="457200" y="980728"/>
            <a:ext cx="8229600" cy="5400600"/>
          </a:xfrm>
        </p:spPr>
        <p:txBody>
          <a:bodyPr>
            <a:normAutofit fontScale="92500"/>
          </a:bodyPr>
          <a:lstStyle/>
          <a:p>
            <a:pPr marL="109728" indent="0">
              <a:buNone/>
            </a:pPr>
            <a:r>
              <a:rPr lang="el-GR" sz="1200" b="1"/>
              <a:t>«Εμβληματικοί ναοί Μυτιλήνης: Ιερός Ναός Αγίου Θεράποντος και Ιερά Μητρόπολις Μυτιλήνης – Γνωριμία με την ιστορία τους» </a:t>
            </a:r>
            <a:endParaRPr lang="el-GR" sz="1200" b="1" smtClean="0"/>
          </a:p>
          <a:p>
            <a:pPr marL="109728" indent="0">
              <a:buNone/>
            </a:pPr>
            <a:r>
              <a:rPr lang="el-GR" sz="1200" smtClean="0"/>
              <a:t>Δέσποινα </a:t>
            </a:r>
            <a:r>
              <a:rPr lang="el-GR" sz="1200"/>
              <a:t>Αϊβαλιώτου, Γιαννάκη Χαρίκλεια, Καϊτατζή Μαρία, Καρακωνσταντή </a:t>
            </a:r>
            <a:r>
              <a:rPr lang="el-GR" sz="1200" smtClean="0"/>
              <a:t>Νίκη, Βασίλογλου </a:t>
            </a:r>
            <a:r>
              <a:rPr lang="el-GR" sz="1200"/>
              <a:t>Μαγδαληνός, Μουτζούρης Γεώργιος </a:t>
            </a:r>
          </a:p>
          <a:p>
            <a:pPr marL="109728" indent="0">
              <a:buNone/>
            </a:pPr>
            <a:r>
              <a:rPr lang="el-GR" sz="1200" smtClean="0"/>
              <a:t>ΕΚΠΑΙΔΕΥΤΙΚΟΙ</a:t>
            </a:r>
            <a:r>
              <a:rPr lang="el-GR" sz="1200"/>
              <a:t>: Θεόδωρος Σουλακέλλης (ΠΕ02), Χατζηδημητρίου Θάλεια (ΠΕ02), Μανωλακέλλη Ελένη (ΠΕ19). </a:t>
            </a:r>
          </a:p>
          <a:p>
            <a:pPr marL="109728" indent="0">
              <a:buNone/>
            </a:pPr>
            <a:r>
              <a:rPr lang="el-GR" sz="1200" smtClean="0"/>
              <a:t>Εσπερινό Γυμνάσιο</a:t>
            </a:r>
            <a:r>
              <a:rPr lang="en-US" sz="1200"/>
              <a:t> </a:t>
            </a:r>
            <a:r>
              <a:rPr lang="el-GR" sz="1200" smtClean="0"/>
              <a:t>με Λ Τ.  Μυτιλήνης</a:t>
            </a:r>
          </a:p>
          <a:p>
            <a:pPr marL="109728" indent="0">
              <a:buNone/>
            </a:pPr>
            <a:endParaRPr lang="el-GR" sz="1200"/>
          </a:p>
          <a:p>
            <a:pPr marL="109728" indent="0" algn="just">
              <a:buNone/>
            </a:pPr>
            <a:r>
              <a:rPr lang="el-GR" sz="1200" smtClean="0"/>
              <a:t>Ο </a:t>
            </a:r>
            <a:r>
              <a:rPr lang="el-GR" sz="1200"/>
              <a:t>ιερός ναός αγίου Θεράποντος Μυτιλήνης είναι ο πιο εμβληματικός ναός της Μυτιλήνης, γνωστός από πάμπολλες φωτογραφίες, παλιές και καινούργιες, ίσως ο ναός ο περισσότερο γνωστός οπτικά από όλους τους ναούς της Λέσβου. Είναι αφιερωμένος στον Άγιο Θεράποντα, ο οποίος ήταν επίσκοπος Κύπρου. Από την εποχή της τουρκοκρατίας (από τον 17ο αιώνα μ.Χ.) στην θέση αυτού του επιβλητικού ναού μαρτυρείται ότι υπήρχε μικρό παρεκκλήσι προς τιμήν του αγίου Θεράποντα. Ακριβώς απέναντι (εκεί που σήμερα βρίσκεται το νέο κτήριο των Φιλανθρωπικών Καταστημάτων της ιεράς μητροπόλεως Μυτιλήνης και το Eκκλησιαστικό Bυζαντινό Mουσείο της Mυτιλήνης) βρισκόταν εκείνη την εποχή το μοναδικό για την προσφορά του εκκλησιαστικό φιλανθρωπικό και νοσηλευτικό ίδρυμα, το «Ξενοδοχειό», το οποίο φρόντιζε φτωχούς, άστεγους, ανήμπορους, άστεγους, ηλικιωμένους, ακόμη και ξένους και όσους είχαν αρρωστήσει και δεν είχαν κανέναν να τους περιθάλψει. Για τις ανάγκες λοιπόν των αρρώστων ήταν το μικρό παρεκκλήσι του αγίου Θεράποντα, το οποίο από το 1850 και μετά (με έμπνευση και άοκνη προσπάθεια του τότε μητροπολίτου Μυτιλήνης Καλλινίκου Κυπαρίσση) ανοικοδομήθηκε εκ νέου μεγαλοπρεπέστατος, αφού οι κάτοικοι ζήτησαν και πήραν άδεια από τις τουρκικές αρχές (η Λέσβος απελευθερώθηκε μόλις το 1912). Ο διαπρεπής Μυτιληνιός αρχιτέκτονας του ναού ήταν ο Αργύριος Κων. Αδαλής, μαθητής των δύο Γερμανών αρχιτεκτόνων του Θεόφιλου Χάνσεν και του Ερνέστου Τσίλλερ. Ο Δημήτριος Κόβαλας το 1915 φιλοτέχνησε το αξιοθαύμαστο τέμπλο και τα υπόλοιπα ξυλόγλυπτα. Ο ναός εγκαινιάστηκε πολύ αργότερα, το 1935, επί μητροπολίτου Μυτιλήνης Ιακώβου του Α΄, του από Δυρραχίου. Τις εικόνες του τέμπλου φιλοτέχνησε η συνοδεία των Ιωασαφαίων από το Άγιον Όρος και τις υπόλοιπες τοιχογραφίες ο Βασίλειος Δαδάκης από την Αδριανούπολη. Μέσα στον ναό βρίσκεται μία μαρμάρινη σαρκοφάγος με το λείψανο του μητροπολίτη Ουγγροβλαχίας Ιγνατίου του Λεσβίου (1766-1828), ο οποίος ήταν αγωνιστής Ιεράρχης στα χρόνια της Τουρκοκρατίας. Ο ναός του αγίου Θεράποντα ανακαινίστηκε προσφάτως με υποδειγματικό τρόπο.</a:t>
            </a:r>
          </a:p>
          <a:p>
            <a:pPr marL="109728" indent="0">
              <a:buNone/>
            </a:pPr>
            <a:endParaRPr lang="el-GR" sz="1200"/>
          </a:p>
        </p:txBody>
      </p:sp>
      <p:sp>
        <p:nvSpPr>
          <p:cNvPr id="3" name="Θέση αριθμού διαφάνειας 2"/>
          <p:cNvSpPr>
            <a:spLocks noGrp="1"/>
          </p:cNvSpPr>
          <p:nvPr>
            <p:ph type="sldNum" sz="quarter" idx="12"/>
          </p:nvPr>
        </p:nvSpPr>
        <p:spPr/>
        <p:txBody>
          <a:bodyPr/>
          <a:lstStyle/>
          <a:p>
            <a:fld id="{F01C9CC5-AB48-4580-9857-14B09E7A398D}" type="slidenum">
              <a:rPr lang="el-GR" smtClean="0"/>
              <a:t>222</a:t>
            </a:fld>
            <a:endParaRPr lang="el-GR"/>
          </a:p>
        </p:txBody>
      </p:sp>
    </p:spTree>
    <p:extLst>
      <p:ext uri="{BB962C8B-B14F-4D97-AF65-F5344CB8AC3E}">
        <p14:creationId xmlns:p14="http://schemas.microsoft.com/office/powerpoint/2010/main" val="836515322"/>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περιεχομένου 1"/>
          <p:cNvSpPr>
            <a:spLocks noGrp="1"/>
          </p:cNvSpPr>
          <p:nvPr>
            <p:ph idx="1"/>
          </p:nvPr>
        </p:nvSpPr>
        <p:spPr>
          <a:xfrm>
            <a:off x="457200" y="764704"/>
            <a:ext cx="8229600" cy="5242587"/>
          </a:xfrm>
        </p:spPr>
        <p:txBody>
          <a:bodyPr>
            <a:normAutofit lnSpcReduction="10000"/>
          </a:bodyPr>
          <a:lstStyle/>
          <a:p>
            <a:pPr marL="109728" indent="0">
              <a:buNone/>
            </a:pPr>
            <a:r>
              <a:rPr lang="el-GR" sz="1200" b="1"/>
              <a:t>Ο Ταξιάρχης του Μανταμάδου στη Λέσβο;  η εικόνα, τελετουργικές δράσεις και </a:t>
            </a:r>
            <a:r>
              <a:rPr lang="el-GR" sz="1200" b="1" smtClean="0"/>
              <a:t>προσκύνημα</a:t>
            </a:r>
          </a:p>
          <a:p>
            <a:pPr marL="109728" indent="0">
              <a:buNone/>
            </a:pPr>
            <a:r>
              <a:rPr lang="el-GR" sz="1200" smtClean="0"/>
              <a:t>Δέσποινα </a:t>
            </a:r>
            <a:r>
              <a:rPr lang="el-GR" sz="1200"/>
              <a:t>Αϊβαλιώτου, Γιαννάκη Χαρίκλεια, Καϊτατζή Μαρία, Καρακωνσταντή </a:t>
            </a:r>
            <a:r>
              <a:rPr lang="el-GR" sz="1200" smtClean="0"/>
              <a:t>Νίκη, Βασίλογλου </a:t>
            </a:r>
            <a:r>
              <a:rPr lang="el-GR" sz="1200"/>
              <a:t>Μαγδαληνός, Μουτζούρης Γεώργιος </a:t>
            </a:r>
          </a:p>
          <a:p>
            <a:pPr marL="109728" indent="0">
              <a:buNone/>
            </a:pPr>
            <a:r>
              <a:rPr lang="el-GR" sz="1200"/>
              <a:t>ΕΚΠΑΙΔΕΥΤΙΚΟΣ: Κορολόγου Ευγενία (ΠΕ05). </a:t>
            </a:r>
            <a:endParaRPr lang="el-GR" sz="1200" smtClean="0"/>
          </a:p>
          <a:p>
            <a:pPr marL="109728" indent="0">
              <a:buNone/>
            </a:pPr>
            <a:r>
              <a:rPr lang="el-GR" sz="1200" smtClean="0"/>
              <a:t>Εσπερινό Γυμνάσιο Μυτιλήνης</a:t>
            </a:r>
          </a:p>
          <a:p>
            <a:pPr marL="109728" indent="0">
              <a:buNone/>
            </a:pPr>
            <a:endParaRPr lang="el-GR" sz="1200" smtClean="0"/>
          </a:p>
          <a:p>
            <a:pPr marL="109728" indent="0">
              <a:buNone/>
            </a:pPr>
            <a:endParaRPr lang="el-GR" sz="1200"/>
          </a:p>
          <a:p>
            <a:pPr marL="109728" indent="0" algn="just">
              <a:buNone/>
            </a:pPr>
            <a:r>
              <a:rPr lang="el-GR" sz="1200"/>
              <a:t>Στο χωριό Μανταμάδος στη Λέσβο βρίσκεται η Μονή των Παμμεγίστων Ταξιαρχών, στην οποία υπάρχει μία ανάγλυφη εικόνα του Αρχαγγέλου Μιχαήλ, του Ταξιάρχη, όπως συνηθίζουν οι ντόπιοι να τον ονομάζουν. Λόγω της ασυνήθιστης κατασκευής της και του θρύλου που τη συνοδεύει, είναι ένα από τα πιο γνωστά προσκυνήματα στο νησί  και στον ελληνικό ορθόδοξο κόσμο. Κατά την παράδοση η εικόνα δημιουργήθηκε από χώμα και το αίμα μοναχών που σφαγιάστηκαν κατά την επιδρομή Σαρακηνών πειρατών στο μοναστήρι του Ταξιάρχη.</a:t>
            </a:r>
          </a:p>
          <a:p>
            <a:pPr marL="109728" indent="0" algn="just">
              <a:buNone/>
            </a:pPr>
            <a:r>
              <a:rPr lang="el-GR" sz="1200"/>
              <a:t>Η μονή γιορτάζει την Κυριακή των Μυροφόρων, δηλαδή τη δεύτερη Κυριακή μετά το Πάσχα. Κατά τον εορτασμό γίνεται πανηγύρι. Το πανηγύρι του Ταξιάρχη, όπως και όλα τα ελληνικά πανηγύρια προς τιμή αγίων μορφών, συνδυάζει το πνευματικό κομμάτι της γιορτής με εκδηλώσεις της κοινωνικής ζωής, όπου στην συγκεκριμένη περίπτωση συνδυάζεται με την τελετουργική σφαγή ενός ζώου και την παρασκευή φαγητού του παραδοσιακού «κισκέκ», το γνωστό ως «κουρμπάνι» ή κουλμπάνι.  Στις πανηγυρικές εορταστικές εκδηλώσεις περιλαμβάνεται το μεγάλο προσκύνημα με τα πόδια στον Ταξιάρχη. Γνωστή συνήθεια για τους Λέσβιους, αφού εκτός του Μανταμάδου, πηγαίνουν περπατώντας στην Αγιάσο κάθε Δεκαπενταύγουστο, για να προσκυνήσουν την εικόνα της Παναγίας. Μία πρακτική που κρατά πολλά χρόνια και αφορά τα δύο μεγάλα θρησκευτικά κέντρα του νησιού.</a:t>
            </a:r>
          </a:p>
          <a:p>
            <a:pPr marL="109728" indent="0" algn="just">
              <a:buNone/>
            </a:pPr>
            <a:r>
              <a:rPr lang="el-GR" sz="1200"/>
              <a:t>Στη Λέσβο η λατρεία στον Αρχάγγελο Μιχαήλ είναι πολύ διαδεδομένη. Υπάρχουν πολλοί ναοί σε διάφορα μέρη του νησιού,  εξωκλήσια ή και ερειπωμένα κτίσματα διάσπαρτα αφιερωμένα στο όνομα του Αρχαγγέλου.</a:t>
            </a:r>
          </a:p>
          <a:p>
            <a:pPr marL="109728" indent="0" algn="just">
              <a:buNone/>
            </a:pPr>
            <a:r>
              <a:rPr lang="el-GR" sz="1200"/>
              <a:t>ΟΡΓΑΝΩΤΡΙΑ ΕΚΠΑΙΔΕΥΤΙΚΟΣ: Κορολόγου Ευγενία (ΠΕ05). </a:t>
            </a:r>
          </a:p>
          <a:p>
            <a:pPr marL="109728" indent="0" algn="just">
              <a:buNone/>
            </a:pPr>
            <a:endParaRPr lang="el-GR" sz="1200"/>
          </a:p>
        </p:txBody>
      </p:sp>
      <p:sp>
        <p:nvSpPr>
          <p:cNvPr id="3" name="Θέση αριθμού διαφάνειας 2"/>
          <p:cNvSpPr>
            <a:spLocks noGrp="1"/>
          </p:cNvSpPr>
          <p:nvPr>
            <p:ph type="sldNum" sz="quarter" idx="12"/>
          </p:nvPr>
        </p:nvSpPr>
        <p:spPr/>
        <p:txBody>
          <a:bodyPr/>
          <a:lstStyle/>
          <a:p>
            <a:fld id="{F01C9CC5-AB48-4580-9857-14B09E7A398D}" type="slidenum">
              <a:rPr lang="el-GR" smtClean="0"/>
              <a:t>223</a:t>
            </a:fld>
            <a:endParaRPr lang="el-GR"/>
          </a:p>
        </p:txBody>
      </p:sp>
    </p:spTree>
    <p:extLst>
      <p:ext uri="{BB962C8B-B14F-4D97-AF65-F5344CB8AC3E}">
        <p14:creationId xmlns:p14="http://schemas.microsoft.com/office/powerpoint/2010/main" val="2640903848"/>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περιεχομένου 1"/>
          <p:cNvSpPr>
            <a:spLocks noGrp="1"/>
          </p:cNvSpPr>
          <p:nvPr>
            <p:ph idx="1"/>
          </p:nvPr>
        </p:nvSpPr>
        <p:spPr>
          <a:xfrm>
            <a:off x="457200" y="1052736"/>
            <a:ext cx="8229600" cy="4954555"/>
          </a:xfrm>
        </p:spPr>
        <p:txBody>
          <a:bodyPr>
            <a:normAutofit/>
          </a:bodyPr>
          <a:lstStyle/>
          <a:p>
            <a:pPr marL="109728" indent="0">
              <a:buNone/>
            </a:pPr>
            <a:r>
              <a:rPr lang="el-GR" sz="1200" b="1"/>
              <a:t>Ιστορικά μνημεία της πόλης του Ρεθύμνου</a:t>
            </a:r>
          </a:p>
          <a:p>
            <a:pPr marL="109728" indent="0">
              <a:buNone/>
            </a:pPr>
            <a:r>
              <a:rPr lang="el-GR" sz="1200"/>
              <a:t>                        </a:t>
            </a:r>
          </a:p>
          <a:p>
            <a:pPr marL="109728" indent="0">
              <a:buNone/>
            </a:pPr>
            <a:r>
              <a:rPr lang="el-GR" sz="1200" smtClean="0"/>
              <a:t>Επιβλέπουσα</a:t>
            </a:r>
            <a:r>
              <a:rPr lang="el-GR" sz="1200"/>
              <a:t>: Περπιράκη Ελένη ΠΕ79.01	</a:t>
            </a:r>
          </a:p>
          <a:p>
            <a:pPr marL="109728" indent="0">
              <a:buNone/>
            </a:pPr>
            <a:r>
              <a:rPr lang="el-GR" sz="1200"/>
              <a:t>Σχολείο: Γυμνάσιο </a:t>
            </a:r>
            <a:r>
              <a:rPr lang="el-GR" sz="1200" smtClean="0"/>
              <a:t>Ατσιποπούλου</a:t>
            </a:r>
          </a:p>
          <a:p>
            <a:pPr marL="109728" indent="0">
              <a:buNone/>
            </a:pPr>
            <a:endParaRPr lang="el-GR" sz="1200"/>
          </a:p>
          <a:p>
            <a:pPr marL="109728" indent="0">
              <a:buNone/>
            </a:pPr>
            <a:endParaRPr lang="el-GR" sz="1200"/>
          </a:p>
          <a:p>
            <a:pPr marL="109728" indent="0" algn="just">
              <a:buNone/>
            </a:pPr>
            <a:r>
              <a:rPr lang="el-GR" sz="1200" smtClean="0"/>
              <a:t>Το </a:t>
            </a:r>
            <a:r>
              <a:rPr lang="el-GR" sz="1200"/>
              <a:t>γραφικό Ρέθυμνο, η Πόλη των Γραμμάτων είναι κτισμένη, σύμφωνα με τον συγγραφέα Παντελή Πρεβελάκη, «γιαλό γιαλό στη βορινή πλευρά της Κρήτης, απάνω στο μεσοστράτι από Χανιά σε Μεγαλόκαστρο».</a:t>
            </a:r>
          </a:p>
          <a:p>
            <a:pPr marL="109728" indent="0" algn="just">
              <a:buNone/>
            </a:pPr>
            <a:r>
              <a:rPr lang="el-GR" sz="1200"/>
              <a:t>Στην αρχαία Ρίθυμνα, τα πρώτα στοιχεία ύπαρξης ζωής χρονολογούνται από την υστερομινωική περίοδο. Η περιήγηση στην πόλη μας οδηγεί στα μονοπάτια της ιστορίας της. Το βενετσιάνικο κάστρο Fortezza δεσπόζει πάνω από το ιστορικό κέντρο, το οποίο μας «συστήνει» με  εκατοντάδες κτίσματα των περιόδων της βενετοκρατίας και της τουρκοκρατίας. Περιδιαβαίνοντας στους δρόμους του συναντάμε εκκλησίες των Βενετών: τη βασιλική του  Αγίου Φραγκίσκου και την εκκλησία της Παρθένου Santa Maria (σημερινό Ωδείο), την οποία οι Τούρκοι μετέτρεψαν σε Τζαμί. Στην αρχή της οδού Αρκαδίου τραβά το βλέμμα  το Τζαμί του Καρά Μουσά Πασά, παρακάτω η βενετική Loggia, το παλιότερο ίσως κτήριο της πόλης και η κρήνη Rimondi (τα «Βρυσάκια»). Συνεχίζοντας νοτιότερα συναντάμε τη μοναδική σωζόμενη είσοδο της παλιάς οχυρωμένης πόλης, την «Πύλη Guora» ή αλλιώς «Μεγάλη Πόρτα». Αλλά και στο χωριό που εδράζεται το σχολείο μας, το Ατσιπόπουλο, τα παλιά σπίτια κρατούν στοιχεία από τη βενετσιάνικη εποχή ενώ σώζονται απομεινάρια βενετσιάνικων σπιτιών που διατηρούν το βενετσιάνικο κτίσιμο. </a:t>
            </a:r>
          </a:p>
          <a:p>
            <a:pPr marL="109728" indent="0" algn="just">
              <a:buNone/>
            </a:pPr>
            <a:endParaRPr lang="el-GR" sz="1200"/>
          </a:p>
          <a:p>
            <a:pPr marL="109728" indent="0" algn="just">
              <a:buNone/>
            </a:pPr>
            <a:endParaRPr lang="el-GR" sz="1200"/>
          </a:p>
          <a:p>
            <a:pPr marL="109728" indent="0">
              <a:buNone/>
            </a:pPr>
            <a:endParaRPr lang="el-GR" sz="1200"/>
          </a:p>
        </p:txBody>
      </p:sp>
      <p:sp>
        <p:nvSpPr>
          <p:cNvPr id="3" name="Θέση αριθμού διαφάνειας 2"/>
          <p:cNvSpPr>
            <a:spLocks noGrp="1"/>
          </p:cNvSpPr>
          <p:nvPr>
            <p:ph type="sldNum" sz="quarter" idx="12"/>
          </p:nvPr>
        </p:nvSpPr>
        <p:spPr/>
        <p:txBody>
          <a:bodyPr/>
          <a:lstStyle/>
          <a:p>
            <a:fld id="{F01C9CC5-AB48-4580-9857-14B09E7A398D}" type="slidenum">
              <a:rPr lang="el-GR" smtClean="0"/>
              <a:t>224</a:t>
            </a:fld>
            <a:endParaRPr lang="el-GR"/>
          </a:p>
        </p:txBody>
      </p:sp>
    </p:spTree>
    <p:extLst>
      <p:ext uri="{BB962C8B-B14F-4D97-AF65-F5344CB8AC3E}">
        <p14:creationId xmlns:p14="http://schemas.microsoft.com/office/powerpoint/2010/main" val="2192447685"/>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περιεχομένου 1"/>
          <p:cNvSpPr>
            <a:spLocks noGrp="1"/>
          </p:cNvSpPr>
          <p:nvPr>
            <p:ph idx="1"/>
          </p:nvPr>
        </p:nvSpPr>
        <p:spPr>
          <a:xfrm>
            <a:off x="457200" y="1268760"/>
            <a:ext cx="8229600" cy="4738531"/>
          </a:xfrm>
        </p:spPr>
        <p:txBody>
          <a:bodyPr>
            <a:normAutofit/>
          </a:bodyPr>
          <a:lstStyle/>
          <a:p>
            <a:pPr marL="109728" indent="0">
              <a:buNone/>
            </a:pPr>
            <a:r>
              <a:rPr lang="el-GR" sz="1200" b="1"/>
              <a:t>Παραδοσιακοί χοροί και τραγούδια της Κρήτης</a:t>
            </a:r>
          </a:p>
          <a:p>
            <a:pPr marL="109728" indent="0">
              <a:buNone/>
            </a:pPr>
            <a:endParaRPr lang="el-GR" sz="1200" b="1"/>
          </a:p>
          <a:p>
            <a:pPr marL="109728" indent="0" algn="just">
              <a:buNone/>
            </a:pPr>
            <a:r>
              <a:rPr lang="el-GR" sz="1200" smtClean="0"/>
              <a:t>Αποκορωνιωτάκης </a:t>
            </a:r>
            <a:r>
              <a:rPr lang="el-GR" sz="1200"/>
              <a:t>Μιχάλης, Αποστολάκης Μάρκος, Αποστολάκης Νίκος,  Δαμανάκη Ζαχαρένια, Καραγιάννη Ελένη, Κιτράκης Γιώργος, Κουλεντάκη Στέλλα,  Μαρινάκης Δημήτρης, Μυστράκη Χαρίκλεια, Μυστράκης Μιχάλης,  Νικολακάκη Μαρία, Παπαγιαννάκης Βαγγέλης Πετρακάκη Μαρία, Πετρογιαννάκης Μανόλης, Σειραγάκης Μανόλη, Τσαγκαράκης Κω/νος, Χαραλαμπάκης Σπύρος, Χριστοδουλάκη Μαρία</a:t>
            </a:r>
          </a:p>
          <a:p>
            <a:pPr marL="109728" indent="0" algn="just">
              <a:buNone/>
            </a:pPr>
            <a:r>
              <a:rPr lang="el-GR" sz="1200"/>
              <a:t>Επιβλέπουσα: Αλεξάκη Μαρία ΠΕ05	</a:t>
            </a:r>
          </a:p>
          <a:p>
            <a:pPr marL="109728" indent="0" algn="just">
              <a:buNone/>
            </a:pPr>
            <a:r>
              <a:rPr lang="el-GR" sz="1200"/>
              <a:t>Σχολείο: Γυμνάσιο </a:t>
            </a:r>
            <a:r>
              <a:rPr lang="el-GR" sz="1200" smtClean="0"/>
              <a:t>Ατσιποπούλου</a:t>
            </a:r>
          </a:p>
          <a:p>
            <a:pPr marL="109728" indent="0" algn="just">
              <a:buNone/>
            </a:pPr>
            <a:endParaRPr lang="el-GR" sz="1200"/>
          </a:p>
          <a:p>
            <a:pPr marL="109728" indent="0" algn="just">
              <a:buNone/>
            </a:pPr>
            <a:endParaRPr lang="el-GR" sz="1200"/>
          </a:p>
          <a:p>
            <a:pPr marL="109728" indent="0" algn="just">
              <a:buNone/>
            </a:pPr>
            <a:r>
              <a:rPr lang="el-GR" sz="1200" smtClean="0"/>
              <a:t>Από </a:t>
            </a:r>
            <a:r>
              <a:rPr lang="el-GR" sz="1200"/>
              <a:t>τα αρχαία χρόνια η ζωή στον κρητικό τόπο είναι δεμένη με τον χορό. Η χορευτική του παράδοση περιλαμβάνει εικοσιπέντε χορούς με περισσότερο διαδεδομένους σήμερα τον συρτό, το πεντοζάλι, τη σούστα, τον μαλεβιζιώτη και τον σιγανό. Με το Ρέθυμνο, ιδιαίτερα, συνδέονται η σούστα, το σιγανό πεντοζάλι και ο ανωγειανός πηδηχτός. Αυτή την κρητική παραδοσιακή μουσική ζωντανεύουν στη σκηνή οι μαθητές του Γυμνασίου Ατσιποπούλου.</a:t>
            </a:r>
          </a:p>
          <a:p>
            <a:pPr marL="109728" indent="0">
              <a:buNone/>
            </a:pPr>
            <a:endParaRPr lang="el-GR" sz="1200"/>
          </a:p>
          <a:p>
            <a:pPr marL="109728" indent="0">
              <a:buNone/>
            </a:pPr>
            <a:endParaRPr lang="el-GR" sz="1200"/>
          </a:p>
        </p:txBody>
      </p:sp>
      <p:sp>
        <p:nvSpPr>
          <p:cNvPr id="3" name="Θέση αριθμού διαφάνειας 2"/>
          <p:cNvSpPr>
            <a:spLocks noGrp="1"/>
          </p:cNvSpPr>
          <p:nvPr>
            <p:ph type="sldNum" sz="quarter" idx="12"/>
          </p:nvPr>
        </p:nvSpPr>
        <p:spPr/>
        <p:txBody>
          <a:bodyPr/>
          <a:lstStyle/>
          <a:p>
            <a:fld id="{F01C9CC5-AB48-4580-9857-14B09E7A398D}" type="slidenum">
              <a:rPr lang="el-GR" smtClean="0"/>
              <a:t>225</a:t>
            </a:fld>
            <a:endParaRPr lang="el-GR"/>
          </a:p>
        </p:txBody>
      </p:sp>
    </p:spTree>
    <p:extLst>
      <p:ext uri="{BB962C8B-B14F-4D97-AF65-F5344CB8AC3E}">
        <p14:creationId xmlns:p14="http://schemas.microsoft.com/office/powerpoint/2010/main" val="734148793"/>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περιεχομένου 1"/>
          <p:cNvSpPr>
            <a:spLocks noGrp="1"/>
          </p:cNvSpPr>
          <p:nvPr>
            <p:ph idx="1"/>
          </p:nvPr>
        </p:nvSpPr>
        <p:spPr>
          <a:xfrm>
            <a:off x="457200" y="1124744"/>
            <a:ext cx="8229600" cy="4882547"/>
          </a:xfrm>
        </p:spPr>
        <p:txBody>
          <a:bodyPr>
            <a:normAutofit fontScale="92500"/>
          </a:bodyPr>
          <a:lstStyle/>
          <a:p>
            <a:pPr marL="109728" indent="0">
              <a:buNone/>
            </a:pPr>
            <a:endParaRPr lang="el-GR" sz="1200"/>
          </a:p>
          <a:p>
            <a:pPr marL="109728" indent="0">
              <a:buNone/>
            </a:pPr>
            <a:r>
              <a:rPr lang="el-GR" sz="1200" b="1"/>
              <a:t> «Το ρωμαϊκό υδραγωγείο της Μόριας: από τις πηγές του Ολύμπου στην Αγιάσο ως την αρχαία Μυτιλήνη» </a:t>
            </a:r>
          </a:p>
          <a:p>
            <a:pPr marL="109728" indent="0">
              <a:buNone/>
            </a:pPr>
            <a:endParaRPr lang="el-GR" sz="1200" smtClean="0"/>
          </a:p>
          <a:p>
            <a:pPr marL="109728" indent="0">
              <a:buNone/>
            </a:pPr>
            <a:r>
              <a:rPr lang="el-GR" sz="1200" smtClean="0"/>
              <a:t>Δέσποινα </a:t>
            </a:r>
            <a:r>
              <a:rPr lang="el-GR" sz="1200"/>
              <a:t>Αϊβαλιώτου, Γιαννάκη Χαρίκλεια, Καϊτατζή Μαρία, Καρακωνσταντή </a:t>
            </a:r>
            <a:r>
              <a:rPr lang="el-GR" sz="1200" smtClean="0"/>
              <a:t>Νίκη, Βασίλογλου </a:t>
            </a:r>
            <a:r>
              <a:rPr lang="el-GR" sz="1200"/>
              <a:t>Μαγδαληνός, Μουτζούρης Γεώργιος </a:t>
            </a:r>
          </a:p>
          <a:p>
            <a:pPr marL="109728" indent="0">
              <a:buNone/>
            </a:pPr>
            <a:r>
              <a:rPr lang="el-GR" sz="1200" smtClean="0"/>
              <a:t>ΕΚΠΑΙΔΕΥΤΙΚΟΙ</a:t>
            </a:r>
            <a:r>
              <a:rPr lang="el-GR" sz="1200"/>
              <a:t>: Χατζηδημητρίου Θάλεια (ΠΕ02), Μανωλακέλλη Ελένη (ΠΕ19), Θεόδωρος Σουλακέλλης (</a:t>
            </a:r>
            <a:r>
              <a:rPr lang="el-GR" sz="1200" smtClean="0"/>
              <a:t>ΠΕ02</a:t>
            </a:r>
          </a:p>
          <a:p>
            <a:pPr marL="109728" indent="0">
              <a:buNone/>
            </a:pPr>
            <a:r>
              <a:rPr lang="el-GR" sz="1200" smtClean="0"/>
              <a:t>Εσπερινού </a:t>
            </a:r>
            <a:r>
              <a:rPr lang="el-GR" sz="1200"/>
              <a:t>Γυμνασίου Μυτιλήνης με Λυκειακές Τάξεις</a:t>
            </a:r>
          </a:p>
          <a:p>
            <a:pPr marL="109728" indent="0">
              <a:buNone/>
            </a:pPr>
            <a:endParaRPr lang="el-GR" sz="1200" smtClean="0"/>
          </a:p>
          <a:p>
            <a:pPr marL="109728" indent="0" algn="just">
              <a:buNone/>
            </a:pPr>
            <a:r>
              <a:rPr lang="el-GR" sz="1200" smtClean="0"/>
              <a:t>Ένα </a:t>
            </a:r>
            <a:r>
              <a:rPr lang="el-GR" sz="1200"/>
              <a:t>από τα πιο σημαντικά και εντυπωσιακά έργα της αρχαιότητας που διασώζονται στο νησί της Λέσβου μέχρι σήμερα είναι το λεγόμενο «ρωμαϊκό υδραγωγείο της Μόριας». Για να ακριβολογούμε, πρόκειται για ένα ρωμαϊκό αξιοθαύμαστο τεχνικό έργο περίπου του έτους 200 μ.Χ. ή λίγο μεταγενέστερο. Στόχος του ήταν να μεταφέρει νερό από τις πηγές του όρους Όλυμπος (στους πρόποδες του Ολύμπου είναι κτισμένη η Αγιάσος) μέχρι την αρχαία πόλη της Μυτιλήνης. Η απόσταση την οποία κάλυπτε είναι περίπου 28 χιλιόμετρα. Επικράτησε η συνήθεια να ονομάζεται «το ρωμαϊκό υδραγωγείο της Μόριας», διότι το πιο εμφανές και θεαματικό μέρος του βρίσκεται στην περιοχή του σημερινού οικισμού της Μόριας. Αυτό είναι η εντυπωσιακή υδατογέφυρα/τοξοστοιχία μήκους 170 μέτρων, με 17 πεσσούς και με 17 τόξα, με μέγιστο ύψος 27 μέτρων από το έδαφος. Η Μόρια [ή αλλιώς «τα Μόρια», κατά μία εκδοχή από παλαιότερη ονομασία «τα Μνημόρια»] βρίσκεται σε απόσταση 7,5 χιλιομέτρων από την πόλη της Μυτιλήνης. Στην περιοχή «Καμάρες» λοιπόν της Μόριας (πεντακόσια μέτρα από τα τελευταία σπίτια του νότιου άκρου του χωριού) βρίσκεται το καλύτερα σωζόμενο τμήμα του αρχαίου ρωμαϊκού υδραγωγείου της πόλεως της Μυτιλήνης. Σύμφωνα με την Βικιπαίδεια […] Η τοξοστοιχία που σώζεται έχει μήκος 170 μέτρα και 17 τόξα, με μέγιστο ύψος 27 μέτρα. Κάθε άνοιγμα αποτελείται από τρία επάλληλα τόξα, που στηρίζονται σε πεσσούς. Κάθε πεσσός έχει επίκρανο με κυμάτιο και άβακα. Οι πεσσοί και οι θολίτες των τόξων κατασκευάστηκαν από λεσβιακό γκρίζο μάρμαρο. […] Στην αρχή του δρόμου προς την Μόρια διακρίνονται ίχνη αρχαίου λατομείου, από το οποίο ίσως να προέρχονται αρκετά από τα υλικά κατασκευής του υδραγωγείου. […] </a:t>
            </a:r>
          </a:p>
          <a:p>
            <a:pPr marL="109728" indent="0">
              <a:buNone/>
            </a:pPr>
            <a:endParaRPr lang="el-GR" sz="1200"/>
          </a:p>
        </p:txBody>
      </p:sp>
      <p:sp>
        <p:nvSpPr>
          <p:cNvPr id="3" name="Θέση αριθμού διαφάνειας 2"/>
          <p:cNvSpPr>
            <a:spLocks noGrp="1"/>
          </p:cNvSpPr>
          <p:nvPr>
            <p:ph type="sldNum" sz="quarter" idx="12"/>
          </p:nvPr>
        </p:nvSpPr>
        <p:spPr/>
        <p:txBody>
          <a:bodyPr/>
          <a:lstStyle/>
          <a:p>
            <a:fld id="{F01C9CC5-AB48-4580-9857-14B09E7A398D}" type="slidenum">
              <a:rPr lang="el-GR" smtClean="0"/>
              <a:t>226</a:t>
            </a:fld>
            <a:endParaRPr lang="el-GR"/>
          </a:p>
        </p:txBody>
      </p:sp>
    </p:spTree>
    <p:extLst>
      <p:ext uri="{BB962C8B-B14F-4D97-AF65-F5344CB8AC3E}">
        <p14:creationId xmlns:p14="http://schemas.microsoft.com/office/powerpoint/2010/main" val="762093143"/>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περιεχομένου 1"/>
          <p:cNvSpPr>
            <a:spLocks noGrp="1"/>
          </p:cNvSpPr>
          <p:nvPr>
            <p:ph idx="1"/>
          </p:nvPr>
        </p:nvSpPr>
        <p:spPr>
          <a:xfrm>
            <a:off x="457200" y="836712"/>
            <a:ext cx="8229600" cy="5170579"/>
          </a:xfrm>
        </p:spPr>
        <p:txBody>
          <a:bodyPr>
            <a:normAutofit fontScale="92500"/>
          </a:bodyPr>
          <a:lstStyle/>
          <a:p>
            <a:pPr marL="109728" indent="0">
              <a:buNone/>
            </a:pPr>
            <a:r>
              <a:rPr lang="el-GR" sz="1200" b="1"/>
              <a:t>ΧΟΡΟΣ ΚΑΙ ΥΠΑΡΞΗ ΤΟΥ ΑΝΘΡΩΠΟΥ </a:t>
            </a:r>
            <a:endParaRPr lang="el-GR" sz="1200" b="1" smtClean="0"/>
          </a:p>
          <a:p>
            <a:pPr marL="109728" indent="0">
              <a:buNone/>
            </a:pPr>
            <a:endParaRPr lang="el-GR" sz="1200" b="1"/>
          </a:p>
          <a:p>
            <a:pPr marL="109728" indent="0">
              <a:buNone/>
            </a:pPr>
            <a:endParaRPr lang="el-GR" sz="1200" b="1"/>
          </a:p>
          <a:p>
            <a:pPr marL="109728" indent="0" algn="just">
              <a:buNone/>
            </a:pPr>
            <a:r>
              <a:rPr lang="el-GR" sz="1200"/>
              <a:t>Ο χορός είναι συνυφασμένος με την ύπαρξη του ανθρώπου… Από τα αρχαία χρόνια οι άνθρωποι χόρευαν, άλλοτε για να εξευμενίσουν τους θεούς τους, άλλοτε για να ξορκίσουν το κακό ή ακόμα για να επικοινωνήσουν μεταξύ τους, αλλά και να διασκεδάσουν…</a:t>
            </a:r>
          </a:p>
          <a:p>
            <a:pPr marL="109728" indent="0" algn="just">
              <a:buNone/>
            </a:pPr>
            <a:r>
              <a:rPr lang="el-GR" sz="1200"/>
              <a:t>Εμείς ως Γυμνάσιο Σούδας επιλέξαμε μέσα από την εκμάθηση των παραδοσιακών χορών να πετύχουμε δύο στόχους: α. Να έρθουν τα παιδιά μας σε επαφή με την πολιτιστική κληρονομιά του τόπου μας και β. Να διδάξουμε την συνεργασία και  τον αλληλοσεβασμό μεταξύ των μελών της ομάδας μας.</a:t>
            </a:r>
          </a:p>
          <a:p>
            <a:pPr marL="109728" indent="0" algn="just">
              <a:buNone/>
            </a:pPr>
            <a:r>
              <a:rPr lang="el-GR" sz="1200"/>
              <a:t>Οι παραδοσιακοί χοροί της Κρήτης, συχνά , άμεσα συνυφασμένοι  με τα ιστορικά γεγονότα του τόπου μας, γίνονται θιασώτες πολιτισμών και παραδόσεων, τις οποίες προσπαθήσαμε να μεταλαμπαδεύσουμε στους μαθητές μας κι εκείνοι με τη σειρά τους θα σας παρουσιάσουν.</a:t>
            </a:r>
          </a:p>
          <a:p>
            <a:pPr marL="109728" indent="0" algn="just">
              <a:buNone/>
            </a:pPr>
            <a:r>
              <a:rPr lang="el-GR" sz="1200"/>
              <a:t>Γ ι α τ ί</a:t>
            </a:r>
          </a:p>
          <a:p>
            <a:pPr marL="109728" indent="0" algn="just">
              <a:buNone/>
            </a:pPr>
            <a:r>
              <a:rPr lang="el-GR" sz="1200"/>
              <a:t>« Η ρίζα θρέφει την κορφή κι η ρίζα την ξεραίνει  </a:t>
            </a:r>
          </a:p>
          <a:p>
            <a:pPr marL="109728" indent="0" algn="just">
              <a:buNone/>
            </a:pPr>
            <a:r>
              <a:rPr lang="el-GR" sz="1200"/>
              <a:t>κι ας βρίσκεται βαθειά  στη γη και καταφρονεμένη!»</a:t>
            </a:r>
          </a:p>
          <a:p>
            <a:pPr marL="109728" indent="0" algn="just">
              <a:buNone/>
            </a:pPr>
            <a:endParaRPr lang="el-GR" sz="1200"/>
          </a:p>
          <a:p>
            <a:pPr marL="109728" indent="0" algn="just">
              <a:buNone/>
            </a:pPr>
            <a:r>
              <a:rPr lang="el-GR" sz="1200"/>
              <a:t>Οι χοροί χωρίζονται σε δύο μεγάλες κατηγορίες: τους συρτούς και τους πηδηχτούς. Οι συρτοί, όπως λέει και το όνομά τους, ονομάστηκαν έτσι επειδή τα πόδια σέρνονται στο έδαφος και συνδέονται κυρίως με θρησκευτικές τελετές, όπου δηλώνουν την ένωση με τη μητέρα γη « Γαία» την οποία οι αρχαίοι λάτρεψαν ως θεά.</a:t>
            </a:r>
          </a:p>
          <a:p>
            <a:pPr marL="109728" indent="0" algn="just">
              <a:buNone/>
            </a:pPr>
            <a:r>
              <a:rPr lang="el-GR" sz="1200"/>
              <a:t>Οι πηδηχτοί χοροί, όντες πολεμικοί, έχουν ως ρίζα τους τον αρχαίο πυρρίχιο, τον οποίο χόρεψαν οι αρχαίοι Κουρήτες για να καλύψουν το κλάμα του Δία, που τον είχε κρύψει η μητέρα του Ρέα στο Ιδαίον Άντρο, στον Ψηλορείτη, για να τον γλυτώσει από τον παιδοκτόνο Κρόνο.</a:t>
            </a:r>
          </a:p>
          <a:p>
            <a:pPr marL="109728" indent="0" algn="just">
              <a:buNone/>
            </a:pPr>
            <a:r>
              <a:rPr lang="el-GR" sz="1200"/>
              <a:t>Εμείς,  θα σας παρουσιάσουμε έναν συρτό: « Χανιώτικος συρτός», και έναν πηδηχτό τον «Πεντοζάλι».  (Ιστορία χορού και  βηματική απόδοση).</a:t>
            </a:r>
          </a:p>
          <a:p>
            <a:pPr marL="109728" indent="0">
              <a:buNone/>
            </a:pPr>
            <a:r>
              <a:rPr lang="el-GR" sz="1200"/>
              <a:t> </a:t>
            </a:r>
          </a:p>
        </p:txBody>
      </p:sp>
      <p:sp>
        <p:nvSpPr>
          <p:cNvPr id="3" name="Θέση αριθμού διαφάνειας 2"/>
          <p:cNvSpPr>
            <a:spLocks noGrp="1"/>
          </p:cNvSpPr>
          <p:nvPr>
            <p:ph type="sldNum" sz="quarter" idx="12"/>
          </p:nvPr>
        </p:nvSpPr>
        <p:spPr/>
        <p:txBody>
          <a:bodyPr/>
          <a:lstStyle/>
          <a:p>
            <a:fld id="{F01C9CC5-AB48-4580-9857-14B09E7A398D}" type="slidenum">
              <a:rPr lang="el-GR" smtClean="0"/>
              <a:t>227</a:t>
            </a:fld>
            <a:endParaRPr lang="el-GR"/>
          </a:p>
        </p:txBody>
      </p:sp>
    </p:spTree>
    <p:extLst>
      <p:ext uri="{BB962C8B-B14F-4D97-AF65-F5344CB8AC3E}">
        <p14:creationId xmlns:p14="http://schemas.microsoft.com/office/powerpoint/2010/main" val="579695134"/>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περιεχομένου 1"/>
          <p:cNvSpPr>
            <a:spLocks noGrp="1"/>
          </p:cNvSpPr>
          <p:nvPr>
            <p:ph idx="1"/>
          </p:nvPr>
        </p:nvSpPr>
        <p:spPr/>
        <p:txBody>
          <a:bodyPr>
            <a:normAutofit/>
          </a:bodyPr>
          <a:lstStyle/>
          <a:p>
            <a:pPr marL="109728" indent="0">
              <a:buNone/>
            </a:pPr>
            <a:r>
              <a:rPr lang="el-GR" sz="1200" b="1"/>
              <a:t>Η ΣΗΜΕΡΙΝΗ ΠΑΡΟΥΣΙΑ ΤΗΣ ΜΕΓΑΛΟΝΗΣΟΥ ΣΤΟ ΣΥΓΧΡΟΝΟ ΠΟΛΙΤΙΚΟ ΤΟΠΙΟ ΤΗΣ ΕΛΛΑΔΑΣ</a:t>
            </a:r>
            <a:r>
              <a:rPr lang="el-GR" sz="1200" b="1" smtClean="0"/>
              <a:t>.</a:t>
            </a:r>
          </a:p>
          <a:p>
            <a:pPr marL="109728" indent="0">
              <a:buNone/>
            </a:pPr>
            <a:endParaRPr lang="el-GR" sz="1200" b="1"/>
          </a:p>
          <a:p>
            <a:pPr marL="109728" indent="0">
              <a:buNone/>
            </a:pPr>
            <a:endParaRPr lang="el-GR" sz="1200"/>
          </a:p>
          <a:p>
            <a:pPr marL="109728" indent="0" algn="just">
              <a:buNone/>
            </a:pPr>
            <a:r>
              <a:rPr lang="el-GR" sz="1200"/>
              <a:t>Η πολιτική ιστορία της Κρήτης συνεχίζεται στη σύγχρονη εποχή με την καθολική της παρουσία στην σύγχρονη κοινοβουλευτική δημοκρατία και την πολιτική ιστορία της χώρας.</a:t>
            </a:r>
          </a:p>
          <a:p>
            <a:pPr marL="109728" indent="0" algn="just">
              <a:buNone/>
            </a:pPr>
            <a:r>
              <a:rPr lang="el-GR" sz="1200"/>
              <a:t>Αξίζει να σημειωθεί ότι αυτή τη στιγμή, τα τρία σημαντικότερα σε ψήφους κόμματα της χώρας διοικούνται από Κρήτες, τον κ. Μητσοτάκη, πρόεδρο της Ν.Δ., απόγονο μεγάλης διαχρονικά πολιτικής οικογένειας, τον κ. Κασσελάκη, απόγονο οικογένειας της ενδοχώρας νομού Χανίων, και τον κ. Ανδρουλάκη, απόγονο οικογένειας της ενδοχώρας νομού Ηρακλείου.</a:t>
            </a:r>
          </a:p>
          <a:p>
            <a:pPr marL="109728" indent="0" algn="just">
              <a:buNone/>
            </a:pPr>
            <a:r>
              <a:rPr lang="el-GR" sz="1200"/>
              <a:t>Πρόκειται για συγκυρία ή για αποτέλεσμα πολιτικών ζυμώσεων δεκαετιών στην Μεγαλόνησο; Ταυτόχρονα, η διαχρονική ιδεολογική κυριαρχία της βενιζελικής παράδοσης παραμένει δυνατή στη σύγχρονη Κρήτη και συνεχίζει, μέσω αυτής, να κυριαρχεί στο νέο πολιτικό ελληνικό τοπίο.</a:t>
            </a:r>
          </a:p>
          <a:p>
            <a:pPr marL="109728" indent="0" algn="just">
              <a:buNone/>
            </a:pPr>
            <a:r>
              <a:rPr lang="el-GR" sz="1200"/>
              <a:t>Μέσα από μελέτη της ιστορίας και των σύγχρονων πολιτικών κινημάτων και τάσεων, οι μαθητές του Γυμνασίου Σούδας θα προσπαθήσουν να αναλύσουν τους λόγους που οδηγούν στην τόσο σημαντική εκπροσώπηση της Κρήτης στο Ελληνικό Κοινοβούλιο.</a:t>
            </a:r>
          </a:p>
          <a:p>
            <a:pPr marL="109728" indent="0" algn="just">
              <a:buNone/>
            </a:pPr>
            <a:endParaRPr lang="el-GR" sz="1200"/>
          </a:p>
          <a:p>
            <a:pPr marL="109728" indent="0">
              <a:buNone/>
            </a:pPr>
            <a:endParaRPr lang="el-GR" sz="1200"/>
          </a:p>
        </p:txBody>
      </p:sp>
      <p:sp>
        <p:nvSpPr>
          <p:cNvPr id="3" name="Θέση αριθμού διαφάνειας 2"/>
          <p:cNvSpPr>
            <a:spLocks noGrp="1"/>
          </p:cNvSpPr>
          <p:nvPr>
            <p:ph type="sldNum" sz="quarter" idx="12"/>
          </p:nvPr>
        </p:nvSpPr>
        <p:spPr/>
        <p:txBody>
          <a:bodyPr/>
          <a:lstStyle/>
          <a:p>
            <a:fld id="{F01C9CC5-AB48-4580-9857-14B09E7A398D}" type="slidenum">
              <a:rPr lang="el-GR" smtClean="0"/>
              <a:t>228</a:t>
            </a:fld>
            <a:endParaRPr lang="el-GR"/>
          </a:p>
        </p:txBody>
      </p:sp>
    </p:spTree>
    <p:extLst>
      <p:ext uri="{BB962C8B-B14F-4D97-AF65-F5344CB8AC3E}">
        <p14:creationId xmlns:p14="http://schemas.microsoft.com/office/powerpoint/2010/main" val="2937754389"/>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περιεχομένου 1"/>
          <p:cNvSpPr>
            <a:spLocks noGrp="1"/>
          </p:cNvSpPr>
          <p:nvPr>
            <p:ph idx="1"/>
          </p:nvPr>
        </p:nvSpPr>
        <p:spPr>
          <a:xfrm>
            <a:off x="457200" y="1124744"/>
            <a:ext cx="8229600" cy="4882547"/>
          </a:xfrm>
        </p:spPr>
        <p:txBody>
          <a:bodyPr>
            <a:normAutofit lnSpcReduction="10000"/>
          </a:bodyPr>
          <a:lstStyle/>
          <a:p>
            <a:pPr marL="109728" indent="0">
              <a:buNone/>
            </a:pPr>
            <a:r>
              <a:rPr lang="el-GR" sz="1200" b="1"/>
              <a:t>Σωτηρία Μπέλλου: Η θρυλική ρεμπέτισσα του τόπου μας</a:t>
            </a:r>
          </a:p>
          <a:p>
            <a:pPr marL="109728" indent="0">
              <a:buNone/>
            </a:pPr>
            <a:endParaRPr lang="el-GR" sz="1200"/>
          </a:p>
          <a:p>
            <a:pPr marL="109728" indent="0">
              <a:buNone/>
            </a:pPr>
            <a:r>
              <a:rPr lang="el-GR" sz="1200"/>
              <a:t>Αλευρά Μυρτώ, Αλιμπινίσης Δημήτριος-Κωνσταντίνος, Αφράτης-Γεωργίου Χρήστος, Βλάχου Κωνσταντίνα, Γιανναδάκη Αγάπη-Κωνσταντίνα, Δεληγιάννη Σωτηρία, Διατσίδη Βασιλική, Ζουμή Δήμητρα-Μαρία, Λάμπρου Αργυρώ, Λάμπρου Κωνσταντίνα, Μπούμπουλου Ιουλία, Παναγοπούλου Βασιλική, Παπάζογλου Αθηνά, Σελούλη Ουρανία, Σιομγβντλισβίλι Μαριάμι, Τσαμίτας Αθανάσιος, Τσιτσής Ηλίας, Χρυσόπουλος Χαράλαμπος.</a:t>
            </a:r>
          </a:p>
          <a:p>
            <a:pPr marL="109728" indent="0">
              <a:buNone/>
            </a:pPr>
            <a:endParaRPr lang="el-GR" sz="1200"/>
          </a:p>
          <a:p>
            <a:pPr marL="109728" indent="0">
              <a:buNone/>
            </a:pPr>
            <a:r>
              <a:rPr lang="el-GR" sz="1200"/>
              <a:t>Επιβλέπουσες: Λιάκου Ιωάννα ΠΕ0401, Καμπούρη Βασιλική ΠΕ11</a:t>
            </a:r>
          </a:p>
          <a:p>
            <a:pPr marL="109728" indent="0">
              <a:buNone/>
            </a:pPr>
            <a:r>
              <a:rPr lang="el-GR" sz="1200" smtClean="0"/>
              <a:t>Γυμνάσιο </a:t>
            </a:r>
            <a:r>
              <a:rPr lang="el-GR" sz="1200"/>
              <a:t>Δροσιάς Ευβοίας</a:t>
            </a:r>
          </a:p>
          <a:p>
            <a:pPr marL="109728" indent="0">
              <a:buNone/>
            </a:pPr>
            <a:endParaRPr lang="el-GR" sz="1200" smtClean="0"/>
          </a:p>
          <a:p>
            <a:pPr marL="109728" indent="0" algn="just">
              <a:buNone/>
            </a:pPr>
            <a:r>
              <a:rPr lang="el-GR" sz="1200" smtClean="0"/>
              <a:t>Η </a:t>
            </a:r>
            <a:r>
              <a:rPr lang="el-GR" sz="1200"/>
              <a:t>Σωτηρία Μπέλλου, η μεγάλη μούσα του ρεμπέτικου από τη Δροσιά Χαλκίδας,</a:t>
            </a:r>
          </a:p>
          <a:p>
            <a:pPr marL="109728" indent="0" algn="just">
              <a:buNone/>
            </a:pPr>
            <a:r>
              <a:rPr lang="el-GR" sz="1200"/>
              <a:t>υπήρξε μια προσωπικότητα που σημάδεψε το λαϊκό τραγούδι όχι μόνο με τη φωνή της αλλά και με τη γνησιότητα και την ειλικρίνειά της. Με τη φωνή, την ερμηνεία και τα τραγούδια της επηρέασε τη ρεμπέτικη σκηνή για περισσότερο από μισό αιώνα και εκτιμήθηκε από Έλληνες και ξένους καλλιτέχνες. Στα τραγούδια της συμπυκνώνονταν τα βάσανα, οι αγωνίες και οι λύπες ενός λαού που μοχθούσε, αλλά και οι αγώνες του για έναν πιο δίκαιο κόσμο.</a:t>
            </a:r>
          </a:p>
          <a:p>
            <a:pPr marL="109728" indent="0" algn="just">
              <a:buNone/>
            </a:pPr>
            <a:r>
              <a:rPr lang="el-GR" sz="1200"/>
              <a:t>Η πορεία της είναι συνυφασμένη με την ιστορία του τόπου. Η συντηρητική κοινωνία, οι συγκρούσεις, η φτώχεια, ο εμφύλιος, ήταν τραύματα που τη σημάδεψαν.  Η ζωή της υπήρξε πολυτάραχη, με αγωνίες, αγώνες για την επιβίωση, αλλά και κοινωνικούς αγώνες, με φυλακές και ξυλοδαρμούς που κλόνισαν την υγεία της. Όμως το πάθος της για το τραγούδι  υπήρξε ο καταλύτης για να ξεπερνά όλα τα εμπόδια.</a:t>
            </a:r>
          </a:p>
          <a:p>
            <a:pPr marL="109728" indent="0" algn="just">
              <a:buNone/>
            </a:pPr>
            <a:r>
              <a:rPr lang="el-GR" sz="1200"/>
              <a:t>Μπορεί να έζησε μια ζωή γεμάτη βάσανα, όμως η  ψυχή της ήταν αδιαπραγμάτευτα ελεύθερη και ανυπότακτη και η φωνή της σημάδεψε ανεξίτηλα το ελληνικό τραγούδι του 20ού αιώνα, αλλά και τη μεταπολεμική Ελλάδα.</a:t>
            </a:r>
          </a:p>
          <a:p>
            <a:pPr marL="109728" indent="0">
              <a:buNone/>
            </a:pPr>
            <a:endParaRPr lang="el-GR" sz="1200"/>
          </a:p>
          <a:p>
            <a:pPr marL="109728" indent="0">
              <a:buNone/>
            </a:pPr>
            <a:endParaRPr lang="el-GR" sz="1200"/>
          </a:p>
        </p:txBody>
      </p:sp>
      <p:sp>
        <p:nvSpPr>
          <p:cNvPr id="3" name="Θέση αριθμού διαφάνειας 2"/>
          <p:cNvSpPr>
            <a:spLocks noGrp="1"/>
          </p:cNvSpPr>
          <p:nvPr>
            <p:ph type="sldNum" sz="quarter" idx="12"/>
          </p:nvPr>
        </p:nvSpPr>
        <p:spPr/>
        <p:txBody>
          <a:bodyPr/>
          <a:lstStyle/>
          <a:p>
            <a:fld id="{F01C9CC5-AB48-4580-9857-14B09E7A398D}" type="slidenum">
              <a:rPr lang="el-GR" smtClean="0"/>
              <a:t>229</a:t>
            </a:fld>
            <a:endParaRPr lang="el-GR"/>
          </a:p>
        </p:txBody>
      </p:sp>
    </p:spTree>
    <p:extLst>
      <p:ext uri="{BB962C8B-B14F-4D97-AF65-F5344CB8AC3E}">
        <p14:creationId xmlns:p14="http://schemas.microsoft.com/office/powerpoint/2010/main" val="3947623479"/>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περιεχομένου 1"/>
          <p:cNvSpPr>
            <a:spLocks noGrp="1"/>
          </p:cNvSpPr>
          <p:nvPr>
            <p:ph idx="1"/>
          </p:nvPr>
        </p:nvSpPr>
        <p:spPr>
          <a:xfrm>
            <a:off x="457200" y="1052736"/>
            <a:ext cx="8229600" cy="4954555"/>
          </a:xfrm>
        </p:spPr>
        <p:txBody>
          <a:bodyPr>
            <a:normAutofit fontScale="92500" lnSpcReduction="10000"/>
          </a:bodyPr>
          <a:lstStyle/>
          <a:p>
            <a:pPr marL="109728" indent="0">
              <a:buNone/>
            </a:pPr>
            <a:r>
              <a:rPr lang="el-GR" sz="1200" b="1"/>
              <a:t>Μνημεία της Νεάπολης και των </a:t>
            </a:r>
            <a:r>
              <a:rPr lang="el-GR" sz="1200" b="1" smtClean="0"/>
              <a:t>Βατίκων</a:t>
            </a:r>
          </a:p>
          <a:p>
            <a:pPr marL="109728" indent="0">
              <a:buNone/>
            </a:pPr>
            <a:endParaRPr lang="el-GR" sz="1200" b="1"/>
          </a:p>
          <a:p>
            <a:pPr marL="109728" indent="0">
              <a:buNone/>
            </a:pPr>
            <a:r>
              <a:rPr lang="el-GR" sz="1200"/>
              <a:t>Το τμήμα Β2  και η Γ΄ τάξη του Γυμνασίου Νεάπολης (σχ.έτος:2023-24) και η Α΄ τάξη του ΕΠΑΛ Βοιών (σχ.έτος:2023-24) </a:t>
            </a:r>
          </a:p>
          <a:p>
            <a:pPr marL="109728" indent="0">
              <a:buNone/>
            </a:pPr>
            <a:r>
              <a:rPr lang="el-GR" sz="1200"/>
              <a:t>Επιβλέποντες: Γκάτσης Κωνσταντίνος ΠΕ80, Δρίβα Αργυρώ ΠΕ08, Χαραμή Μαρούλη ΠΕ02</a:t>
            </a:r>
          </a:p>
          <a:p>
            <a:pPr marL="109728" indent="0">
              <a:buNone/>
            </a:pPr>
            <a:r>
              <a:rPr lang="el-GR" sz="1200"/>
              <a:t>1ο Ημερήσιο Γυμνάσιο Νεάπολης </a:t>
            </a:r>
            <a:r>
              <a:rPr lang="el-GR" sz="1200" smtClean="0"/>
              <a:t>Λακωνίας</a:t>
            </a:r>
            <a:r>
              <a:rPr lang="el-GR" sz="1200"/>
              <a:t>(σύμπραξη με </a:t>
            </a:r>
            <a:r>
              <a:rPr lang="el-GR" sz="1200" smtClean="0"/>
              <a:t>το</a:t>
            </a:r>
            <a:r>
              <a:rPr lang="el-GR" sz="1200"/>
              <a:t>1ο ΕΠΑΛ Βοιών </a:t>
            </a:r>
            <a:r>
              <a:rPr lang="el-GR" sz="1200" smtClean="0"/>
              <a:t>)</a:t>
            </a:r>
            <a:endParaRPr lang="el-GR" sz="1200"/>
          </a:p>
          <a:p>
            <a:pPr marL="109728" indent="0">
              <a:buNone/>
            </a:pPr>
            <a:endParaRPr lang="el-GR" sz="1200"/>
          </a:p>
          <a:p>
            <a:pPr marL="109728" indent="0" algn="just">
              <a:buNone/>
            </a:pPr>
            <a:r>
              <a:rPr lang="el-GR" sz="1200" smtClean="0"/>
              <a:t>Στην </a:t>
            </a:r>
            <a:r>
              <a:rPr lang="el-GR" sz="1200"/>
              <a:t>παρούσα εργασία γίνεται μία προσπάθεια παρουσίασης σημαντικών μνημείων και χώρων αρχαιολογικού ενδιαφέροντος της Νεάπολης Βοιών και της ευρύτερης περιοχής. Η παρουσίαση γίνεται κατά χρονολογική σειρά και περιλαμβάνει τα εξής σημεία αρχαιολογικού ενδιαφέροντος: 1) το Κάστρο των Βατίκων, γνωστό και ως Κάστρο της Αγίας Παρασκευής, 2) τον Κουλεντιανό Πύργο, 3) τον Φάρο του Καβομαλέα, 4) το Αρχαιολογικό Μουσείο της Νεάπολης, και 5) το Άγαλμα του Βατικιώτη Θαλασσινού ή αλλιώς το Άγαλμα του Ναύτη.</a:t>
            </a:r>
          </a:p>
          <a:p>
            <a:pPr marL="109728" indent="0" algn="just">
              <a:buNone/>
            </a:pPr>
            <a:r>
              <a:rPr lang="el-GR" sz="1200"/>
              <a:t>Αρχικά, παρουσιάζονται δύο οχυρωματικές κατασκευές, το Κάστρο των Βατίκων (7ος – 9ος αιώνας μ.Χ.) και ο Κουλεντιανός Πύργος (1690 – 1715). Πρόκειται για δύο μνημεία, τα οποία, παρόλο που χτίστηκαν με διαφορά περίπου μίας χιλιετίας, είχαν παρόμοια λειτουργία και εξυπηρετούσαν ανάγκες άμυνας και φύλαξης των κατοίκων της περιοχής. Ακολουθεί η παρουσίαση του Φάρου του Καβομαλέα (1860), ενός ιστορικού μνημείου με παγκόσμια φήμη στο χώρο της ναυτιλίας, που έχει χαρακτηριστεί διατηρητέο και είναι στενά συνδεδεμένο με το ναυτικό παρελθόν της Νεάπολης. Η θέση του, η αδιάλειπτη λειτουργία του εδώ και 140 χρόνια, καθώς και ο συμβολισμός της απόστασης φωτοβολίας του, είναι στοιχεία που προκαλούν το ενδιαφέρον για διερεύνηση αυτού του σημαντικού μνημείου. Στη συνέχεια, γίνεται η παρουσίαση του Αρχαιολογικού Μουσείου (1968), το οποίο φιλοξενεί την Αρχαιολογική Συλλογή της Νεάπολης και περιλαμβάνει ευρήματα των οποίων η ηλικία ξεπερνά τα 5.000 έτη. Τέλος, παρουσιάζεται το Άγαλμα του Ναύτη (1993-1994), που φέτος συμπληρώνονται 30 χρόνια από τη δημιουργία του. Πρόκειται για ένα άγαλμα που αποτελεί φόρο τιμής στον Βατικιώτη Θαλασσινό, αλλά και, γενικά, σε όλους τους ναυτικούς.</a:t>
            </a:r>
          </a:p>
          <a:p>
            <a:pPr marL="109728" indent="0" algn="just">
              <a:buNone/>
            </a:pPr>
            <a:r>
              <a:rPr lang="el-GR" sz="1200"/>
              <a:t>Με την παρουσίαση των παραπάνω μνημείων οι μαθητές αναδεικνύουν σημαντικά στοιχεία της Νεάπολης Βοιών, μέσα από ομαδικές εργασίες. Συγγράφουν, σχεδιάζουν και δημιουργούν εικαστικά έργα για τα μνημεία της  περιοχής τους, γνωρίζοντας και, ταυτόχρονα, παρουσιάζοντας την ιστορία του τόπου τους.</a:t>
            </a:r>
          </a:p>
          <a:p>
            <a:pPr marL="109728" indent="0">
              <a:buNone/>
            </a:pPr>
            <a:endParaRPr lang="el-GR" sz="1200"/>
          </a:p>
          <a:p>
            <a:pPr marL="109728" indent="0">
              <a:buNone/>
            </a:pPr>
            <a:endParaRPr lang="el-GR" sz="1200"/>
          </a:p>
        </p:txBody>
      </p:sp>
      <p:sp>
        <p:nvSpPr>
          <p:cNvPr id="3" name="Θέση αριθμού διαφάνειας 2"/>
          <p:cNvSpPr>
            <a:spLocks noGrp="1"/>
          </p:cNvSpPr>
          <p:nvPr>
            <p:ph type="sldNum" sz="quarter" idx="12"/>
          </p:nvPr>
        </p:nvSpPr>
        <p:spPr/>
        <p:txBody>
          <a:bodyPr/>
          <a:lstStyle/>
          <a:p>
            <a:fld id="{F01C9CC5-AB48-4580-9857-14B09E7A398D}" type="slidenum">
              <a:rPr lang="el-GR" smtClean="0"/>
              <a:t>230</a:t>
            </a:fld>
            <a:endParaRPr lang="el-GR"/>
          </a:p>
        </p:txBody>
      </p:sp>
    </p:spTree>
    <p:extLst>
      <p:ext uri="{BB962C8B-B14F-4D97-AF65-F5344CB8AC3E}">
        <p14:creationId xmlns:p14="http://schemas.microsoft.com/office/powerpoint/2010/main" val="147771742"/>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περιεχομένου 1"/>
          <p:cNvSpPr>
            <a:spLocks noGrp="1"/>
          </p:cNvSpPr>
          <p:nvPr>
            <p:ph idx="1"/>
          </p:nvPr>
        </p:nvSpPr>
        <p:spPr>
          <a:xfrm>
            <a:off x="457200" y="1124744"/>
            <a:ext cx="8229600" cy="4882547"/>
          </a:xfrm>
        </p:spPr>
        <p:txBody>
          <a:bodyPr>
            <a:normAutofit/>
          </a:bodyPr>
          <a:lstStyle/>
          <a:p>
            <a:pPr marL="109728" indent="0">
              <a:buNone/>
            </a:pPr>
            <a:r>
              <a:rPr lang="el-GR" sz="1200" b="1"/>
              <a:t>Ο Κάβος του Αγίου </a:t>
            </a:r>
            <a:r>
              <a:rPr lang="el-GR" sz="1200" b="1" smtClean="0"/>
              <a:t>Αγγέλου</a:t>
            </a:r>
          </a:p>
          <a:p>
            <a:pPr marL="109728" indent="0">
              <a:buNone/>
            </a:pPr>
            <a:endParaRPr lang="el-GR" sz="1200" b="1"/>
          </a:p>
          <a:p>
            <a:pPr marL="109728" indent="0">
              <a:buNone/>
            </a:pPr>
            <a:r>
              <a:rPr lang="el-GR" sz="1200"/>
              <a:t>Το τμήμα Β2 και η Γ΄ τάξη του Γυμνασίου Νεάπολης (σχ.έτος:2023-24) και η Α΄τάξη του ΕΠΑΛ Βοιών (σχ.έτος:2023-24)</a:t>
            </a:r>
          </a:p>
          <a:p>
            <a:pPr marL="109728" indent="0">
              <a:buNone/>
            </a:pPr>
            <a:r>
              <a:rPr lang="el-GR" sz="1200"/>
              <a:t>Επιβλέποντες: Χαραμή Μαρούλη ΠΕ02, Δρίβα Αργυρώ ΠΕ08, Γκάτσης Κωνσταντίνος ΠΕ80</a:t>
            </a:r>
          </a:p>
          <a:p>
            <a:pPr marL="109728" indent="0">
              <a:buNone/>
            </a:pPr>
            <a:r>
              <a:rPr lang="el-GR" sz="1200" smtClean="0"/>
              <a:t>1ο </a:t>
            </a:r>
            <a:r>
              <a:rPr lang="el-GR" sz="1200"/>
              <a:t>Ημερήσιο Γυμνάσιο Νεάπολης Λακωνίας (σύμπραξη με το 1ο ΕΠΑΛ Βοιών)</a:t>
            </a:r>
          </a:p>
          <a:p>
            <a:pPr marL="109728" indent="0">
              <a:buNone/>
            </a:pPr>
            <a:endParaRPr lang="el-GR" sz="1200"/>
          </a:p>
          <a:p>
            <a:pPr marL="109728" indent="0">
              <a:buNone/>
            </a:pPr>
            <a:endParaRPr lang="el-GR" sz="1200"/>
          </a:p>
          <a:p>
            <a:pPr marL="109728" indent="0" algn="just">
              <a:buNone/>
            </a:pPr>
            <a:endParaRPr lang="el-GR" sz="1200"/>
          </a:p>
          <a:p>
            <a:pPr marL="109728" indent="0" algn="just">
              <a:buNone/>
            </a:pPr>
            <a:r>
              <a:rPr lang="el-GR" sz="1200"/>
              <a:t>Η συμμετοχή μας στο Πρόγραμμα έχει ως σκοπό τη γνωριμία  των μαθητών/τριων μας  με πλευρές του έργου και της αντίληψης της Ελένης Σαραντίτη. Το έργο της είναι στενά συνδεδεμένο με την ιδιαίτερη πατρίδα μας, αφού αυτός είναι ο γενέθλιος τόπος της. Η ενασχόληση των παιδιών με αυτό θα επικεντρωθεί στο προσφάτως επανεκδοθέν βιβλίο της με τίτλο «Ο Κάβος του Αγίου Αγγέλου», το οποίο με αφηγηματική δεινότητα συνομιλεί τόσο με τη Μικροϊστορία και τη Μακροϊστορία της περιοχής μας και των ανθρώπων της. Τα παιδιά θα διαβάσουν το βιβλίο με την καθοδήγηση της εκπαιδευτικού και θα αναπτύξουν πρακτικές πολύμορφης πρόσληψης του περιεχομένου του με τρόπο βιωματικό και ανακαλυπτικό. Επίσης, θα τους ζητηθεί να εντοπίσουν/αναγνωρίσουν στον τόπο τους επιβιώματα  στοιχείων του βιβλίου. Το όλο εγχείρημα εντάσσεται καταρχήν στο γνωστικό αντικείμενο της Λογοτεχνίας, αλλά επεκτείνεται και σε άλλα αντικείμενα, όπως η Ιστορία, η Γεωγραφία κλπ., πάντα σε σχέση και με τον τόπο μας. Τέλος, ας σημειωθεί ότι η συγγραφέας, ενήμερη για τη συγκεκριμένη πτυχή του Προγράμματος που την αφορά, θα παρακολουθήσει διακριτικά την όλη προσπάθεια.</a:t>
            </a:r>
          </a:p>
          <a:p>
            <a:pPr marL="109728" indent="0">
              <a:buNone/>
            </a:pPr>
            <a:endParaRPr lang="el-GR" sz="1200"/>
          </a:p>
          <a:p>
            <a:pPr marL="109728" indent="0">
              <a:buNone/>
            </a:pPr>
            <a:endParaRPr lang="el-GR" sz="1200"/>
          </a:p>
          <a:p>
            <a:pPr marL="109728" indent="0">
              <a:buNone/>
            </a:pPr>
            <a:endParaRPr lang="el-GR" sz="1200"/>
          </a:p>
        </p:txBody>
      </p:sp>
      <p:sp>
        <p:nvSpPr>
          <p:cNvPr id="3" name="Θέση αριθμού διαφάνειας 2"/>
          <p:cNvSpPr>
            <a:spLocks noGrp="1"/>
          </p:cNvSpPr>
          <p:nvPr>
            <p:ph type="sldNum" sz="quarter" idx="12"/>
          </p:nvPr>
        </p:nvSpPr>
        <p:spPr/>
        <p:txBody>
          <a:bodyPr/>
          <a:lstStyle/>
          <a:p>
            <a:fld id="{F01C9CC5-AB48-4580-9857-14B09E7A398D}" type="slidenum">
              <a:rPr lang="el-GR" smtClean="0"/>
              <a:t>231</a:t>
            </a:fld>
            <a:endParaRPr lang="el-GR"/>
          </a:p>
        </p:txBody>
      </p:sp>
    </p:spTree>
    <p:extLst>
      <p:ext uri="{BB962C8B-B14F-4D97-AF65-F5344CB8AC3E}">
        <p14:creationId xmlns:p14="http://schemas.microsoft.com/office/powerpoint/2010/main" val="4054396148"/>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περιεχομένου 1"/>
          <p:cNvSpPr>
            <a:spLocks noGrp="1"/>
          </p:cNvSpPr>
          <p:nvPr>
            <p:ph idx="1"/>
          </p:nvPr>
        </p:nvSpPr>
        <p:spPr/>
        <p:txBody>
          <a:bodyPr>
            <a:normAutofit lnSpcReduction="10000"/>
          </a:bodyPr>
          <a:lstStyle/>
          <a:p>
            <a:pPr marL="109728" indent="0">
              <a:buNone/>
            </a:pPr>
            <a:r>
              <a:rPr lang="el-GR" sz="1200" b="1"/>
              <a:t>Φως και Χρώμα: Η Περίπτωση του Βατικιώτη Ζωγράφου </a:t>
            </a:r>
            <a:r>
              <a:rPr lang="el-GR" sz="1200" b="1" smtClean="0"/>
              <a:t>Αχ.Βαρβαρέσου</a:t>
            </a:r>
          </a:p>
          <a:p>
            <a:pPr marL="109728" indent="0">
              <a:buNone/>
            </a:pPr>
            <a:endParaRPr lang="el-GR" sz="1200" b="1"/>
          </a:p>
          <a:p>
            <a:pPr marL="109728" indent="0">
              <a:buNone/>
            </a:pPr>
            <a:r>
              <a:rPr lang="el-GR" sz="1200"/>
              <a:t>Το τμήμα Β2 και η Γ΄τάξη του Γυμνασίου Νεάπολης (σχ.έτος:2023-24) και η Α΄τάξη του ΕΠΑΛ Βοιών (σχ.έτος:2023-24) </a:t>
            </a:r>
          </a:p>
          <a:p>
            <a:pPr marL="109728" indent="0">
              <a:buNone/>
            </a:pPr>
            <a:r>
              <a:rPr lang="el-GR" sz="1200"/>
              <a:t>Επιβλέποντες: Δρίβα Αργυρώ ΠΕ08, Χαραμή Μαρούλη ΠΕ02, Γκάτσης Κωνσταντίνος ΠΕ80</a:t>
            </a:r>
          </a:p>
          <a:p>
            <a:pPr marL="109728" indent="0">
              <a:buNone/>
            </a:pPr>
            <a:r>
              <a:rPr lang="el-GR" sz="1200" smtClean="0"/>
              <a:t>1ο </a:t>
            </a:r>
            <a:r>
              <a:rPr lang="el-GR" sz="1200"/>
              <a:t>Ημερήσιο Γυμνάσιο Νεάπολης Λακωνίας (σύμπραξη με το 1ο ΕΠΑΛ Βοιών)</a:t>
            </a:r>
          </a:p>
          <a:p>
            <a:pPr marL="109728" indent="0">
              <a:buNone/>
            </a:pPr>
            <a:endParaRPr lang="el-GR" sz="1200"/>
          </a:p>
          <a:p>
            <a:pPr marL="109728" indent="0" algn="just">
              <a:buNone/>
            </a:pPr>
            <a:r>
              <a:rPr lang="el-GR" sz="1200" smtClean="0"/>
              <a:t>Στην </a:t>
            </a:r>
            <a:r>
              <a:rPr lang="el-GR" sz="1200"/>
              <a:t>παρούσα εργασία θα ασχοληθούμε με τη ζωή και το έργο ενός σπουδαίου Βατικιώτη ζωγράφου, του Αχιλλέα Βαρβαρέσου. Ο Αχιλλέας Βαρβαρέσος, με καταγωγή από το χωριό Λάχι Βοιών Λακωνίας, γεννήθηκε στην Αθήνα το 1897 και σπούδασε Ζωγραφική στην Ανωτάτη Σχολή Καλών Τεχνών Αθηνών. Επηρεασμένος από το κίνημα του Ιμπρεσιονισμού, εξελίχθηκε σε έναν λαμπρό τοπιογράφο που μελετώντας τα χρώματα και το φως en plain air, κατάφερε να αποδώσει τη ζεστασιά, τη ζωντάνια και το ξεχωριστό ανάγλυφο της ιδιαίτερης πατρίδας του, των Βατίκων. Το 1926 έκανε στην Αθήνα την πρώτη του ατομική έκθεση με ελληνικά τοπία (πολλά εξ αυτών από τα Βάτικα) και έλαβε θερμές κριτικές. Ασχολήθηκε επίσης με την προσωπογραφία και τη νεκρή φύση. Συμμετείχε  σε πολλές ομαδικές εκθέσεις, με σημαντικότερη τη Μπιενάλε της Βενετίας. </a:t>
            </a:r>
          </a:p>
          <a:p>
            <a:pPr marL="109728" indent="0" algn="just">
              <a:buNone/>
            </a:pPr>
            <a:r>
              <a:rPr lang="el-GR" sz="1200"/>
              <a:t>Το 1936 προσλαμβάνεται στην Τράπεζα της Ελλάδος, όπου και ασχολήθηκε με την γραμμοκοσμητική των τραπεζογραμματίων. Το 1956, η Τράπεζα της Ελλάδος του απονέμει βραβείο γιατί επινόησε τη Gillospher, μια τεχνική χαλκογραφίας.</a:t>
            </a:r>
          </a:p>
          <a:p>
            <a:pPr marL="109728" indent="0" algn="just">
              <a:buNone/>
            </a:pPr>
            <a:r>
              <a:rPr lang="el-GR" sz="1200"/>
              <a:t>Η αγάπη του Βαρβαρέσου για τον τόπο καταγωγής του (που είναι και ο τόπος των μαθητών /τριών μας), έτσι όπως αποτυπώνεται ποιητικά στα έργα του αλλά και η δημιουργία της Πινακοθήκης-Βιβλιοθήκης Αχιλλέας Βαρβαρέσος μάς δημιούργησε την επιθυμία να ασχοληθούμε με τη ζωή και κυρίως με το έργο του, να το γνωρίσουμε, να το αναδείξουμε, να εμπνευστούμε καλλιτεχνικά (δημιουργώντας εικαστικά έργα) και να «ξαναδούμε» τον τόπο μας μέσα από τη ματιά του. </a:t>
            </a:r>
          </a:p>
          <a:p>
            <a:pPr marL="109728" indent="0" algn="just">
              <a:buNone/>
            </a:pPr>
            <a:endParaRPr lang="el-GR" sz="1200"/>
          </a:p>
        </p:txBody>
      </p:sp>
      <p:sp>
        <p:nvSpPr>
          <p:cNvPr id="3" name="Θέση αριθμού διαφάνειας 2"/>
          <p:cNvSpPr>
            <a:spLocks noGrp="1"/>
          </p:cNvSpPr>
          <p:nvPr>
            <p:ph type="sldNum" sz="quarter" idx="12"/>
          </p:nvPr>
        </p:nvSpPr>
        <p:spPr/>
        <p:txBody>
          <a:bodyPr/>
          <a:lstStyle/>
          <a:p>
            <a:fld id="{F01C9CC5-AB48-4580-9857-14B09E7A398D}" type="slidenum">
              <a:rPr lang="el-GR" smtClean="0"/>
              <a:t>232</a:t>
            </a:fld>
            <a:endParaRPr lang="el-GR"/>
          </a:p>
        </p:txBody>
      </p:sp>
    </p:spTree>
    <p:extLst>
      <p:ext uri="{BB962C8B-B14F-4D97-AF65-F5344CB8AC3E}">
        <p14:creationId xmlns:p14="http://schemas.microsoft.com/office/powerpoint/2010/main" val="3332533931"/>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περιεχομένου 1"/>
          <p:cNvSpPr>
            <a:spLocks noGrp="1"/>
          </p:cNvSpPr>
          <p:nvPr>
            <p:ph idx="1"/>
          </p:nvPr>
        </p:nvSpPr>
        <p:spPr>
          <a:xfrm>
            <a:off x="457200" y="692696"/>
            <a:ext cx="8229600" cy="5314595"/>
          </a:xfrm>
        </p:spPr>
        <p:txBody>
          <a:bodyPr>
            <a:normAutofit/>
          </a:bodyPr>
          <a:lstStyle/>
          <a:p>
            <a:pPr marL="109728" indent="0">
              <a:buNone/>
            </a:pPr>
            <a:r>
              <a:rPr lang="el-GR" sz="1200" b="1"/>
              <a:t>Μονή Δαφνίου, ταξίδι στον </a:t>
            </a:r>
            <a:r>
              <a:rPr lang="el-GR" sz="1200" b="1" smtClean="0"/>
              <a:t>χρόνο</a:t>
            </a:r>
          </a:p>
          <a:p>
            <a:pPr marL="109728" indent="0">
              <a:buNone/>
            </a:pPr>
            <a:endParaRPr lang="el-GR" sz="1200" b="1"/>
          </a:p>
          <a:p>
            <a:pPr marL="109728" indent="0">
              <a:buNone/>
            </a:pPr>
            <a:r>
              <a:rPr lang="el-GR" sz="1200"/>
              <a:t>Ισιδώρα Γάτσου, Γκουζουλίδη Αλεξάνδρα,  Άγγελος Παπαζήσης, Παντελής Τσίγκος, Λιάκου Κατερίνα, Κουφού Γλυκεριάννα, Εβελίνα Πέτση, Εβελίνα Ρόδη, Αγγελική Ρούγκο, Ιωάννα Πηλιχού, Σεμπάστιαν  Τόσκα, Τσεβάς Παναγιώτης, Φωτεινή Μελετίου, Διπλός Κωνσταντίνος, Χρήστος Ξυπολιάς</a:t>
            </a:r>
          </a:p>
          <a:p>
            <a:pPr marL="109728" indent="0">
              <a:buNone/>
            </a:pPr>
            <a:r>
              <a:rPr lang="el-GR" sz="1200"/>
              <a:t>Επιβλέποντες καθηγητές: Βικτώρια Γεωργοπούλου ΠΕ 02, Δάφνη Κανέλλη ΠΕ 02, Τζένυ Τριανταφύλλου ΠΕ 02</a:t>
            </a:r>
          </a:p>
          <a:p>
            <a:pPr marL="109728" indent="0">
              <a:buNone/>
            </a:pPr>
            <a:r>
              <a:rPr lang="el-GR" sz="1200" smtClean="0"/>
              <a:t>1ο </a:t>
            </a:r>
            <a:r>
              <a:rPr lang="el-GR" sz="1200"/>
              <a:t>Γυμνάσιο Ασπροπύργου</a:t>
            </a:r>
          </a:p>
          <a:p>
            <a:pPr marL="109728" indent="0">
              <a:buNone/>
            </a:pPr>
            <a:endParaRPr lang="el-GR" sz="1200" smtClean="0"/>
          </a:p>
          <a:p>
            <a:pPr marL="109728" indent="0" algn="just">
              <a:buNone/>
            </a:pPr>
            <a:r>
              <a:rPr lang="el-GR" sz="1200" smtClean="0"/>
              <a:t>Το </a:t>
            </a:r>
            <a:r>
              <a:rPr lang="el-GR" sz="1200"/>
              <a:t>σχολείο μας θα παρουσιάσει τη Μονή Δαφνίου, μνημείο παγκόσμιας κληρονομιάς της  Unesco, τοπόσημο της Δυτικής Αττικής και ειδικότερα του  Ασπροπύργου, που εντυπωσιάζει για τα μοναδικής τέχνης ψηφιδωτά της, ώστε δικαιολογημένα να αποκαλείται ο "Παρθενώνας" της Βυζαντινής Αθήνας. Η Μονή είναι χτισμένη το 11ο αιώνα από άγνωστο δωρητή πάνω στα ερείπεια μιας παλαιότερης παλαιοχριστιανικής εκκλησίας, δίπλα στην Ιερά Οδό που οδηγεί από την πόλη της Αθήνας στο Ιερό της Δήμητρας και Κόρης στην Ελευσίνα.  Ωστόσο, η ιερότητα του χώρου ξεκινά ήδη από την κλασική αρχαιότητα, καθώς στη θέση αυτή υπήρχε σύμφωνα με τις επιγραφικές μαρτυρίες  ναός του Απόλλωνα. Με τη φάση αυτή συνδέονται οι κίονες ιωνικού ρυθμού  που αναγνωρίζονται μέχρι και σήμερα στο μνημείο. Ο ναός αφιερωμένος στην Κοίμηση της Θεοτόκου γνώρισε την κατοχή των Φράγκων κατά τον 13ο αιώνα και των Οθωμανών από το 1458 μέχρι το 1821. Με την ίδρυση του Νεοελληνικού Κράτους (1830) ερημώθηκε και τελικά εγκαταλείφθηκε, αφού στέγασε για μικρό χρονικό διάστημα στρατώνα των Βαυαρικών στρατευμάτων (1838-1839) και το Δημόσιο Ψυχιατρείο (1883-1885). Το μνημείο αυτό με την  πλούσια ιστορική ταυτότητα αποτελεί μια εξαιρετική ευκαιρία για τους μαθητές μας να εμπλακούν και να προβληματιστούν πάνω σε θέματα ιστορίας, βυζαντινής τέχνης, αρχαιολογίας, αρχαιοκαπηλίας, λογοτεχνίας, λαογραφίας και διαχείρισης πολιτιστικής κληρονομιάς σε σχέση με φυσικές καταστροφές. </a:t>
            </a:r>
          </a:p>
          <a:p>
            <a:pPr marL="109728" indent="0">
              <a:buNone/>
            </a:pPr>
            <a:endParaRPr lang="el-GR" sz="1200"/>
          </a:p>
          <a:p>
            <a:pPr marL="109728" indent="0">
              <a:buNone/>
            </a:pPr>
            <a:endParaRPr lang="el-GR" sz="1200"/>
          </a:p>
        </p:txBody>
      </p:sp>
      <p:sp>
        <p:nvSpPr>
          <p:cNvPr id="3" name="Θέση αριθμού διαφάνειας 2"/>
          <p:cNvSpPr>
            <a:spLocks noGrp="1"/>
          </p:cNvSpPr>
          <p:nvPr>
            <p:ph type="sldNum" sz="quarter" idx="12"/>
          </p:nvPr>
        </p:nvSpPr>
        <p:spPr/>
        <p:txBody>
          <a:bodyPr/>
          <a:lstStyle/>
          <a:p>
            <a:fld id="{F01C9CC5-AB48-4580-9857-14B09E7A398D}" type="slidenum">
              <a:rPr lang="el-GR" smtClean="0"/>
              <a:t>233</a:t>
            </a:fld>
            <a:endParaRPr lang="el-GR"/>
          </a:p>
        </p:txBody>
      </p:sp>
    </p:spTree>
    <p:extLst>
      <p:ext uri="{BB962C8B-B14F-4D97-AF65-F5344CB8AC3E}">
        <p14:creationId xmlns:p14="http://schemas.microsoft.com/office/powerpoint/2010/main" val="3234788534"/>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περιεχομένου 1"/>
          <p:cNvSpPr>
            <a:spLocks noGrp="1"/>
          </p:cNvSpPr>
          <p:nvPr>
            <p:ph idx="1"/>
          </p:nvPr>
        </p:nvSpPr>
        <p:spPr>
          <a:xfrm>
            <a:off x="457200" y="908720"/>
            <a:ext cx="8229600" cy="5098571"/>
          </a:xfrm>
        </p:spPr>
        <p:txBody>
          <a:bodyPr>
            <a:normAutofit/>
          </a:bodyPr>
          <a:lstStyle/>
          <a:p>
            <a:pPr marL="109728" indent="0">
              <a:buNone/>
            </a:pPr>
            <a:r>
              <a:rPr lang="el-GR" sz="1200" b="1"/>
              <a:t>Η Ζωή μετά τον Ξεριζωμό</a:t>
            </a:r>
          </a:p>
          <a:p>
            <a:pPr marL="109728" indent="0">
              <a:buNone/>
            </a:pPr>
            <a:r>
              <a:rPr lang="el-GR" sz="1200"/>
              <a:t>                        </a:t>
            </a:r>
          </a:p>
          <a:p>
            <a:pPr marL="109728" indent="0">
              <a:buNone/>
            </a:pPr>
            <a:r>
              <a:rPr lang="el-GR" sz="1200"/>
              <a:t>Παπακώστα Ελένη, Φουντουζή Δήμητρα, Χολέβα Κωνσταντίνα.</a:t>
            </a:r>
          </a:p>
          <a:p>
            <a:pPr marL="109728" indent="0">
              <a:buNone/>
            </a:pPr>
            <a:r>
              <a:rPr lang="el-GR" sz="1200"/>
              <a:t>Κωνσταντίνος Αγγέλου, ΠΕ08, Καλλιτεχνικών.</a:t>
            </a:r>
          </a:p>
          <a:p>
            <a:pPr marL="109728" indent="0">
              <a:buNone/>
            </a:pPr>
            <a:r>
              <a:rPr lang="el-GR" sz="1200"/>
              <a:t>3ο Γυμνάσιο Θήβας</a:t>
            </a:r>
          </a:p>
          <a:p>
            <a:pPr marL="109728" indent="0">
              <a:buNone/>
            </a:pPr>
            <a:endParaRPr lang="el-GR" sz="1200"/>
          </a:p>
          <a:p>
            <a:pPr marL="109728" indent="0" algn="just">
              <a:buNone/>
            </a:pPr>
            <a:r>
              <a:rPr lang="el-GR" sz="1200" smtClean="0"/>
              <a:t>Ο </a:t>
            </a:r>
            <a:r>
              <a:rPr lang="el-GR" sz="1200"/>
              <a:t>προσφυγικός συνοικισμός της Θήβας είναι σήμερα μια συνοικία με ερειπωμένα σπίτια που κατοικούν μετανάστες από διάφορες εθνότητες κυρίως Ινδοί και Πακιστανοί. Επισήμως δημιουργήθηκε το 1927 από την Επιτροπή Αποκατάστασης Προσφύγων Ελλήνων από την Μικρά Ασία. Σήμερα ελάχιστα είναι τα σπίτια όπου επιβιώνει ακόμη η μικρασιάτικη νοικοκυροσύνη, εκείνα που ξεχώριζαν αμέσως από την πάστρα, τα κουρτινάκια, τις ολάνθιστες γλάστρες, σημεία του νέου χώρου που επενδύονταν με αγάπη όπου πάσχιζε να ορθοποδήσει η νέα ζωή. Ωστόσο, καθώς περπατάμε ανάμεσα στα πρώτα προσφυγικά καταλύματα, ηλικίας σχεδόν 100 ετών, μπορούμε να αισθανθούμε ακόμη κάτι από τη δύναμη του τόπου, τον πόνο και τον μόχθο όσων ασχολήθηκαν κυρίως με την καλλιέργεια του καπνού τα τεχνικά επαγγέλματα και το εμπόριο, προσπάθειες που προσπαθούσαν να καλύψουν το ατομικό και συλλογικό τραύμα και να δημιουργήσουν μια νέα Ελλάδα. </a:t>
            </a:r>
          </a:p>
        </p:txBody>
      </p:sp>
      <p:sp>
        <p:nvSpPr>
          <p:cNvPr id="3" name="Θέση αριθμού διαφάνειας 2"/>
          <p:cNvSpPr>
            <a:spLocks noGrp="1"/>
          </p:cNvSpPr>
          <p:nvPr>
            <p:ph type="sldNum" sz="quarter" idx="12"/>
          </p:nvPr>
        </p:nvSpPr>
        <p:spPr/>
        <p:txBody>
          <a:bodyPr/>
          <a:lstStyle/>
          <a:p>
            <a:fld id="{F01C9CC5-AB48-4580-9857-14B09E7A398D}" type="slidenum">
              <a:rPr lang="el-GR" smtClean="0"/>
              <a:t>234</a:t>
            </a:fld>
            <a:endParaRPr lang="el-GR"/>
          </a:p>
        </p:txBody>
      </p:sp>
    </p:spTree>
    <p:extLst>
      <p:ext uri="{BB962C8B-B14F-4D97-AF65-F5344CB8AC3E}">
        <p14:creationId xmlns:p14="http://schemas.microsoft.com/office/powerpoint/2010/main" val="660626336"/>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περιεχομένου 1"/>
          <p:cNvSpPr>
            <a:spLocks noGrp="1"/>
          </p:cNvSpPr>
          <p:nvPr>
            <p:ph idx="1"/>
          </p:nvPr>
        </p:nvSpPr>
        <p:spPr/>
        <p:txBody>
          <a:bodyPr>
            <a:normAutofit/>
          </a:bodyPr>
          <a:lstStyle/>
          <a:p>
            <a:pPr marL="109728" indent="0">
              <a:buNone/>
            </a:pPr>
            <a:r>
              <a:rPr lang="el-GR" sz="1200" b="1"/>
              <a:t>Η λοξή φάλαγγα και ο ρόλος της στην αρχαία Θηβαϊκή ηγεμονία </a:t>
            </a:r>
          </a:p>
          <a:p>
            <a:pPr marL="109728" indent="0">
              <a:buNone/>
            </a:pPr>
            <a:endParaRPr lang="el-GR" sz="1200"/>
          </a:p>
          <a:p>
            <a:pPr marL="109728" indent="0">
              <a:buNone/>
            </a:pPr>
            <a:r>
              <a:rPr lang="el-GR" sz="1200"/>
              <a:t>Τούτουζα Ορσαλία, Τσελικάκη Αλεξάνδρα, Χατζηχρονόγλου Κατερίνα</a:t>
            </a:r>
          </a:p>
          <a:p>
            <a:pPr marL="109728" indent="0">
              <a:buNone/>
            </a:pPr>
            <a:r>
              <a:rPr lang="el-GR" sz="1200"/>
              <a:t>Κωνσταντίνος Αγγέλου, ΠΕ08, Καλλιτεχνικών.</a:t>
            </a:r>
          </a:p>
          <a:p>
            <a:pPr marL="109728" indent="0">
              <a:buNone/>
            </a:pPr>
            <a:r>
              <a:rPr lang="el-GR" sz="1200"/>
              <a:t>3ο Γυμνάσιο </a:t>
            </a:r>
            <a:r>
              <a:rPr lang="el-GR" sz="1200" smtClean="0"/>
              <a:t>Θήβας</a:t>
            </a:r>
          </a:p>
          <a:p>
            <a:pPr marL="109728" indent="0">
              <a:buNone/>
            </a:pPr>
            <a:endParaRPr lang="el-GR" sz="1200"/>
          </a:p>
          <a:p>
            <a:pPr marL="109728" indent="0" algn="just">
              <a:buNone/>
            </a:pPr>
            <a:r>
              <a:rPr lang="el-GR" sz="1200" smtClean="0"/>
              <a:t>Λοξή </a:t>
            </a:r>
            <a:r>
              <a:rPr lang="el-GR" sz="1200"/>
              <a:t>φάλαγγα ονομάζεται ο τρόπος ανάπτυξης του στρατιωτικού σχηματισμού που εφαρμόστηκε για πρώτη φορά από τον διάσημο στρατηγό των Θηβαίων, Επαμεινώνδα, στη μάχη των Λεύκτρων, κατά των Σπαρτιατών, υπό τον Κλεόμβροτο. Η σπουδαιότερη ίσως από τις μάχες του 4ου αι. είναι αυτή στα Λεύκτρα που σήμανε το τέλος της κλασσικής Σπάρτης και την άνοδο της θηβαϊκής ηγεμονίας. </a:t>
            </a:r>
          </a:p>
        </p:txBody>
      </p:sp>
      <p:sp>
        <p:nvSpPr>
          <p:cNvPr id="3" name="Θέση αριθμού διαφάνειας 2"/>
          <p:cNvSpPr>
            <a:spLocks noGrp="1"/>
          </p:cNvSpPr>
          <p:nvPr>
            <p:ph type="sldNum" sz="quarter" idx="12"/>
          </p:nvPr>
        </p:nvSpPr>
        <p:spPr/>
        <p:txBody>
          <a:bodyPr/>
          <a:lstStyle/>
          <a:p>
            <a:fld id="{F01C9CC5-AB48-4580-9857-14B09E7A398D}" type="slidenum">
              <a:rPr lang="el-GR" smtClean="0"/>
              <a:t>235</a:t>
            </a:fld>
            <a:endParaRPr lang="el-GR"/>
          </a:p>
        </p:txBody>
      </p:sp>
    </p:spTree>
    <p:extLst>
      <p:ext uri="{BB962C8B-B14F-4D97-AF65-F5344CB8AC3E}">
        <p14:creationId xmlns:p14="http://schemas.microsoft.com/office/powerpoint/2010/main" val="176884319"/>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περιεχομένου 1"/>
          <p:cNvSpPr>
            <a:spLocks noGrp="1"/>
          </p:cNvSpPr>
          <p:nvPr>
            <p:ph idx="1"/>
          </p:nvPr>
        </p:nvSpPr>
        <p:spPr/>
        <p:txBody>
          <a:bodyPr>
            <a:normAutofit fontScale="92500" lnSpcReduction="10000"/>
          </a:bodyPr>
          <a:lstStyle/>
          <a:p>
            <a:pPr marL="109728" indent="0">
              <a:buNone/>
            </a:pPr>
            <a:r>
              <a:rPr lang="el-GR" sz="1400" b="1"/>
              <a:t>Η Μυθική Ίδρυση της Θήβας από τον Κάδμο</a:t>
            </a:r>
          </a:p>
          <a:p>
            <a:pPr marL="109728" indent="0">
              <a:buNone/>
            </a:pPr>
            <a:r>
              <a:rPr lang="el-GR" sz="1400"/>
              <a:t>                        </a:t>
            </a:r>
          </a:p>
          <a:p>
            <a:pPr marL="109728" indent="0">
              <a:buNone/>
            </a:pPr>
            <a:r>
              <a:rPr lang="el-GR" sz="1400"/>
              <a:t>Άγκο Ιωάννα, Ζαχαρίου Ιωάννα-Χρυσή.</a:t>
            </a:r>
          </a:p>
          <a:p>
            <a:pPr marL="109728" indent="0">
              <a:buNone/>
            </a:pPr>
            <a:r>
              <a:rPr lang="el-GR" sz="1400"/>
              <a:t>Κωνσταντίνος Αγγέλου, ΠΕ08, Καλλιτεχνικών.</a:t>
            </a:r>
          </a:p>
          <a:p>
            <a:pPr marL="109728" indent="0">
              <a:buNone/>
            </a:pPr>
            <a:r>
              <a:rPr lang="el-GR" sz="1400"/>
              <a:t>3ο Γυμνάσιο Θήβας</a:t>
            </a:r>
          </a:p>
          <a:p>
            <a:pPr marL="109728" indent="0">
              <a:buNone/>
            </a:pPr>
            <a:endParaRPr lang="el-GR" sz="1400"/>
          </a:p>
          <a:p>
            <a:pPr marL="109728" indent="0" algn="just">
              <a:buNone/>
            </a:pPr>
            <a:r>
              <a:rPr lang="el-GR" sz="1400" smtClean="0"/>
              <a:t>Η </a:t>
            </a:r>
            <a:r>
              <a:rPr lang="el-GR" sz="1400"/>
              <a:t>Θήβα είναι μια πόλη της Βοιωτίας, από τις αρχαιότερες της Ελλάδας. Χτίστηκε κατά την αρχαιότητα από τον μυθολογικό ηρώα Κάδμο και έχει μεγάλη ιστορική, και πολιτιστική σημασία, όχι μόνο για την ιστορία της Ελλάδας αλλά για τον παγκόσμιο πολιτισμό. Ο Κάδμος που ήταν και ο πρώτος βασιλιάς της Θήβας είναι ήρωας του θηβαϊκού κύκλου και ο μύθος του όμως, όπως και ο μύθος του Ηρακλή, απλώθηκε σχεδόν παντού στη Μεσόγειο, τη Μικρά Ασία, την Ιλλυρία και την Αφρική (Λιβύη). Είναι αδελφός του Κίλικα, του Φοίνικα του Θάσου και της Ευρώπης την οποία, όπως ήδη ξέρουμε, απήγαγε ο Δίας και όπου χάρη στην αναζήτηση της από τον αδερφό της ιδρύθηκε η πόλη. Ο Κάδμος παντρεύτηκε την Αρμονία και στο γάμο τους για πρώτη και μοναδική φορά όλοι οι Ολύμπιοι θεοί κατέβηκαν από τον Όλυμπο και γλέντησαν με το καινούριο ζευγάρι, στο οποίο χάρισαν πλούσια δώρα. Σύμφωνα με τον μύθο ο Κάδμος δίδαξε στους Έλληνες και τα «Φοινίκια» γράμματα, το ελληνικό δηλαδή αλφάβητο, αλφάβητο στο οποίο βασίστηκε Λατινικό. Οι απόγονοι του ήρωα στη Θήβα, οι Λαβδακίδες, ενέπνευσαν βεβαίως τους τραγικούς της αρχαιότητας, οι οποίοι διέσωσαν στις τραγωδίες την άσχημη μοίρα τους, στηρίζοντας κάποιες από τις πιο σημαντικές ιδέες του παγκόσμιου πολιτισμού. </a:t>
            </a:r>
          </a:p>
          <a:p>
            <a:pPr marL="109728" indent="0">
              <a:buNone/>
            </a:pPr>
            <a:endParaRPr lang="el-GR" sz="1400"/>
          </a:p>
          <a:p>
            <a:pPr marL="109728" indent="0">
              <a:buNone/>
            </a:pPr>
            <a:endParaRPr lang="el-GR" sz="1400"/>
          </a:p>
          <a:p>
            <a:pPr marL="109728" indent="0">
              <a:buNone/>
            </a:pPr>
            <a:endParaRPr lang="el-GR" sz="1400"/>
          </a:p>
        </p:txBody>
      </p:sp>
      <p:sp>
        <p:nvSpPr>
          <p:cNvPr id="3" name="Θέση αριθμού διαφάνειας 2"/>
          <p:cNvSpPr>
            <a:spLocks noGrp="1"/>
          </p:cNvSpPr>
          <p:nvPr>
            <p:ph type="sldNum" sz="quarter" idx="12"/>
          </p:nvPr>
        </p:nvSpPr>
        <p:spPr/>
        <p:txBody>
          <a:bodyPr/>
          <a:lstStyle/>
          <a:p>
            <a:fld id="{F01C9CC5-AB48-4580-9857-14B09E7A398D}" type="slidenum">
              <a:rPr lang="el-GR" smtClean="0"/>
              <a:t>236</a:t>
            </a:fld>
            <a:endParaRPr lang="el-GR"/>
          </a:p>
        </p:txBody>
      </p:sp>
    </p:spTree>
    <p:extLst>
      <p:ext uri="{BB962C8B-B14F-4D97-AF65-F5344CB8AC3E}">
        <p14:creationId xmlns:p14="http://schemas.microsoft.com/office/powerpoint/2010/main" val="4185765757"/>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περιεχομένου 1"/>
          <p:cNvSpPr>
            <a:spLocks noGrp="1"/>
          </p:cNvSpPr>
          <p:nvPr>
            <p:ph idx="1"/>
          </p:nvPr>
        </p:nvSpPr>
        <p:spPr/>
        <p:txBody>
          <a:bodyPr>
            <a:normAutofit/>
          </a:bodyPr>
          <a:lstStyle/>
          <a:p>
            <a:pPr marL="109728" indent="0">
              <a:buNone/>
            </a:pPr>
            <a:r>
              <a:rPr lang="el-GR" sz="1200" b="1"/>
              <a:t>Ο Μέγας Αλέξανδρος και οι σφαγές των Θηβών (335π.Χ)</a:t>
            </a:r>
          </a:p>
          <a:p>
            <a:pPr marL="109728" indent="0">
              <a:buNone/>
            </a:pPr>
            <a:r>
              <a:rPr lang="el-GR" sz="1200"/>
              <a:t>                        </a:t>
            </a:r>
          </a:p>
          <a:p>
            <a:pPr marL="109728" indent="0">
              <a:buNone/>
            </a:pPr>
            <a:r>
              <a:rPr lang="el-GR" sz="1200"/>
              <a:t>Παπαγεωργίου Κωνσταντίνος</a:t>
            </a:r>
          </a:p>
          <a:p>
            <a:pPr marL="109728" indent="0">
              <a:buNone/>
            </a:pPr>
            <a:r>
              <a:rPr lang="el-GR" sz="1200"/>
              <a:t>Κωνσταντίνος Αγγέλου, ΠΕ08, Καλλιτεχνικών.</a:t>
            </a:r>
          </a:p>
          <a:p>
            <a:pPr marL="109728" indent="0">
              <a:buNone/>
            </a:pPr>
            <a:r>
              <a:rPr lang="el-GR" sz="1200"/>
              <a:t>3ο Γυμνάσιο Θήβας</a:t>
            </a:r>
          </a:p>
          <a:p>
            <a:pPr marL="109728" indent="0" algn="just">
              <a:buNone/>
            </a:pPr>
            <a:endParaRPr lang="el-GR" sz="1200"/>
          </a:p>
          <a:p>
            <a:pPr marL="109728" indent="0" algn="just">
              <a:buNone/>
            </a:pPr>
            <a:r>
              <a:rPr lang="el-GR" sz="1200" smtClean="0"/>
              <a:t>Καθώς </a:t>
            </a:r>
            <a:r>
              <a:rPr lang="el-GR" sz="1200"/>
              <a:t>οι πρέσβεις του Μεγάλου Βασιλέως της περσικής αυτοκρατορίας με 300 τάλαντα αναζητούσαν στην Ελλάδα συμμάχους δικούς τους και εχθρούς του Αλεξάνδρου, η Θήβα, έψαχνε τρόπους για την επανάκτηση της Ηγεμονίας της Ελλάδος. Οι άριστες σχέσεις των Θηβαίων με την Αυλή της Περσέπολης καθώς και η δραστήρια ανάμιξη του φιλόπερση Δημοσθένη, οδήγησε στην εξέγερση τους Θηβαίους εναντίον του Μακεδόνα βασιλέα οι οποίοι απέκλεισαν την Μακεδονική φρουρά στην Καδμεία. Η σύμπηξη αντιμακεδονικών συμμαχιών θα ήταν αυτόματη και καθώς η κατάσταση θα ξέφευγε από τον έλεγχο των Μακεδόνων η κίνηση του Αλέξανδρου θα έπρεπε να είναι αστραπιαία. Όμως, όχι τόσο η τρομερή ικανότητα του Αλέξανδρου όσο η τρομερή ανεπάρκεια του Θηβαϊκού στρατού, καθόρισε την μάχη. Η σφαγή ήταν αναπόφευκτη, τα μέτρα ταπεινωτικά και η Ελλάδα για πάντα ασφαλισμένη για την έναρξη της μακεδονικής εκστρατείας στην Ανατολή. </a:t>
            </a:r>
          </a:p>
        </p:txBody>
      </p:sp>
      <p:sp>
        <p:nvSpPr>
          <p:cNvPr id="3" name="Θέση αριθμού διαφάνειας 2"/>
          <p:cNvSpPr>
            <a:spLocks noGrp="1"/>
          </p:cNvSpPr>
          <p:nvPr>
            <p:ph type="sldNum" sz="quarter" idx="12"/>
          </p:nvPr>
        </p:nvSpPr>
        <p:spPr/>
        <p:txBody>
          <a:bodyPr/>
          <a:lstStyle/>
          <a:p>
            <a:fld id="{F01C9CC5-AB48-4580-9857-14B09E7A398D}" type="slidenum">
              <a:rPr lang="el-GR" smtClean="0"/>
              <a:t>237</a:t>
            </a:fld>
            <a:endParaRPr lang="el-GR"/>
          </a:p>
        </p:txBody>
      </p:sp>
    </p:spTree>
    <p:extLst>
      <p:ext uri="{BB962C8B-B14F-4D97-AF65-F5344CB8AC3E}">
        <p14:creationId xmlns:p14="http://schemas.microsoft.com/office/powerpoint/2010/main" val="381705841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Συγκέντρωση">
  <a:themeElements>
    <a:clrScheme name="Συγκέντρωση">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Συγκέντρωση">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Συγκέντρωση">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595</TotalTime>
  <Words>69375</Words>
  <Application>Microsoft Office PowerPoint</Application>
  <PresentationFormat>Προβολή στην οθόνη (4:3)</PresentationFormat>
  <Paragraphs>3090</Paragraphs>
  <Slides>237</Slides>
  <Notes>2</Notes>
  <HiddenSlides>0</HiddenSlides>
  <MMClips>0</MMClips>
  <ScaleCrop>false</ScaleCrop>
  <HeadingPairs>
    <vt:vector size="4" baseType="variant">
      <vt:variant>
        <vt:lpstr>Θέμα</vt:lpstr>
      </vt:variant>
      <vt:variant>
        <vt:i4>1</vt:i4>
      </vt:variant>
      <vt:variant>
        <vt:lpstr>Τίτλοι διαφανειών</vt:lpstr>
      </vt:variant>
      <vt:variant>
        <vt:i4>237</vt:i4>
      </vt:variant>
    </vt:vector>
  </HeadingPairs>
  <TitlesOfParts>
    <vt:vector size="238" baseType="lpstr">
      <vt:lpstr>Συγκέντρωση</vt:lpstr>
      <vt:lpstr>ΠΕΙΡΑΜΑΤΙΚΟ ΛΥΚΕΙΟ ΠΑΝΕΠΙΣΤΗΜΙΟΥ ΠΑΤΡΩΝ</vt:lpstr>
      <vt:lpstr>Παρουσίαση του PowerPoint</vt:lpstr>
      <vt:lpstr>ΠΙΝΑΚΑΣ ΠΕΡΙΕΧΟΜΕΝΩΝ</vt:lpstr>
      <vt:lpstr>ΠΙΝΑΚΑΣ ΠΕΡΙΕΧΟΜΕΝΩΝ</vt:lpstr>
      <vt:lpstr>ΠΙΝΑΚΑΣ ΠΕΡΙΕΧΟΜΕΝΩΝ</vt:lpstr>
      <vt:lpstr>ΠΙΝΑΚΑΣ ΠΕΡΙΕΧΟΜΕΝΩΝ</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Teratech</dc:creator>
  <cp:lastModifiedBy>Teratech</cp:lastModifiedBy>
  <cp:revision>89</cp:revision>
  <dcterms:created xsi:type="dcterms:W3CDTF">2024-02-05T14:43:21Z</dcterms:created>
  <dcterms:modified xsi:type="dcterms:W3CDTF">2024-02-19T09:30:44Z</dcterms:modified>
</cp:coreProperties>
</file>