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6" r:id="rId19"/>
    <p:sldId id="289" r:id="rId20"/>
    <p:sldId id="274" r:id="rId21"/>
    <p:sldId id="275" r:id="rId22"/>
    <p:sldId id="277" r:id="rId23"/>
    <p:sldId id="278" r:id="rId24"/>
    <p:sldId id="296" r:id="rId25"/>
    <p:sldId id="298" r:id="rId26"/>
    <p:sldId id="279" r:id="rId27"/>
    <p:sldId id="280" r:id="rId28"/>
    <p:sldId id="294" r:id="rId29"/>
    <p:sldId id="295" r:id="rId30"/>
    <p:sldId id="282" r:id="rId31"/>
    <p:sldId id="283" r:id="rId32"/>
    <p:sldId id="297" r:id="rId33"/>
    <p:sldId id="284" r:id="rId34"/>
    <p:sldId id="290" r:id="rId35"/>
    <p:sldId id="291" r:id="rId36"/>
    <p:sldId id="288" r:id="rId37"/>
    <p:sldId id="292" r:id="rId38"/>
    <p:sldId id="293" r:id="rId39"/>
    <p:sldId id="269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A28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578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10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258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857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79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983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866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519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30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956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51327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787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9007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5507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0850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392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9200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/>
              <a:t>Η Λογική και η Αρμονία των Μαθηματικών μέσα από Πίνακες Γνωστών Ζωγράφων </a:t>
            </a:r>
            <a:br>
              <a:rPr lang="el-GR" dirty="0"/>
            </a:b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b="1" dirty="0"/>
              <a:t>2</a:t>
            </a:r>
            <a:r>
              <a:rPr lang="el-GR" b="1" baseline="30000" dirty="0"/>
              <a:t>ο</a:t>
            </a:r>
            <a:r>
              <a:rPr lang="el-GR" b="1" dirty="0"/>
              <a:t> Γυμνάσιο Αγρινίου - Κοσμάς ο Αιτωλός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23840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55511"/>
          </a:xfrm>
        </p:spPr>
        <p:txBody>
          <a:bodyPr/>
          <a:lstStyle/>
          <a:p>
            <a:r>
              <a:rPr lang="el-GR" dirty="0"/>
              <a:t>Περιεχόμενα παρουσίασης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495082" y="1689846"/>
            <a:ext cx="8915400" cy="4678870"/>
          </a:xfrm>
        </p:spPr>
        <p:txBody>
          <a:bodyPr>
            <a:normAutofit fontScale="92500" lnSpcReduction="20000"/>
          </a:bodyPr>
          <a:lstStyle/>
          <a:p>
            <a:r>
              <a:rPr lang="el-GR" sz="2400" b="1" dirty="0"/>
              <a:t>Εισαγωγή</a:t>
            </a:r>
          </a:p>
          <a:p>
            <a:r>
              <a:rPr lang="en-US" sz="2400" b="1" dirty="0"/>
              <a:t>Leonardo Da Vinci</a:t>
            </a:r>
            <a:endParaRPr lang="el-GR" sz="2400" dirty="0"/>
          </a:p>
          <a:p>
            <a:r>
              <a:rPr lang="el-GR" sz="2400" b="1" dirty="0"/>
              <a:t>Ραφαήλ – Σχόλη των Αθηνών </a:t>
            </a:r>
            <a:endParaRPr lang="el-GR" sz="2400" dirty="0"/>
          </a:p>
          <a:p>
            <a:r>
              <a:rPr lang="fr-CA" sz="2400" b="1" dirty="0" err="1"/>
              <a:t>Kandinsk</a:t>
            </a:r>
            <a:r>
              <a:rPr lang="en-US" sz="2400" b="1" dirty="0"/>
              <a:t>y</a:t>
            </a:r>
            <a:r>
              <a:rPr lang="el-GR" sz="2400" b="1" dirty="0"/>
              <a:t> &amp; Μαθηματικά</a:t>
            </a:r>
            <a:endParaRPr lang="el-GR" sz="2400" dirty="0"/>
          </a:p>
          <a:p>
            <a:r>
              <a:rPr lang="el-GR" sz="2400" b="1" dirty="0"/>
              <a:t>Πιτ </a:t>
            </a:r>
            <a:r>
              <a:rPr lang="el-GR" sz="2400" b="1" dirty="0" err="1"/>
              <a:t>Μοντριάν</a:t>
            </a:r>
            <a:endParaRPr lang="el-GR" sz="2400" dirty="0"/>
          </a:p>
          <a:p>
            <a:r>
              <a:rPr lang="en-US" sz="2400" b="1" dirty="0"/>
              <a:t>Joan Miro</a:t>
            </a:r>
            <a:endParaRPr lang="el-GR" sz="2400" dirty="0"/>
          </a:p>
          <a:p>
            <a:r>
              <a:rPr lang="el-GR" sz="2400" b="1" dirty="0"/>
              <a:t>Γιάννης Μόραλης</a:t>
            </a:r>
            <a:endParaRPr lang="el-GR" sz="2400" dirty="0"/>
          </a:p>
          <a:p>
            <a:r>
              <a:rPr lang="el-GR" sz="2400" b="1" dirty="0"/>
              <a:t>Βίκτωρ </a:t>
            </a:r>
            <a:r>
              <a:rPr lang="el-GR" sz="2400" b="1" dirty="0" err="1"/>
              <a:t>Βαζαρέλι</a:t>
            </a:r>
            <a:endParaRPr lang="el-GR" sz="2400" dirty="0"/>
          </a:p>
          <a:p>
            <a:r>
              <a:rPr lang="el-GR" sz="2400" b="1" dirty="0" err="1"/>
              <a:t>Ιάννης</a:t>
            </a:r>
            <a:r>
              <a:rPr lang="el-GR" sz="2400" b="1" dirty="0"/>
              <a:t> Ξενάκης</a:t>
            </a:r>
            <a:endParaRPr lang="el-GR" sz="2400" dirty="0"/>
          </a:p>
          <a:p>
            <a:r>
              <a:rPr lang="el-GR" sz="2400" b="1" dirty="0" err="1"/>
              <a:t>Ό</a:t>
            </a:r>
            <a:r>
              <a:rPr lang="el-GR" sz="2400" b="1"/>
              <a:t>πυ</a:t>
            </a:r>
            <a:r>
              <a:rPr lang="el-GR" sz="2400" b="1" dirty="0"/>
              <a:t> Ζούνη</a:t>
            </a:r>
          </a:p>
          <a:p>
            <a:r>
              <a:rPr lang="en-US" sz="2400" b="1" dirty="0"/>
              <a:t>Escher</a:t>
            </a:r>
            <a:endParaRPr lang="el-GR" sz="2400" dirty="0"/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59058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Εισαγωγή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293376" y="1595718"/>
            <a:ext cx="8915400" cy="4740914"/>
          </a:xfrm>
        </p:spPr>
        <p:txBody>
          <a:bodyPr>
            <a:normAutofit fontScale="85000" lnSpcReduction="10000"/>
          </a:bodyPr>
          <a:lstStyle/>
          <a:p>
            <a:r>
              <a:rPr lang="el-GR" sz="2600" dirty="0"/>
              <a:t>Στο πλαίσιο της διδασκαλίας των Μαθηματικών στο 2</a:t>
            </a:r>
            <a:r>
              <a:rPr lang="el-GR" sz="2600" baseline="30000" dirty="0"/>
              <a:t>ο</a:t>
            </a:r>
            <a:r>
              <a:rPr lang="el-GR" sz="2600" dirty="0"/>
              <a:t> Γυμνάσιο Αγρινίου «Κοσμάς ο Αιτωλός» έγινε προσπάθεια διαθεματικής μελέτης των Μαθηματικών μέσα από την Τέχνη.</a:t>
            </a:r>
          </a:p>
          <a:p>
            <a:r>
              <a:rPr lang="el-GR" sz="2600" dirty="0"/>
              <a:t>Οι μαθητές παρατήρησαν πίνακες ζωγραφικής και αναζήτησαν μέσα σε αυτά μαθηματικά σχήματα, συμμετρίες, αναλογίες και τη χρυσή τομή.</a:t>
            </a:r>
          </a:p>
          <a:p>
            <a:r>
              <a:rPr lang="el-GR" sz="2600" dirty="0"/>
              <a:t>Ανακάλυψαν πως ένας καλλιτέχνης χρησιμοποιεί τα σχήματα για να εκφράσει τα συναισθήματά του, ενώ ο Μαθηματικός χρησιμοποιεί τα σχήματα για να εκφράσει τη λογική του. </a:t>
            </a:r>
          </a:p>
          <a:p>
            <a:r>
              <a:rPr lang="el-GR" sz="2600" dirty="0"/>
              <a:t>Για αυτό το λόγο τα Μαθηματικά παρόλο που θεωρούνται μία επιστήμη που στηρίζεται στη λογική έχει παίξει σημαντικό ρόλο στην εξέλιξη της τέχνης η οποία στηρίζεται κυρίως στο συναίσθημα.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80062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89212" y="351395"/>
            <a:ext cx="8911687" cy="91316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Leonardo Da Vinci</a:t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299284" y="1039966"/>
            <a:ext cx="7622421" cy="5104160"/>
          </a:xfrm>
        </p:spPr>
        <p:txBody>
          <a:bodyPr>
            <a:noAutofit/>
          </a:bodyPr>
          <a:lstStyle/>
          <a:p>
            <a:r>
              <a:rPr lang="el-GR" sz="2000" dirty="0"/>
              <a:t>Ο </a:t>
            </a:r>
            <a:r>
              <a:rPr lang="en-US" sz="2000" dirty="0"/>
              <a:t>Leonardo Da Vinci</a:t>
            </a:r>
            <a:r>
              <a:rPr lang="el-GR" sz="2000" dirty="0"/>
              <a:t>  ήταν Ιταλός ζωγράφος, γλύπτης, αρχιτέκτονας και μηχανικός και έχει χαρακτηριστεί ως ο πατέρας της Αναγέννησης</a:t>
            </a:r>
            <a:r>
              <a:rPr lang="en-US" sz="2000" dirty="0"/>
              <a:t> </a:t>
            </a:r>
            <a:r>
              <a:rPr lang="el-GR" sz="2000" dirty="0"/>
              <a:t>και είναι ο μοναδικός Η</a:t>
            </a:r>
            <a:r>
              <a:rPr lang="en-US" sz="2000" dirty="0" err="1"/>
              <a:t>omo</a:t>
            </a:r>
            <a:r>
              <a:rPr lang="en-US" sz="2000" dirty="0"/>
              <a:t> Universalis </a:t>
            </a:r>
            <a:r>
              <a:rPr lang="el-GR" sz="2000" dirty="0"/>
              <a:t>που πέρασε από τον πλανήτη. </a:t>
            </a:r>
          </a:p>
          <a:p>
            <a:r>
              <a:rPr lang="el-GR" sz="2000" dirty="0"/>
              <a:t>Υποστήριζε πως η σημαντικότερη αίσθηση των ανθρώπων είναι η όραση.</a:t>
            </a:r>
          </a:p>
          <a:p>
            <a:r>
              <a:rPr lang="el-GR" sz="2000" dirty="0"/>
              <a:t>Η ελαιογραφία του </a:t>
            </a:r>
            <a:r>
              <a:rPr lang="en-US" sz="2000" dirty="0"/>
              <a:t>Da Vinci</a:t>
            </a:r>
            <a:r>
              <a:rPr lang="el-GR" sz="2000" dirty="0"/>
              <a:t> που έχει εμπνεύσει και έχει επηρεάσει  όσο κανένα άλλο έργο τέχνης, είναι η Μόνα Λίζα.</a:t>
            </a:r>
          </a:p>
          <a:p>
            <a:r>
              <a:rPr lang="el-GR" sz="2000" dirty="0"/>
              <a:t>Μελέτες έχουν δείξει ότι ο πίνακας στο σύνολό του περιέχει μία καλαίσθητη ακολουθία χρυσών ορθογωνίων.</a:t>
            </a:r>
          </a:p>
          <a:p>
            <a:r>
              <a:rPr lang="el-GR" sz="2000" dirty="0"/>
              <a:t>Ο Μυστικός Δείπνος επίσης είναι ένας από τους πιο γνωστούς πίνακες στον κόσμο. Αποτελεί τοιχογραφία του </a:t>
            </a:r>
            <a:r>
              <a:rPr lang="en-US" sz="2000" dirty="0"/>
              <a:t>Leonardo Da Vinci</a:t>
            </a:r>
            <a:r>
              <a:rPr lang="el-GR" sz="2000" dirty="0"/>
              <a:t> στο μοναστήρι της </a:t>
            </a:r>
            <a:r>
              <a:rPr lang="en-US" sz="2000" dirty="0"/>
              <a:t>Santa Maria</a:t>
            </a:r>
            <a:r>
              <a:rPr lang="el-GR" sz="2000" dirty="0"/>
              <a:t> στο Μιλάνο και ολοκληρώθηκε το 1498.</a:t>
            </a: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87" y="1421418"/>
            <a:ext cx="2076226" cy="2883049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87" y="4461330"/>
            <a:ext cx="3499104" cy="206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338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59258"/>
          </a:xfrm>
        </p:spPr>
        <p:txBody>
          <a:bodyPr/>
          <a:lstStyle/>
          <a:p>
            <a:r>
              <a:rPr lang="el-GR" b="1" dirty="0"/>
              <a:t>Ραφαήλ – Σχόλη των Αθηνών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283242" y="1283367"/>
            <a:ext cx="7542211" cy="4940969"/>
          </a:xfrm>
        </p:spPr>
        <p:txBody>
          <a:bodyPr>
            <a:noAutofit/>
          </a:bodyPr>
          <a:lstStyle/>
          <a:p>
            <a:r>
              <a:rPr lang="el-GR" sz="2000" dirty="0"/>
              <a:t>Οι </a:t>
            </a:r>
            <a:r>
              <a:rPr lang="el-GR" sz="2000" dirty="0" err="1"/>
              <a:t>συνεισφ</a:t>
            </a:r>
            <a:r>
              <a:rPr lang="en-US" sz="2000" dirty="0"/>
              <a:t>o</a:t>
            </a:r>
            <a:r>
              <a:rPr lang="el-GR" sz="2000" dirty="0" err="1"/>
              <a:t>ρές</a:t>
            </a:r>
            <a:r>
              <a:rPr lang="el-GR" sz="2000" dirty="0"/>
              <a:t> του Ραφαήλ στην τέχνη </a:t>
            </a:r>
            <a:r>
              <a:rPr lang="el-GR" sz="2000" dirty="0" err="1"/>
              <a:t>περιλαμβάν</a:t>
            </a:r>
            <a:r>
              <a:rPr lang="en-US" sz="2000" dirty="0"/>
              <a:t>o</a:t>
            </a:r>
            <a:r>
              <a:rPr lang="el-GR" sz="2000" dirty="0" err="1"/>
              <a:t>υν</a:t>
            </a:r>
            <a:r>
              <a:rPr lang="el-GR" sz="2000" dirty="0"/>
              <a:t> μια σειρά από </a:t>
            </a:r>
            <a:r>
              <a:rPr lang="el-GR" sz="2000" dirty="0" err="1"/>
              <a:t>διάσημ</a:t>
            </a:r>
            <a:r>
              <a:rPr lang="en-US" sz="2000" dirty="0"/>
              <a:t>o</a:t>
            </a:r>
            <a:r>
              <a:rPr lang="el-GR" sz="2000" dirty="0" err="1"/>
              <a:t>υς</a:t>
            </a:r>
            <a:r>
              <a:rPr lang="el-GR" sz="2000" dirty="0"/>
              <a:t> πίνακες, όπως της «Σχολής των Αθηνών», η οπ</a:t>
            </a:r>
            <a:r>
              <a:rPr lang="en-US" sz="2000" dirty="0"/>
              <a:t>o</a:t>
            </a:r>
            <a:r>
              <a:rPr lang="el-GR" sz="2000" dirty="0"/>
              <a:t>ία βρίσκεται στο Βατικανό.</a:t>
            </a:r>
          </a:p>
          <a:p>
            <a:r>
              <a:rPr lang="el-GR" sz="2000" dirty="0"/>
              <a:t>Η φράση «</a:t>
            </a:r>
            <a:r>
              <a:rPr lang="el-GR" sz="2000" dirty="0" err="1"/>
              <a:t>μηδείς</a:t>
            </a:r>
            <a:r>
              <a:rPr lang="el-GR" sz="2000" dirty="0"/>
              <a:t> </a:t>
            </a:r>
            <a:r>
              <a:rPr lang="el-GR" sz="2000" dirty="0" err="1"/>
              <a:t>αγεωμέτρητως</a:t>
            </a:r>
            <a:r>
              <a:rPr lang="el-GR" sz="2000" dirty="0"/>
              <a:t> </a:t>
            </a:r>
            <a:r>
              <a:rPr lang="el-GR" sz="2000" dirty="0" err="1"/>
              <a:t>εισίτω</a:t>
            </a:r>
            <a:r>
              <a:rPr lang="el-GR" sz="2000" dirty="0"/>
              <a:t>» είναι γνωστή μέχρι σήμερα και αποδεικνύει πώς αυτό το αριστούργημα έχει ως θεμέλιο του την γεωμετρία, η οποία βρίσκεται διάχυτη σε όλο το έργο.</a:t>
            </a:r>
          </a:p>
          <a:p>
            <a:r>
              <a:rPr lang="el-GR" sz="2000" dirty="0"/>
              <a:t>Ο Ραφαήλ παρουσιάζει τον Αριστοτέλη και τον Πλάτωνα να </a:t>
            </a:r>
            <a:r>
              <a:rPr lang="el-GR" sz="2000" dirty="0" err="1"/>
              <a:t>κοιτάζ</a:t>
            </a:r>
            <a:r>
              <a:rPr lang="en-US" sz="2000" dirty="0"/>
              <a:t>o</a:t>
            </a:r>
            <a:r>
              <a:rPr lang="el-GR" sz="2000" dirty="0" err="1"/>
              <a:t>νται</a:t>
            </a:r>
            <a:r>
              <a:rPr lang="el-GR" sz="2000" dirty="0"/>
              <a:t>, </a:t>
            </a:r>
            <a:r>
              <a:rPr lang="el-GR" sz="2000" dirty="0" err="1"/>
              <a:t>ζωγραφίζ</a:t>
            </a:r>
            <a:r>
              <a:rPr lang="en-US" sz="2000" dirty="0"/>
              <a:t>o</a:t>
            </a:r>
            <a:r>
              <a:rPr lang="el-GR" sz="2000" dirty="0"/>
              <a:t>ντας έναν νοητό κύκλο γύρω από τα κεφάλια τους, συμβολίζοντας έτσι τις σκέψεις και τις αντίθετες απόψεις τους.</a:t>
            </a:r>
          </a:p>
          <a:p>
            <a:r>
              <a:rPr lang="el-GR" sz="2000" dirty="0"/>
              <a:t>Ο Πλάτων δείχνει προς τον ουρανό, ενώ ο Αριστοτέλης προς την γη.</a:t>
            </a: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78" y="1459266"/>
            <a:ext cx="3785616" cy="274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232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92925" y="357083"/>
            <a:ext cx="8911687" cy="753979"/>
          </a:xfrm>
        </p:spPr>
        <p:txBody>
          <a:bodyPr>
            <a:normAutofit fontScale="90000"/>
          </a:bodyPr>
          <a:lstStyle/>
          <a:p>
            <a:r>
              <a:rPr lang="fr-CA" b="1" dirty="0" err="1"/>
              <a:t>Kandinsk</a:t>
            </a:r>
            <a:r>
              <a:rPr lang="en-US" b="1" dirty="0"/>
              <a:t>y</a:t>
            </a:r>
            <a:r>
              <a:rPr lang="el-GR" b="1" dirty="0"/>
              <a:t> &amp; Μαθηματικά</a:t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801979" y="1576285"/>
            <a:ext cx="7702633" cy="4070538"/>
          </a:xfrm>
        </p:spPr>
        <p:txBody>
          <a:bodyPr>
            <a:noAutofit/>
          </a:bodyPr>
          <a:lstStyle/>
          <a:p>
            <a:r>
              <a:rPr lang="el-GR" sz="2000" dirty="0"/>
              <a:t>Ο Βασίλι </a:t>
            </a:r>
            <a:r>
              <a:rPr lang="el-GR" sz="2000" dirty="0" err="1"/>
              <a:t>Καντίνσκι</a:t>
            </a:r>
            <a:r>
              <a:rPr lang="el-GR" sz="2000" dirty="0"/>
              <a:t> είναι  πρωτοπόρος στον τομέα της αφηρημένης τέχνης και θεωρείται ένας από τους σημαντικότερους καλλιτέχνες του 20ου αιώνα.</a:t>
            </a:r>
          </a:p>
          <a:p>
            <a:r>
              <a:rPr lang="el-GR" sz="2000" dirty="0"/>
              <a:t>Στα έργα του κυριαρχούν τα έντονα χρώματα με σχήματα βαθύτατα επηρεασμένα από τα μαθηματικά.</a:t>
            </a:r>
          </a:p>
          <a:p>
            <a:r>
              <a:rPr lang="el-GR" sz="2000" dirty="0"/>
              <a:t>Γεμίζει κάθε καμβά του με πολύχρωμα τρίγωνα, κύκλους και άλλα γεωμετρικά στοιχεία, εκφράζοντας το συναίσθημα πίσω από κάθε του πινελιά. </a:t>
            </a:r>
          </a:p>
          <a:p>
            <a:r>
              <a:rPr lang="el-GR" sz="2000" dirty="0"/>
              <a:t>Θεωρούσε ότι «η γεωμετρία μετατρέπεται σε κώδικα, ο οποίος με τη σειρά του μετατρέπεται σε μαγεία»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43" y="1312271"/>
            <a:ext cx="3041499" cy="2529504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29" y="4042984"/>
            <a:ext cx="2264726" cy="242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779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608967" y="444875"/>
            <a:ext cx="8911687" cy="819680"/>
          </a:xfrm>
        </p:spPr>
        <p:txBody>
          <a:bodyPr>
            <a:normAutofit fontScale="90000"/>
          </a:bodyPr>
          <a:lstStyle/>
          <a:p>
            <a:r>
              <a:rPr lang="el-GR" b="1" dirty="0"/>
              <a:t>Πιτ </a:t>
            </a:r>
            <a:r>
              <a:rPr lang="el-GR" b="1" dirty="0" err="1"/>
              <a:t>Μοντριάν</a:t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609475" y="1443790"/>
            <a:ext cx="8151810" cy="3777622"/>
          </a:xfrm>
        </p:spPr>
        <p:txBody>
          <a:bodyPr>
            <a:normAutofit/>
          </a:bodyPr>
          <a:lstStyle/>
          <a:p>
            <a:r>
              <a:rPr lang="el-GR" sz="2800" dirty="0"/>
              <a:t>Ο Πιτ </a:t>
            </a:r>
            <a:r>
              <a:rPr lang="el-GR" sz="2800" dirty="0" err="1"/>
              <a:t>Μοντριάν</a:t>
            </a:r>
            <a:r>
              <a:rPr lang="el-GR" sz="2800" dirty="0"/>
              <a:t> ήταν Ολλανδός ζωγράφος.</a:t>
            </a:r>
          </a:p>
          <a:p>
            <a:r>
              <a:rPr lang="el-GR" sz="2800" dirty="0"/>
              <a:t>Σπούδασε στην Ακαδημία Καλών Τεχνών και θεωρείται ο εκπρόσωπος της μοντέρνας τέχνης και του κινήματος </a:t>
            </a:r>
            <a:r>
              <a:rPr lang="en-US" sz="2800" dirty="0"/>
              <a:t>De </a:t>
            </a:r>
            <a:r>
              <a:rPr lang="en-US" sz="2800" dirty="0" err="1"/>
              <a:t>Stijl</a:t>
            </a:r>
            <a:r>
              <a:rPr lang="el-GR" sz="2800" dirty="0"/>
              <a:t>.</a:t>
            </a:r>
          </a:p>
          <a:p>
            <a:r>
              <a:rPr lang="el-GR" sz="2800" dirty="0"/>
              <a:t>Χαρακτηριστικό των έργων του είναι η χρήση κάθετων και οριζόντιων γραμμών με χρώματα όπως το κόκκινο, κίτρινο και μπλε.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65589"/>
            <a:ext cx="2630905" cy="3057209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17" y="4577812"/>
            <a:ext cx="2437869" cy="170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558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b="1" dirty="0"/>
              <a:t>Joan Miro</a:t>
            </a:r>
            <a:endParaRPr lang="el-GR" dirty="0">
              <a:effectLst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609474" y="1427529"/>
            <a:ext cx="7895138" cy="4187208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O J</a:t>
            </a:r>
            <a:r>
              <a:rPr lang="el-GR" sz="2400" dirty="0"/>
              <a:t>ο</a:t>
            </a:r>
            <a:r>
              <a:rPr lang="en-US" sz="2400" dirty="0"/>
              <a:t>an Mir</a:t>
            </a:r>
            <a:r>
              <a:rPr lang="el-GR" sz="2400" dirty="0"/>
              <a:t>ο ήταν Ισπανός ζωγράφος και γλύπτης.</a:t>
            </a:r>
          </a:p>
          <a:p>
            <a:r>
              <a:rPr lang="el-GR" sz="2400" dirty="0"/>
              <a:t>Ο ίδιος είχε πει: « Χρειάστηκε να γεράσω για να μπορώ να ζωγραφίζω σαν παιδί».</a:t>
            </a:r>
          </a:p>
          <a:p>
            <a:r>
              <a:rPr lang="el-GR" sz="2400" dirty="0"/>
              <a:t>Οι δημιουργίες του είναι συχνά παιδικές και αυθόρμητες.</a:t>
            </a:r>
          </a:p>
          <a:p>
            <a:r>
              <a:rPr lang="el-GR" sz="2400" dirty="0"/>
              <a:t>Ενώ στα Μαθηματικά απαιτείται ακρίβεια στους συλλογισμούς και στα σχήματα ο </a:t>
            </a:r>
            <a:r>
              <a:rPr lang="en-US" sz="2400" dirty="0"/>
              <a:t>Miro</a:t>
            </a:r>
            <a:r>
              <a:rPr lang="el-GR" sz="2400" dirty="0"/>
              <a:t> έκανε ακριβώς το αντίθετο. </a:t>
            </a:r>
          </a:p>
          <a:p>
            <a:r>
              <a:rPr lang="el-GR" sz="2400" dirty="0"/>
              <a:t>Χρησιμοποιώντας αιωρούμενα και ακανόνιστα σχήματα στο χώρο ξεπερνούσε τη λογική και απελευθέρωνε τη φαντασία του θεατή. </a:t>
            </a: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22" y="1391786"/>
            <a:ext cx="2244083" cy="263062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15" y="4252239"/>
            <a:ext cx="3068697" cy="190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630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92925" y="438916"/>
            <a:ext cx="8911687" cy="948016"/>
          </a:xfrm>
        </p:spPr>
        <p:txBody>
          <a:bodyPr>
            <a:normAutofit fontScale="90000"/>
          </a:bodyPr>
          <a:lstStyle/>
          <a:p>
            <a:r>
              <a:rPr lang="el-GR" b="1" dirty="0"/>
              <a:t>Γιάννης Μόραλης</a:t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315326" y="1178384"/>
            <a:ext cx="7189286" cy="4468437"/>
          </a:xfrm>
        </p:spPr>
        <p:txBody>
          <a:bodyPr>
            <a:normAutofit/>
          </a:bodyPr>
          <a:lstStyle/>
          <a:p>
            <a:r>
              <a:rPr lang="el-GR" sz="2000" dirty="0"/>
              <a:t>Ο Γιάννης Μόραλης υπήρξε μια καλλιτεχνική προσωπικότητα με πολλές διακρίσεις σε  Ελλάδα και εξωτερικό.</a:t>
            </a:r>
          </a:p>
          <a:p>
            <a:r>
              <a:rPr lang="el-GR" sz="2000" dirty="0"/>
              <a:t>Τα έργα του παρουσιάζουν αρμονία σχημάτων και χρωμάτων.</a:t>
            </a:r>
          </a:p>
          <a:p>
            <a:r>
              <a:rPr lang="el-GR" sz="2000" dirty="0"/>
              <a:t>Χρησιμοποιεί αντιθέσεις στη δημιουργία της προοπτικής και χειρίζεται περίτεχνα τις φιγούρες με απόλυτη συμμετρία.</a:t>
            </a:r>
          </a:p>
          <a:p>
            <a:r>
              <a:rPr lang="el-GR" sz="2000" dirty="0"/>
              <a:t>Έχει σχεδιάσει τις δύο όψεις του ξενοδοχείου «Χίλτον» με γεωμετρικά σχέδια. Παραχώρησε στην Αθήνα ένα σπουδαίο έργο.</a:t>
            </a:r>
          </a:p>
          <a:p>
            <a:pPr marL="0" indent="0">
              <a:buNone/>
            </a:pPr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17" y="1387003"/>
            <a:ext cx="2140108" cy="251203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17" y="4154637"/>
            <a:ext cx="3263919" cy="242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625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92925" y="367436"/>
            <a:ext cx="8911687" cy="883848"/>
          </a:xfrm>
        </p:spPr>
        <p:txBody>
          <a:bodyPr>
            <a:normAutofit fontScale="90000"/>
          </a:bodyPr>
          <a:lstStyle/>
          <a:p>
            <a:r>
              <a:rPr lang="el-GR" b="1" dirty="0"/>
              <a:t>Βίκτωρ </a:t>
            </a:r>
            <a:r>
              <a:rPr lang="el-GR" b="1" dirty="0" err="1"/>
              <a:t>Βαζαρέλι</a:t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478188" y="1251283"/>
            <a:ext cx="7141159" cy="4523875"/>
          </a:xfrm>
        </p:spPr>
        <p:txBody>
          <a:bodyPr>
            <a:noAutofit/>
          </a:bodyPr>
          <a:lstStyle/>
          <a:p>
            <a:r>
              <a:rPr lang="el-GR" sz="2400" dirty="0"/>
              <a:t>Ο Βίκτωρ </a:t>
            </a:r>
            <a:r>
              <a:rPr lang="el-GR" sz="2400" dirty="0" err="1"/>
              <a:t>Βαζαρέλι</a:t>
            </a:r>
            <a:r>
              <a:rPr lang="el-GR" sz="2400" dirty="0"/>
              <a:t>  ήταν  Ούγγρος ζωγράφος της μοντέρνας τέχνης και πρόδρομος της Οπ Αρτ. </a:t>
            </a:r>
          </a:p>
          <a:p>
            <a:r>
              <a:rPr lang="el-GR" sz="2400" dirty="0"/>
              <a:t>Ανέπτυξε εικαστικά έργα στα οποία ο θεατής είχε άμεση οπτική αντίληψη του έργου.</a:t>
            </a:r>
          </a:p>
          <a:p>
            <a:r>
              <a:rPr lang="el-GR" sz="2400" dirty="0"/>
              <a:t>Αναπαριστούσε την κίνηση και το χρόνο στις επίπεδες επιφάνειες της ζωγραφικής του.</a:t>
            </a:r>
          </a:p>
          <a:p>
            <a:r>
              <a:rPr lang="el-GR" sz="2400" dirty="0"/>
              <a:t>Τα κινητικά έργα του </a:t>
            </a:r>
            <a:r>
              <a:rPr lang="el-GR" sz="2400" dirty="0" err="1"/>
              <a:t>Βαζαρέλι</a:t>
            </a:r>
            <a:r>
              <a:rPr lang="el-GR" sz="2400" dirty="0"/>
              <a:t> με τίτλο «Άσπρο- Μαύρο» παρουσιάζουν απόλυτη συμμετρία το ένα δίπλα στο άλλο και δίνουν την εντύπωση ότι αλληλοσυμπληρώνονται.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41" y="1379621"/>
            <a:ext cx="2479988" cy="243733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94" y="3945293"/>
            <a:ext cx="2201280" cy="267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287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92924" y="431605"/>
            <a:ext cx="8911687" cy="1280890"/>
          </a:xfrm>
        </p:spPr>
        <p:txBody>
          <a:bodyPr/>
          <a:lstStyle/>
          <a:p>
            <a:r>
              <a:rPr lang="el-GR" b="1" dirty="0" err="1"/>
              <a:t>Ιάννης</a:t>
            </a:r>
            <a:r>
              <a:rPr lang="el-GR" b="1" dirty="0"/>
              <a:t> Ξενάκης</a:t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978442" y="1292570"/>
            <a:ext cx="6740107" cy="4850843"/>
          </a:xfrm>
        </p:spPr>
        <p:txBody>
          <a:bodyPr>
            <a:noAutofit/>
          </a:bodyPr>
          <a:lstStyle/>
          <a:p>
            <a:r>
              <a:rPr lang="el-GR" sz="2400" dirty="0"/>
              <a:t>Ο </a:t>
            </a:r>
            <a:r>
              <a:rPr lang="el-GR" sz="2400" dirty="0" err="1"/>
              <a:t>Ιάννης</a:t>
            </a:r>
            <a:r>
              <a:rPr lang="el-GR" sz="2400" dirty="0"/>
              <a:t> Ξενάκης υπήρξε μια ιδιοφυία που κοίταξε πέρα από τους καθιερωμένους ορισμούς,</a:t>
            </a:r>
            <a:r>
              <a:rPr lang="en-US" sz="2400" dirty="0"/>
              <a:t> </a:t>
            </a:r>
            <a:r>
              <a:rPr lang="el-GR" sz="2400" dirty="0"/>
              <a:t>« του τί είναι Τέχνη».</a:t>
            </a:r>
          </a:p>
          <a:p>
            <a:r>
              <a:rPr lang="el-GR" sz="2400" dirty="0"/>
              <a:t>Απέδειξε πως τα μαθηματικά κρύβουν τις πιο όμορφες συνθέσεις, τα πιο όμορφα μοτίβα.</a:t>
            </a:r>
          </a:p>
          <a:p>
            <a:r>
              <a:rPr lang="el-GR" sz="2400" dirty="0"/>
              <a:t>Ανάμεσα στα έργα του ξεχωρίζει η προσωπική «Ουτοπία», μια πανύψηλη πόλη με </a:t>
            </a:r>
            <a:r>
              <a:rPr lang="el-GR" sz="2400" dirty="0" err="1"/>
              <a:t>υπερβολοειδές</a:t>
            </a:r>
            <a:r>
              <a:rPr lang="el-GR" sz="2400" dirty="0"/>
              <a:t> εκ περιτροπής σχήμα που αγγίζει τα άστρα και ενώνει τους ανθρώπους με τον ουρανό και το σύμπαν.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01" y="1482245"/>
            <a:ext cx="2739882" cy="244154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09" y="4224533"/>
            <a:ext cx="2786665" cy="2158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585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err="1"/>
              <a:t>Όπυ</a:t>
            </a:r>
            <a:r>
              <a:rPr lang="el-GR" b="1" dirty="0"/>
              <a:t> Ζούνη</a:t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160295" y="1430726"/>
            <a:ext cx="8344317" cy="4681316"/>
          </a:xfrm>
        </p:spPr>
        <p:txBody>
          <a:bodyPr>
            <a:noAutofit/>
          </a:bodyPr>
          <a:lstStyle/>
          <a:p>
            <a:r>
              <a:rPr lang="el-GR" sz="2400" dirty="0"/>
              <a:t>Η </a:t>
            </a:r>
            <a:r>
              <a:rPr lang="el-GR" sz="2400" dirty="0" err="1"/>
              <a:t>Όπυ</a:t>
            </a:r>
            <a:r>
              <a:rPr lang="el-GR" sz="2400" dirty="0"/>
              <a:t> Ζούνη ανέδειξε στους πίνακές της νέες γεωμετρίες οι οποίες είναι διαφορετικές της Ευκλείδειας γεωμετρίας δίνοντας έτσι έμφαση στην «Προοπτική», την ψευδαίσθηση δηλαδή του βάθους σε μια επίπεδη επιφάνεια δύο διαστάσεων.</a:t>
            </a:r>
          </a:p>
          <a:p>
            <a:r>
              <a:rPr lang="el-GR" sz="2400" dirty="0"/>
              <a:t>Στη δημιουργία της Προοπτικής βοήθησαν τα Μαθηματικά και η παρατήρηση καθώς με απλές μετρήσεις κάθετες και οριζόντιες και τη γραμμή του ορίζοντα αναδεικνύεται στους πίνακες η τρίτη διάσταση.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15" y="1392830"/>
            <a:ext cx="2371875" cy="237187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20" y="4026972"/>
            <a:ext cx="1772065" cy="236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836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92925" y="495773"/>
            <a:ext cx="8911687" cy="931974"/>
          </a:xfrm>
        </p:spPr>
        <p:txBody>
          <a:bodyPr/>
          <a:lstStyle/>
          <a:p>
            <a:r>
              <a:rPr lang="en-US" b="1" dirty="0"/>
              <a:t>Escher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930316" y="1203158"/>
            <a:ext cx="7782843" cy="4892842"/>
          </a:xfrm>
        </p:spPr>
        <p:txBody>
          <a:bodyPr>
            <a:noAutofit/>
          </a:bodyPr>
          <a:lstStyle/>
          <a:p>
            <a:r>
              <a:rPr lang="el-GR" sz="2400" dirty="0"/>
              <a:t>Ο Μ</a:t>
            </a:r>
            <a:r>
              <a:rPr lang="en-US" sz="2400" dirty="0"/>
              <a:t>c Escher </a:t>
            </a:r>
            <a:r>
              <a:rPr lang="el-GR" sz="2400" dirty="0"/>
              <a:t>ήταν Ολλανδός ζωγράφος.</a:t>
            </a:r>
          </a:p>
          <a:p>
            <a:r>
              <a:rPr lang="el-GR" sz="2400" dirty="0"/>
              <a:t>Ως καλλιτέχνης είχε στενό δεσμό με τα μαθηματικά και την γεωμετρία. Εμπνεύστηκε κυρίως από τα μαυριτανικά μωσαϊκά μοτίβα.</a:t>
            </a:r>
          </a:p>
          <a:p>
            <a:r>
              <a:rPr lang="el-GR" sz="2400" dirty="0"/>
              <a:t>Σχεδόν σε όλα τα έργα του προσπαθούσε να ρίξει το τείχος που χωρίζει ουσιαστικά την επιστήμη από την τέχνη.</a:t>
            </a:r>
          </a:p>
          <a:p>
            <a:r>
              <a:rPr lang="el-GR" sz="2400" dirty="0"/>
              <a:t>Αυτό το μοναδικό στοιχείο του και η ικανότητα του να απεικονίζει το άπειρο με γεωμετρικές αδύνατες παραστάσεις είναι που κάνουν τον θεατή να εντυπωσιάζεται από αυτά.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87" y="1427747"/>
            <a:ext cx="2745762" cy="2642264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90" y="4380314"/>
            <a:ext cx="3170595" cy="2094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986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E7AB2E-E0C7-448A-BA7A-4FD5212D2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              </a:t>
            </a:r>
            <a:r>
              <a:rPr lang="el-GR" b="1" dirty="0"/>
              <a:t>ΕΡΓΑ ΜΑΘΗΤΩΝ 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FF4F5060-532D-4E87-BC14-FE3D80CBB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99172" y="1434051"/>
            <a:ext cx="3791883" cy="5243840"/>
          </a:xfrm>
          <a:scene3d>
            <a:camera prst="orthographicFront">
              <a:rot lat="0" lon="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565292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523EF4-37D2-4843-918F-0938EF2AD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881" y="624110"/>
            <a:ext cx="253386" cy="1280890"/>
          </a:xfrm>
        </p:spPr>
        <p:txBody>
          <a:bodyPr>
            <a:normAutofit fontScale="90000"/>
          </a:bodyPr>
          <a:lstStyle/>
          <a:p>
            <a:r>
              <a:rPr lang="el-GR" dirty="0"/>
              <a:t>ΚΑ</a:t>
            </a:r>
            <a:r>
              <a:rPr lang="en-US" dirty="0"/>
              <a:t>NDINSKI</a:t>
            </a:r>
            <a:endParaRPr lang="el-GR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CA35D5B4-E505-4EF5-BA05-BCC67DE961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3527" y="315637"/>
            <a:ext cx="4406748" cy="6173298"/>
          </a:xfr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</p:pic>
    </p:spTree>
    <p:extLst>
      <p:ext uri="{BB962C8B-B14F-4D97-AF65-F5344CB8AC3E}">
        <p14:creationId xmlns:p14="http://schemas.microsoft.com/office/powerpoint/2010/main" val="531916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AA84F8A-2F00-4EA1-9999-CA346585B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359595" cy="1280890"/>
          </a:xfrm>
        </p:spPr>
        <p:txBody>
          <a:bodyPr>
            <a:normAutofit fontScale="90000"/>
          </a:bodyPr>
          <a:lstStyle/>
          <a:p>
            <a:r>
              <a:rPr lang="en-US" dirty="0"/>
              <a:t>KANDINSKI</a:t>
            </a:r>
            <a:endParaRPr lang="el-GR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ED8EA285-3885-4241-8347-1CED93EC85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5563" y="300219"/>
            <a:ext cx="4659796" cy="6257562"/>
          </a:xfrm>
          <a:solidFill>
            <a:srgbClr val="F4A28C"/>
          </a:solidFill>
        </p:spPr>
      </p:pic>
    </p:spTree>
    <p:extLst>
      <p:ext uri="{BB962C8B-B14F-4D97-AF65-F5344CB8AC3E}">
        <p14:creationId xmlns:p14="http://schemas.microsoft.com/office/powerpoint/2010/main" val="2905437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AE2AC96-7B46-4F17-A195-EB979F255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6" y="624110"/>
            <a:ext cx="370612" cy="1280890"/>
          </a:xfrm>
        </p:spPr>
        <p:txBody>
          <a:bodyPr>
            <a:normAutofit fontScale="90000"/>
          </a:bodyPr>
          <a:lstStyle/>
          <a:p>
            <a:r>
              <a:rPr lang="en-US" dirty="0"/>
              <a:t>KANDINSKI</a:t>
            </a:r>
            <a:endParaRPr lang="el-GR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20579EE3-7281-4407-B733-174F0857B7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4123" y="371820"/>
            <a:ext cx="4658016" cy="6114360"/>
          </a:xfrm>
        </p:spPr>
      </p:pic>
    </p:spTree>
    <p:extLst>
      <p:ext uri="{BB962C8B-B14F-4D97-AF65-F5344CB8AC3E}">
        <p14:creationId xmlns:p14="http://schemas.microsoft.com/office/powerpoint/2010/main" val="39408265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C01D019-C18A-4AAF-9312-22180DBCB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0042" y="1211856"/>
            <a:ext cx="337561" cy="1354156"/>
          </a:xfrm>
        </p:spPr>
        <p:txBody>
          <a:bodyPr>
            <a:normAutofit fontScale="90000"/>
          </a:bodyPr>
          <a:lstStyle/>
          <a:p>
            <a:r>
              <a:rPr lang="en-US" dirty="0"/>
              <a:t>KANDINSKI</a:t>
            </a:r>
            <a:endParaRPr lang="el-GR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109E79A5-58E4-42FF-ABDF-2420738B6E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66071" y="624110"/>
            <a:ext cx="4605051" cy="5730583"/>
          </a:xfrm>
        </p:spPr>
      </p:pic>
    </p:spTree>
    <p:extLst>
      <p:ext uri="{BB962C8B-B14F-4D97-AF65-F5344CB8AC3E}">
        <p14:creationId xmlns:p14="http://schemas.microsoft.com/office/powerpoint/2010/main" val="1396996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83463CF-A3A3-4A43-90F3-40F19C53F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ΚΥΚΛΟΙ ΚΑΙ ΠΑΡΑΛΛΗΛΕΣ ΕΥΘΕΙΕΣ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EE47695B-6693-4294-A86E-523E46837F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2830" y="1406069"/>
            <a:ext cx="3714937" cy="5288168"/>
          </a:xfr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8036B45D-1F4C-45E0-8F7B-E6F7D1664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820" y="1324188"/>
            <a:ext cx="3700499" cy="537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05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AE9C0D-6B3F-4A94-90EB-7F8B86A82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PIT MONDRIAN</a:t>
            </a:r>
            <a:endParaRPr lang="el-GR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8779CD7D-7E0C-4A44-B2BA-A3E668C062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7970" y="1362726"/>
            <a:ext cx="3124956" cy="4496340"/>
          </a:xfr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6F5C0A8F-597F-49CD-AD3D-5D21ED2864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7576" y="1362726"/>
            <a:ext cx="3124956" cy="449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2343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1000">
              <a:schemeClr val="bg2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76B6F24-3BF1-436C-8233-11D3AEEBD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6651" y="1395291"/>
            <a:ext cx="403662" cy="4135176"/>
          </a:xfrm>
        </p:spPr>
        <p:txBody>
          <a:bodyPr>
            <a:normAutofit fontScale="90000"/>
          </a:bodyPr>
          <a:lstStyle/>
          <a:p>
            <a:r>
              <a:rPr lang="en-US" dirty="0"/>
              <a:t>MONDRIAN</a:t>
            </a:r>
            <a:endParaRPr lang="el-GR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15F85E01-E726-4BE0-9AA5-2EEA0FCA1B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92060" y="544939"/>
            <a:ext cx="4583017" cy="5593507"/>
          </a:xfrm>
          <a:gradFill>
            <a:gsLst>
              <a:gs pos="71000">
                <a:srgbClr val="FFCCFF"/>
              </a:gs>
              <a:gs pos="100000">
                <a:schemeClr val="bg2">
                  <a:shade val="98000"/>
                  <a:satMod val="120000"/>
                  <a:lumMod val="98000"/>
                </a:schemeClr>
              </a:gs>
            </a:gsLst>
            <a:path path="circle">
              <a:fillToRect l="50000" t="50000" r="100000" b="100000"/>
            </a:path>
          </a:gradFill>
        </p:spPr>
      </p:pic>
    </p:spTree>
    <p:extLst>
      <p:ext uri="{BB962C8B-B14F-4D97-AF65-F5344CB8AC3E}">
        <p14:creationId xmlns:p14="http://schemas.microsoft.com/office/powerpoint/2010/main" val="2678396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88394D-12CB-48EC-BD90-C82E730AE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3004457" y="886732"/>
            <a:ext cx="261258" cy="5084536"/>
          </a:xfrm>
        </p:spPr>
        <p:txBody>
          <a:bodyPr>
            <a:normAutofit/>
          </a:bodyPr>
          <a:lstStyle/>
          <a:p>
            <a:r>
              <a:rPr lang="en-US" dirty="0" err="1"/>
              <a:t>Vasareli</a:t>
            </a:r>
            <a:endParaRPr lang="el-GR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A8637AC8-C214-4E81-A265-A339E66CDF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1095" y="310242"/>
            <a:ext cx="4897220" cy="6395358"/>
          </a:xfrm>
        </p:spPr>
      </p:pic>
    </p:spTree>
    <p:extLst>
      <p:ext uri="{BB962C8B-B14F-4D97-AF65-F5344CB8AC3E}">
        <p14:creationId xmlns:p14="http://schemas.microsoft.com/office/powerpoint/2010/main" val="14259863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BF4D449-A3A7-4276-A9EF-C8F718918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239" y="1582053"/>
            <a:ext cx="302675" cy="128089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Vasareli</a:t>
            </a:r>
            <a:endParaRPr lang="el-GR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66F7AA32-6236-4DCF-9BB0-4FF603ECB1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4428" y="322813"/>
            <a:ext cx="4463143" cy="6370231"/>
          </a:xfrm>
        </p:spPr>
      </p:pic>
    </p:spTree>
    <p:extLst>
      <p:ext uri="{BB962C8B-B14F-4D97-AF65-F5344CB8AC3E}">
        <p14:creationId xmlns:p14="http://schemas.microsoft.com/office/powerpoint/2010/main" val="19848892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81F0262-2C38-6C7F-1A30-C7006C12A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1382" y="2641600"/>
            <a:ext cx="1893454" cy="1249218"/>
          </a:xfrm>
        </p:spPr>
        <p:txBody>
          <a:bodyPr>
            <a:normAutofit/>
          </a:bodyPr>
          <a:lstStyle/>
          <a:p>
            <a:r>
              <a:rPr lang="en-US" dirty="0"/>
              <a:t>ESHER</a:t>
            </a:r>
            <a:endParaRPr lang="el-GR" dirty="0"/>
          </a:p>
        </p:txBody>
      </p:sp>
      <p:pic>
        <p:nvPicPr>
          <p:cNvPr id="2050" name="Picture 2" descr="Προεπισκόπηση εικόνας">
            <a:extLst>
              <a:ext uri="{FF2B5EF4-FFF2-40B4-BE49-F238E27FC236}">
                <a16:creationId xmlns:a16="http://schemas.microsoft.com/office/drawing/2014/main" id="{B3EA0880-1D67-BE96-BCC6-1F76773777D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34644"/>
            <a:ext cx="4450608" cy="6369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0091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083371D-ED9A-5CF7-8078-A89B69EFF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1252" y="3145638"/>
            <a:ext cx="8911687" cy="1280890"/>
          </a:xfrm>
        </p:spPr>
        <p:txBody>
          <a:bodyPr/>
          <a:lstStyle/>
          <a:p>
            <a:r>
              <a:rPr lang="en-US" dirty="0"/>
              <a:t>ESHER</a:t>
            </a:r>
            <a:endParaRPr lang="el-GR" dirty="0"/>
          </a:p>
        </p:txBody>
      </p:sp>
      <p:pic>
        <p:nvPicPr>
          <p:cNvPr id="4098" name="Picture 2" descr="Προεπισκόπηση εικόνας">
            <a:extLst>
              <a:ext uri="{FF2B5EF4-FFF2-40B4-BE49-F238E27FC236}">
                <a16:creationId xmlns:a16="http://schemas.microsoft.com/office/drawing/2014/main" id="{7C505624-2B1E-E2C5-B8DA-83212CB54B9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655" y="440389"/>
            <a:ext cx="4460925" cy="6163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79116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88EFEF-06E4-4F47-B0F5-CBBF4F0A0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0029" y="990600"/>
            <a:ext cx="185057" cy="130628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Kandisnski</a:t>
            </a:r>
            <a:endParaRPr lang="el-GR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1667F3FE-65F7-4D0B-9F81-C69ABDFE68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85557" y="382289"/>
            <a:ext cx="3820885" cy="6093421"/>
          </a:xfrm>
        </p:spPr>
      </p:pic>
    </p:spTree>
    <p:extLst>
      <p:ext uri="{BB962C8B-B14F-4D97-AF65-F5344CB8AC3E}">
        <p14:creationId xmlns:p14="http://schemas.microsoft.com/office/powerpoint/2010/main" val="39234685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5C3A6362-3FB2-63F9-5EFE-50231582B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3062287" cy="1280890"/>
          </a:xfrm>
        </p:spPr>
        <p:txBody>
          <a:bodyPr/>
          <a:lstStyle/>
          <a:p>
            <a:r>
              <a:rPr lang="el-GR" dirty="0"/>
              <a:t>Ο</a:t>
            </a:r>
            <a:r>
              <a:rPr lang="en-US" dirty="0"/>
              <a:t>P</a:t>
            </a:r>
            <a:r>
              <a:rPr lang="el-GR" dirty="0"/>
              <a:t>  Α</a:t>
            </a:r>
            <a:r>
              <a:rPr lang="en-US" dirty="0"/>
              <a:t>R</a:t>
            </a:r>
            <a:r>
              <a:rPr lang="el-GR" dirty="0"/>
              <a:t>Τ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48714F48-F928-41CA-A47B-67A52B7CB1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8782" y="1350497"/>
            <a:ext cx="4515729" cy="5092505"/>
          </a:xfrm>
        </p:spPr>
      </p:pic>
    </p:spTree>
    <p:extLst>
      <p:ext uri="{BB962C8B-B14F-4D97-AF65-F5344CB8AC3E}">
        <p14:creationId xmlns:p14="http://schemas.microsoft.com/office/powerpoint/2010/main" val="42197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8B71BFF-0BB5-E0FA-969E-E54FE80C5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2469823" y="473282"/>
            <a:ext cx="4713402" cy="1045796"/>
          </a:xfrm>
        </p:spPr>
        <p:txBody>
          <a:bodyPr>
            <a:normAutofit/>
          </a:bodyPr>
          <a:lstStyle/>
          <a:p>
            <a:r>
              <a:rPr lang="el-GR" dirty="0"/>
              <a:t>Ο</a:t>
            </a:r>
            <a:r>
              <a:rPr lang="en-US" dirty="0"/>
              <a:t>P ART</a:t>
            </a:r>
            <a:endParaRPr lang="el-GR" dirty="0"/>
          </a:p>
        </p:txBody>
      </p:sp>
      <p:pic>
        <p:nvPicPr>
          <p:cNvPr id="5" name="Θέση περιεχομένου 4" descr="Εικόνα που περιέχει μοτίβο, τέχνη, ασπρόμαυρο, τετράγωνο&#10;&#10;Περιγραφή που δημιουργήθηκε αυτόματα">
            <a:extLst>
              <a:ext uri="{FF2B5EF4-FFF2-40B4-BE49-F238E27FC236}">
                <a16:creationId xmlns:a16="http://schemas.microsoft.com/office/drawing/2014/main" id="{FA76CC42-56B6-B2F8-EDDF-051636146A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3618884" y="1897122"/>
            <a:ext cx="5196942" cy="3778250"/>
          </a:xfrm>
        </p:spPr>
      </p:pic>
    </p:spTree>
    <p:extLst>
      <p:ext uri="{BB962C8B-B14F-4D97-AF65-F5344CB8AC3E}">
        <p14:creationId xmlns:p14="http://schemas.microsoft.com/office/powerpoint/2010/main" val="7719562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FB0E869-575C-977A-EDA0-C00FF387A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 ART</a:t>
            </a:r>
            <a:endParaRPr lang="el-GR" dirty="0"/>
          </a:p>
        </p:txBody>
      </p:sp>
      <p:pic>
        <p:nvPicPr>
          <p:cNvPr id="1026" name="Picture 2" descr="Προεπισκόπηση εικόνας">
            <a:extLst>
              <a:ext uri="{FF2B5EF4-FFF2-40B4-BE49-F238E27FC236}">
                <a16:creationId xmlns:a16="http://schemas.microsoft.com/office/drawing/2014/main" id="{2552C9F4-78BC-AC35-189D-A1DF41A6641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627" y="1264555"/>
            <a:ext cx="4035604" cy="519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Προεπισκόπηση εικόνας">
            <a:extLst>
              <a:ext uri="{FF2B5EF4-FFF2-40B4-BE49-F238E27FC236}">
                <a16:creationId xmlns:a16="http://schemas.microsoft.com/office/drawing/2014/main" id="{F00444CA-1012-1026-84D3-D40448E05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3274" y="1285336"/>
            <a:ext cx="4205099" cy="512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32223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ABAF352-D40E-47BC-ABB2-3C5C1C881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240" y="1440538"/>
            <a:ext cx="498618" cy="1280890"/>
          </a:xfrm>
        </p:spPr>
        <p:txBody>
          <a:bodyPr>
            <a:normAutofit fontScale="90000"/>
          </a:bodyPr>
          <a:lstStyle/>
          <a:p>
            <a:r>
              <a:rPr lang="en-US" dirty="0"/>
              <a:t>MALEVICH</a:t>
            </a:r>
            <a:endParaRPr lang="el-GR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D3FFA1C2-48A9-4F3D-ADDA-48B91A5350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3574738" y="1419370"/>
            <a:ext cx="5782749" cy="4201886"/>
          </a:xfrm>
        </p:spPr>
      </p:pic>
    </p:spTree>
    <p:extLst>
      <p:ext uri="{BB962C8B-B14F-4D97-AF65-F5344CB8AC3E}">
        <p14:creationId xmlns:p14="http://schemas.microsoft.com/office/powerpoint/2010/main" val="20337093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A0C85C4-BE92-446A-99F5-88AC787FF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2601686" y="1266367"/>
            <a:ext cx="154525" cy="1280890"/>
          </a:xfrm>
        </p:spPr>
        <p:txBody>
          <a:bodyPr>
            <a:normAutofit fontScale="90000"/>
          </a:bodyPr>
          <a:lstStyle/>
          <a:p>
            <a:r>
              <a:rPr lang="en-US" dirty="0"/>
              <a:t>MALEVICH</a:t>
            </a:r>
            <a:endParaRPr lang="el-GR" dirty="0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176E4050-4F6F-4A30-BC0D-4CF579DA04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0800000">
            <a:off x="3461656" y="752927"/>
            <a:ext cx="7011298" cy="5118248"/>
          </a:xfrm>
        </p:spPr>
      </p:pic>
    </p:spTree>
    <p:extLst>
      <p:ext uri="{BB962C8B-B14F-4D97-AF65-F5344CB8AC3E}">
        <p14:creationId xmlns:p14="http://schemas.microsoft.com/office/powerpoint/2010/main" val="26601077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714A697-CB88-8BF1-8189-6A1FACAA7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5652" y="1593929"/>
            <a:ext cx="242639" cy="1280890"/>
          </a:xfrm>
        </p:spPr>
        <p:txBody>
          <a:bodyPr>
            <a:normAutofit fontScale="90000"/>
          </a:bodyPr>
          <a:lstStyle/>
          <a:p>
            <a:r>
              <a:rPr lang="en-US" dirty="0"/>
              <a:t>VASARELI</a:t>
            </a:r>
            <a:endParaRPr lang="el-GR" dirty="0"/>
          </a:p>
        </p:txBody>
      </p:sp>
      <p:pic>
        <p:nvPicPr>
          <p:cNvPr id="3074" name="Picture 2" descr="Προεπισκόπηση εικόνας">
            <a:extLst>
              <a:ext uri="{FF2B5EF4-FFF2-40B4-BE49-F238E27FC236}">
                <a16:creationId xmlns:a16="http://schemas.microsoft.com/office/drawing/2014/main" id="{9692D914-27FA-B010-858E-13A9D0AD54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578305" y="1388330"/>
            <a:ext cx="5622188" cy="385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2102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0639D80-7FAB-4C32-9E9B-B0FF32192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968828" y="2916464"/>
            <a:ext cx="3298372" cy="1263649"/>
          </a:xfrm>
        </p:spPr>
        <p:txBody>
          <a:bodyPr>
            <a:normAutofit/>
          </a:bodyPr>
          <a:lstStyle/>
          <a:p>
            <a:r>
              <a:rPr lang="en-US" dirty="0"/>
              <a:t>O</a:t>
            </a:r>
            <a:r>
              <a:rPr lang="el-GR" dirty="0"/>
              <a:t>ΠΥ  ΖΟΥΝΗ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CFC466E6-9C27-482C-868A-13CC54DF2A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61114" y="489857"/>
            <a:ext cx="4169229" cy="6009822"/>
          </a:xfrm>
        </p:spPr>
      </p:pic>
    </p:spTree>
    <p:extLst>
      <p:ext uri="{BB962C8B-B14F-4D97-AF65-F5344CB8AC3E}">
        <p14:creationId xmlns:p14="http://schemas.microsoft.com/office/powerpoint/2010/main" val="4572756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71F46C7-961B-4119-AA5C-BEC4AAD1A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          ΜΑΘΗΜΑΤΙΚΟ ΚΟΧΥΛΙ</a:t>
            </a:r>
          </a:p>
        </p:txBody>
      </p:sp>
      <p:pic>
        <p:nvPicPr>
          <p:cNvPr id="4" name="Θέση περιεχομένου 4">
            <a:extLst>
              <a:ext uri="{FF2B5EF4-FFF2-40B4-BE49-F238E27FC236}">
                <a16:creationId xmlns:a16="http://schemas.microsoft.com/office/drawing/2014/main" id="{6B356B07-37F5-4CE1-A815-D0E902BDC6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02629" y="1396917"/>
            <a:ext cx="4027714" cy="5199590"/>
          </a:xfrm>
        </p:spPr>
      </p:pic>
    </p:spTree>
    <p:extLst>
      <p:ext uri="{BB962C8B-B14F-4D97-AF65-F5344CB8AC3E}">
        <p14:creationId xmlns:p14="http://schemas.microsoft.com/office/powerpoint/2010/main" val="2822046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73F8920-7993-4859-866D-8370EDD8D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           ΤΡΙΓΩΝΙΚΗ ΠΕΤΑΛΟΥΔΑ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7883B2FD-7701-463C-8C98-3DEFC53097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4107719" y="-398060"/>
            <a:ext cx="4531734" cy="8088086"/>
          </a:xfrm>
        </p:spPr>
      </p:pic>
    </p:spTree>
    <p:extLst>
      <p:ext uri="{BB962C8B-B14F-4D97-AF65-F5344CB8AC3E}">
        <p14:creationId xmlns:p14="http://schemas.microsoft.com/office/powerpoint/2010/main" val="31517125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A66CD10-4CC0-4067-B113-76B744EE2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ΚΑΘΕΤΕΣ ΚΑΙ ΠΑΡΑΛΛΗΛΕΣ ΓΡΑΜΜΕΣ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CDD7EB23-E1DB-4061-B256-BDA0383573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19600" y="1385397"/>
            <a:ext cx="3758831" cy="5349236"/>
          </a:xfrm>
        </p:spPr>
      </p:pic>
    </p:spTree>
    <p:extLst>
      <p:ext uri="{BB962C8B-B14F-4D97-AF65-F5344CB8AC3E}">
        <p14:creationId xmlns:p14="http://schemas.microsoft.com/office/powerpoint/2010/main" val="41699845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4627BA4-FA7F-4AA2-82E8-F7448E32D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        ΚΥΚΛΙΚΑ ΛΟΥΛΟΥΔΙΑ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B92572E0-DB60-4965-9327-3B8CDDC76F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9500" y="1382486"/>
            <a:ext cx="4952999" cy="5127172"/>
          </a:xfrm>
        </p:spPr>
      </p:pic>
    </p:spTree>
    <p:extLst>
      <p:ext uri="{BB962C8B-B14F-4D97-AF65-F5344CB8AC3E}">
        <p14:creationId xmlns:p14="http://schemas.microsoft.com/office/powerpoint/2010/main" val="29981724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69D3F1A-3232-4A53-A861-733C6C3E3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            ΜΥΣΤΙΚΟΣ ΚΩΔΙΚΑΣ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973806C8-2E84-4EFF-A595-C28BD3857C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01886" y="1360715"/>
            <a:ext cx="4397828" cy="5301342"/>
          </a:xfrm>
        </p:spPr>
      </p:pic>
    </p:spTree>
    <p:extLst>
      <p:ext uri="{BB962C8B-B14F-4D97-AF65-F5344CB8AC3E}">
        <p14:creationId xmlns:p14="http://schemas.microsoft.com/office/powerpoint/2010/main" val="8919665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492257" y="389218"/>
            <a:ext cx="8911687" cy="1280890"/>
          </a:xfrm>
        </p:spPr>
        <p:txBody>
          <a:bodyPr/>
          <a:lstStyle/>
          <a:p>
            <a:br>
              <a:rPr lang="en-US" dirty="0"/>
            </a:b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300" y="2974975"/>
            <a:ext cx="2181225" cy="2095500"/>
          </a:xfrm>
        </p:spPr>
      </p:pic>
      <p:sp>
        <p:nvSpPr>
          <p:cNvPr id="7" name="Επεξήγηση με σύννεφο 6"/>
          <p:cNvSpPr/>
          <p:nvPr/>
        </p:nvSpPr>
        <p:spPr>
          <a:xfrm>
            <a:off x="2030504" y="1801905"/>
            <a:ext cx="3738284" cy="2675966"/>
          </a:xfrm>
          <a:prstGeom prst="cloudCallout">
            <a:avLst>
              <a:gd name="adj1" fmla="val 62672"/>
              <a:gd name="adj2" fmla="val 3855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Ευχαριστούμε για την προσοχή σας!</a:t>
            </a:r>
          </a:p>
        </p:txBody>
      </p:sp>
    </p:spTree>
    <p:extLst>
      <p:ext uri="{BB962C8B-B14F-4D97-AF65-F5344CB8AC3E}">
        <p14:creationId xmlns:p14="http://schemas.microsoft.com/office/powerpoint/2010/main" val="22745792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Θρόισμα">
  <a:themeElements>
    <a:clrScheme name="Θρόισμα">
      <a:dk1>
        <a:sysClr val="windowText" lastClr="000000"/>
      </a:dk1>
      <a:lt1>
        <a:sysClr val="window" lastClr="FFFFFF"/>
      </a:lt1>
      <a:dk2>
        <a:srgbClr val="2C333A"/>
      </a:dk2>
      <a:lt2>
        <a:srgbClr val="D6ECED"/>
      </a:lt2>
      <a:accent1>
        <a:srgbClr val="DE32DE"/>
      </a:accent1>
      <a:accent2>
        <a:srgbClr val="F42B8A"/>
      </a:accent2>
      <a:accent3>
        <a:srgbClr val="349FE7"/>
      </a:accent3>
      <a:accent4>
        <a:srgbClr val="565FF8"/>
      </a:accent4>
      <a:accent5>
        <a:srgbClr val="876BE7"/>
      </a:accent5>
      <a:accent6>
        <a:srgbClr val="F268C2"/>
      </a:accent6>
      <a:hlink>
        <a:srgbClr val="F55CF9"/>
      </a:hlink>
      <a:folHlink>
        <a:srgbClr val="E8A0EE"/>
      </a:folHlink>
    </a:clrScheme>
    <a:fontScheme name="Θρόισμα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Θρόισμα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382</TotalTime>
  <Words>997</Words>
  <Application>Microsoft Office PowerPoint</Application>
  <PresentationFormat>Ευρεία οθόνη</PresentationFormat>
  <Paragraphs>94</Paragraphs>
  <Slides>39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39</vt:i4>
      </vt:variant>
    </vt:vector>
  </HeadingPairs>
  <TitlesOfParts>
    <vt:vector size="43" baseType="lpstr">
      <vt:lpstr>Arial</vt:lpstr>
      <vt:lpstr>Century Gothic</vt:lpstr>
      <vt:lpstr>Wingdings 3</vt:lpstr>
      <vt:lpstr>Θρόισμα</vt:lpstr>
      <vt:lpstr>Η Λογική και η Αρμονία των Μαθηματικών μέσα από Πίνακες Γνωστών Ζωγράφων  </vt:lpstr>
      <vt:lpstr>Περιεχόμενα παρουσίασης</vt:lpstr>
      <vt:lpstr>Εισαγωγή</vt:lpstr>
      <vt:lpstr>Leonardo Da Vinci </vt:lpstr>
      <vt:lpstr>Ραφαήλ – Σχόλη των Αθηνών </vt:lpstr>
      <vt:lpstr>Kandinsky &amp; Μαθηματικά </vt:lpstr>
      <vt:lpstr>Πιτ Μοντριάν </vt:lpstr>
      <vt:lpstr>Joan Miro</vt:lpstr>
      <vt:lpstr>Γιάννης Μόραλης </vt:lpstr>
      <vt:lpstr>Βίκτωρ Βαζαρέλι </vt:lpstr>
      <vt:lpstr>Ιάννης Ξενάκης </vt:lpstr>
      <vt:lpstr>Όπυ Ζούνη </vt:lpstr>
      <vt:lpstr>Escher</vt:lpstr>
      <vt:lpstr>              ΕΡΓΑ ΜΑΘΗΤΩΝ </vt:lpstr>
      <vt:lpstr>ΚΑNDINSKI</vt:lpstr>
      <vt:lpstr>KANDINSKI</vt:lpstr>
      <vt:lpstr>KANDINSKI</vt:lpstr>
      <vt:lpstr>KANDINSKI</vt:lpstr>
      <vt:lpstr>ΚΥΚΛΟΙ ΚΑΙ ΠΑΡΑΛΛΗΛΕΣ ΕΥΘΕΙΕΣ</vt:lpstr>
      <vt:lpstr>PIT MONDRIAN</vt:lpstr>
      <vt:lpstr>MONDRIAN</vt:lpstr>
      <vt:lpstr>Vasareli</vt:lpstr>
      <vt:lpstr>Vasareli</vt:lpstr>
      <vt:lpstr>ESHER</vt:lpstr>
      <vt:lpstr>ESHER</vt:lpstr>
      <vt:lpstr>Kandisnski</vt:lpstr>
      <vt:lpstr>ΟP  ΑRΤ</vt:lpstr>
      <vt:lpstr>ΟP ART</vt:lpstr>
      <vt:lpstr>OP ART</vt:lpstr>
      <vt:lpstr>MALEVICH</vt:lpstr>
      <vt:lpstr>MALEVICH</vt:lpstr>
      <vt:lpstr>VASARELI</vt:lpstr>
      <vt:lpstr>OΠΥ  ΖΟΥΝΗ</vt:lpstr>
      <vt:lpstr>          ΜΑΘΗΜΑΤΙΚΟ ΚΟΧΥΛΙ</vt:lpstr>
      <vt:lpstr>           ΤΡΙΓΩΝΙΚΗ ΠΕΤΑΛΟΥΔΑ</vt:lpstr>
      <vt:lpstr>ΚΑΘΕΤΕΣ ΚΑΙ ΠΑΡΑΛΛΗΛΕΣ ΓΡΑΜΜΕΣ</vt:lpstr>
      <vt:lpstr>        ΚΥΚΛΙΚΑ ΛΟΥΛΟΥΔΙΑ</vt:lpstr>
      <vt:lpstr>            ΜΥΣΤΙΚΟΣ ΚΩΔΙΚΑΣ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ΦΩΤΕΙΝΗ ΡΑΠΤΗ</dc:creator>
  <cp:lastModifiedBy>ΔΗΜΗΤΡΑ ΜΠΕΣΙΡΗ</cp:lastModifiedBy>
  <cp:revision>80</cp:revision>
  <dcterms:created xsi:type="dcterms:W3CDTF">2024-03-16T06:13:20Z</dcterms:created>
  <dcterms:modified xsi:type="dcterms:W3CDTF">2024-04-15T16:33:33Z</dcterms:modified>
</cp:coreProperties>
</file>